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p:cViewPr varScale="1">
        <p:scale>
          <a:sx n="97" d="100"/>
          <a:sy n="97" d="100"/>
        </p:scale>
        <p:origin x="7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2020/6/24</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2020/6/24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2020/6/24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2020/6/24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2020/6/24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2020/6/24</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2020/6/24</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2020/6/24</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2020/6/24</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2020/6/24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2020/6/24</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2020/6/24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10.jpeg"/><Relationship Id="rId5" Type="http://schemas.openxmlformats.org/officeDocument/2006/relationships/image" Target="../media/image3.pn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fontScale="90000"/>
          </a:bodyPr>
          <a:lstStyle/>
          <a:p>
            <a:pPr fontAlgn="auto">
              <a:spcAft>
                <a:spcPts val="0"/>
              </a:spcAft>
              <a:defRPr/>
            </a:pPr>
            <a:r>
              <a:rPr lang="ja-JP" altLang="en-US" dirty="0" smtClean="0">
                <a:latin typeface="+mn-ea"/>
              </a:rPr>
              <a:t>動物</a:t>
            </a:r>
            <a:r>
              <a:rPr lang="ja-JP" altLang="en-US" dirty="0">
                <a:latin typeface="+mn-ea"/>
              </a:rPr>
              <a:t>生産システムおよび畜産物利用に関する研究・</a:t>
            </a:r>
            <a:r>
              <a:rPr lang="ja-JP" altLang="en-US" dirty="0" smtClean="0">
                <a:latin typeface="+mn-ea"/>
              </a:rPr>
              <a:t>開発</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：畜産物</a:t>
            </a:r>
            <a:r>
              <a:rPr lang="ja-JP" altLang="en-US" sz="1400" dirty="0">
                <a:latin typeface="+mn-ea"/>
              </a:rPr>
              <a:t>加工</a:t>
            </a:r>
            <a:r>
              <a:rPr lang="ja-JP" altLang="en-US" sz="1400" dirty="0" smtClean="0">
                <a:latin typeface="+mn-ea"/>
              </a:rPr>
              <a:t>，食品機能性］</a:t>
            </a:r>
            <a:r>
              <a:rPr lang="ja-JP" altLang="en-US" sz="2000" dirty="0"/>
              <a:t>　</a:t>
            </a:r>
            <a:r>
              <a:rPr lang="ja-JP" altLang="en-US" sz="2000" dirty="0" smtClean="0"/>
              <a:t>　</a:t>
            </a:r>
            <a:r>
              <a:rPr lang="ja-JP" altLang="en-US" sz="2000" dirty="0" smtClean="0">
                <a:latin typeface="+mn-ea"/>
              </a:rPr>
              <a:t>教授</a:t>
            </a:r>
            <a:r>
              <a:rPr lang="ja-JP" altLang="en-US" sz="2000" dirty="0">
                <a:latin typeface="+mn-ea"/>
              </a:rPr>
              <a:t>　</a:t>
            </a:r>
            <a:r>
              <a:rPr lang="ja-JP" altLang="en-US" sz="2000" dirty="0" smtClean="0">
                <a:latin typeface="+mn-ea"/>
              </a:rPr>
              <a:t>森松　文毅</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lstStyle/>
          <a:p>
            <a:pPr fontAlgn="auto">
              <a:spcAft>
                <a:spcPts val="0"/>
              </a:spcAft>
              <a:buFont typeface="Arial" pitchFamily="34" charset="0"/>
              <a:buNone/>
              <a:defRPr/>
            </a:pPr>
            <a:r>
              <a:rPr lang="en-US" altLang="ja-JP" sz="1200" dirty="0" smtClean="0">
                <a:solidFill>
                  <a:schemeClr val="bg1"/>
                </a:solidFill>
                <a:latin typeface="+mn-ea"/>
              </a:rPr>
              <a:t>&gt;</a:t>
            </a:r>
            <a:endParaRPr lang="ja-JP" altLang="en-US" dirty="0">
              <a:solidFill>
                <a:schemeClr val="bg1"/>
              </a:solidFill>
              <a:latin typeface="+mn-ea"/>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ja-JP" altLang="en-US" dirty="0">
                <a:latin typeface="+mn-ea"/>
              </a:rPr>
              <a:t>内容：</a:t>
            </a:r>
            <a:endParaRPr lang="en-US" altLang="ja-JP" dirty="0">
              <a:latin typeface="+mn-ea"/>
            </a:endParaRPr>
          </a:p>
          <a:p>
            <a:pPr fontAlgn="auto">
              <a:spcAft>
                <a:spcPts val="0"/>
              </a:spcAft>
              <a:defRPr/>
            </a:pPr>
            <a:r>
              <a:rPr lang="ja-JP" altLang="en-US" dirty="0">
                <a:latin typeface="+mn-ea"/>
              </a:rPr>
              <a:t>　研究室では</a:t>
            </a:r>
            <a:r>
              <a:rPr lang="ja-JP" altLang="en-US" dirty="0" smtClean="0">
                <a:latin typeface="+mn-ea"/>
              </a:rPr>
              <a:t>、食肉製品製造許可を得た加工室を有し、畜産</a:t>
            </a:r>
            <a:r>
              <a:rPr lang="ja-JP" altLang="en-US" dirty="0">
                <a:latin typeface="+mn-ea"/>
              </a:rPr>
              <a:t>食品の加工、機能性研究等のテーマに取り組んでいます</a:t>
            </a:r>
            <a:r>
              <a:rPr lang="ja-JP" altLang="en-US" dirty="0" smtClean="0">
                <a:latin typeface="+mn-ea"/>
              </a:rPr>
              <a:t>。また、</a:t>
            </a:r>
            <a:r>
              <a:rPr lang="en-US" altLang="ja-JP" dirty="0" smtClean="0">
                <a:latin typeface="+mn-ea"/>
              </a:rPr>
              <a:t>2020</a:t>
            </a:r>
            <a:r>
              <a:rPr lang="ja-JP" altLang="en-US" dirty="0" smtClean="0">
                <a:latin typeface="+mn-ea"/>
              </a:rPr>
              <a:t>年</a:t>
            </a:r>
            <a:r>
              <a:rPr lang="en-US" altLang="ja-JP" dirty="0" smtClean="0">
                <a:latin typeface="+mn-ea"/>
              </a:rPr>
              <a:t>2</a:t>
            </a:r>
            <a:r>
              <a:rPr lang="ja-JP" altLang="en-US" dirty="0" smtClean="0">
                <a:latin typeface="+mn-ea"/>
              </a:rPr>
              <a:t>月に完成した石井キャンパスの先端畜産システム開発施設において、高度にコントロールが可能な環境下において、温度、光、飼料などがブタの生産性に及ぼす影響について研究を進めて</a:t>
            </a:r>
            <a:r>
              <a:rPr lang="ja-JP" altLang="en-US" dirty="0">
                <a:latin typeface="+mn-ea"/>
              </a:rPr>
              <a:t>います</a:t>
            </a:r>
            <a:r>
              <a:rPr lang="ja-JP" altLang="en-US" dirty="0" smtClean="0">
                <a:latin typeface="+mn-ea"/>
              </a:rPr>
              <a:t>。養豚の</a:t>
            </a:r>
            <a:r>
              <a:rPr lang="ja-JP" altLang="en-US" dirty="0">
                <a:latin typeface="+mn-ea"/>
              </a:rPr>
              <a:t>川上分野である飼養技術の研究から、川下分野の食肉加工研究までの一貫した教育・研究</a:t>
            </a:r>
            <a:r>
              <a:rPr lang="ja-JP" altLang="en-US" dirty="0" smtClean="0">
                <a:latin typeface="+mn-ea"/>
              </a:rPr>
              <a:t>を行うことのできる国内でも類を見ない施設となっています。</a:t>
            </a:r>
            <a:endParaRPr lang="en-US" altLang="ja-JP" dirty="0" smtClean="0">
              <a:latin typeface="+mn-ea"/>
            </a:endParaRPr>
          </a:p>
          <a:p>
            <a:pPr fontAlgn="auto">
              <a:spcAft>
                <a:spcPts val="0"/>
              </a:spcAft>
              <a:defRPr/>
            </a:pPr>
            <a:r>
              <a:rPr lang="ja-JP" altLang="en-US" dirty="0">
                <a:latin typeface="+mn-ea"/>
              </a:rPr>
              <a:t>　</a:t>
            </a:r>
            <a:r>
              <a:rPr lang="ja-JP" altLang="en-US" dirty="0" smtClean="0">
                <a:latin typeface="+mn-ea"/>
              </a:rPr>
              <a:t>また、移動型のブタ実験施設開発にも取り組んでいます。自動給餌・自動洗浄や、遠隔管理システムを備えたこれまでにない移動型動物実験施設開発により、実験動物としてのブタの可能性拡大やフィールドワークでの活用などに貢献可能であると考えられます。</a:t>
            </a:r>
            <a:endParaRPr lang="en-US" altLang="ja-JP" dirty="0" smtClean="0">
              <a:latin typeface="+mn-ea"/>
            </a:endParaRPr>
          </a:p>
          <a:p>
            <a:pPr fontAlgn="auto">
              <a:spcAft>
                <a:spcPts val="0"/>
              </a:spcAft>
              <a:defRPr/>
            </a:pPr>
            <a:r>
              <a:rPr lang="ja-JP" altLang="en-US" dirty="0">
                <a:latin typeface="+mn-ea"/>
              </a:rPr>
              <a:t>　</a:t>
            </a:r>
            <a:r>
              <a:rPr lang="ja-JP" altLang="en-US" dirty="0" smtClean="0">
                <a:latin typeface="+mn-ea"/>
              </a:rPr>
              <a:t>その他</a:t>
            </a:r>
            <a:r>
              <a:rPr lang="ja-JP" altLang="en-US" dirty="0">
                <a:latin typeface="+mn-ea"/>
              </a:rPr>
              <a:t>に、シカ肉加工品</a:t>
            </a:r>
            <a:r>
              <a:rPr lang="ja-JP" altLang="en-US" dirty="0" smtClean="0">
                <a:latin typeface="+mn-ea"/>
              </a:rPr>
              <a:t>製造技術開発および</a:t>
            </a:r>
            <a:r>
              <a:rPr lang="ja-JP" altLang="en-US" dirty="0">
                <a:latin typeface="+mn-ea"/>
              </a:rPr>
              <a:t>シカの一時飼養飼育舎及び短期飼育技術</a:t>
            </a:r>
            <a:r>
              <a:rPr lang="ja-JP" altLang="en-US" dirty="0" smtClean="0">
                <a:latin typeface="+mn-ea"/>
              </a:rPr>
              <a:t>開発にも取り組んでいます。</a:t>
            </a:r>
            <a:r>
              <a:rPr lang="ja-JP" altLang="en-US" dirty="0">
                <a:latin typeface="+mn-ea"/>
              </a:rPr>
              <a:t>　</a:t>
            </a:r>
          </a:p>
        </p:txBody>
      </p:sp>
      <p:sp>
        <p:nvSpPr>
          <p:cNvPr id="5" name="コンテンツ プレースホルダー 4"/>
          <p:cNvSpPr>
            <a:spLocks noGrp="1"/>
          </p:cNvSpPr>
          <p:nvPr>
            <p:ph sz="half" idx="10"/>
          </p:nvPr>
        </p:nvSpPr>
        <p:spPr>
          <a:xfrm>
            <a:off x="4643438" y="5084763"/>
            <a:ext cx="4038600" cy="1512887"/>
          </a:xfrm>
        </p:spPr>
        <p:txBody>
          <a:bodyPr rtlCol="0">
            <a:normAutofit/>
          </a:bodyPr>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：農芸</a:t>
            </a:r>
            <a:r>
              <a:rPr lang="ja-JP" altLang="en-US" sz="1200" dirty="0">
                <a:latin typeface="+mn-ea"/>
              </a:rPr>
              <a:t>化学</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ja-JP" altLang="en-US" sz="1200" dirty="0" smtClean="0">
                <a:latin typeface="+mn-ea"/>
              </a:rPr>
              <a:t>専門：食品科学</a:t>
            </a:r>
            <a:endParaRPr lang="en-US" altLang="ja-JP" sz="1200" dirty="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smtClean="0">
                <a:latin typeface="+mn-ea"/>
                <a:cs typeface="Times New Roman" pitchFamily="18" charset="0"/>
              </a:rPr>
              <a:t>fmorimat@tokushima-u.ac.jp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Tel:  088-635-8406</a:t>
            </a:r>
            <a:endParaRPr lang="en-US" altLang="ja-JP" sz="1200" dirty="0">
              <a:latin typeface="+mn-ea"/>
              <a:cs typeface="Times New Roman" pitchFamily="18" charset="0"/>
            </a:endParaRPr>
          </a:p>
          <a:p>
            <a:pPr fontAlgn="auto">
              <a:lnSpc>
                <a:spcPct val="90000"/>
              </a:lnSpc>
              <a:spcBef>
                <a:spcPts val="600"/>
              </a:spcBef>
              <a:spcAft>
                <a:spcPts val="0"/>
              </a:spcAft>
              <a:defRPr/>
            </a:pPr>
            <a:r>
              <a:rPr lang="en-US" altLang="ja-JP" sz="1200" dirty="0" smtClean="0">
                <a:latin typeface="+mn-ea"/>
                <a:cs typeface="Times New Roman" pitchFamily="18" charset="0"/>
              </a:rPr>
              <a:t>Fax</a:t>
            </a:r>
            <a:r>
              <a:rPr lang="en-US" altLang="ja-JP" sz="1200" dirty="0">
                <a:latin typeface="+mn-ea"/>
                <a:cs typeface="Times New Roman" pitchFamily="18" charset="0"/>
              </a:rPr>
              <a:t>:  </a:t>
            </a:r>
            <a:r>
              <a:rPr lang="en-US" altLang="ja-JP" sz="1200" dirty="0" smtClean="0">
                <a:latin typeface="+mn-ea"/>
                <a:cs typeface="Times New Roman" pitchFamily="18" charset="0"/>
              </a:rPr>
              <a:t>088-635-8406</a:t>
            </a:r>
          </a:p>
        </p:txBody>
      </p:sp>
      <p:sp>
        <p:nvSpPr>
          <p:cNvPr id="4103"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7596188" y="5373688"/>
            <a:ext cx="1008062" cy="1079500"/>
          </a:xfrm>
          <a:prstGeom prst="round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顔写真</a:t>
            </a:r>
            <a:r>
              <a:rPr lang="en-US" altLang="ja-JP" sz="1200" dirty="0">
                <a:solidFill>
                  <a:schemeClr val="tx1"/>
                </a:solidFill>
              </a:rPr>
              <a:t/>
            </a:r>
            <a:br>
              <a:rPr lang="en-US" altLang="ja-JP" sz="1200" dirty="0">
                <a:solidFill>
                  <a:schemeClr val="tx1"/>
                </a:solidFill>
              </a:rPr>
            </a:br>
            <a:r>
              <a:rPr lang="ja-JP" altLang="en-US" sz="1050" dirty="0">
                <a:solidFill>
                  <a:schemeClr val="tx1"/>
                </a:solidFill>
              </a:rPr>
              <a:t>（省略可）</a:t>
            </a:r>
            <a:endParaRPr lang="ja-JP" alt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図 11">
            <a:extLst>
              <a:ext uri="{FF2B5EF4-FFF2-40B4-BE49-F238E27FC236}">
                <a16:creationId xmlns:a16="http://schemas.microsoft.com/office/drawing/2014/main" id="{D7BF8948-FBA6-49D6-85AC-C02865555557}"/>
              </a:ext>
            </a:extLst>
          </p:cNvPr>
          <p:cNvPicPr>
            <a:picLocks noChangeAspect="1"/>
          </p:cNvPicPr>
          <p:nvPr/>
        </p:nvPicPr>
        <p:blipFill rotWithShape="1">
          <a:blip r:embed="rId4"/>
          <a:srcRect l="6768" r="20031"/>
          <a:stretch/>
        </p:blipFill>
        <p:spPr>
          <a:xfrm>
            <a:off x="599563" y="1567568"/>
            <a:ext cx="2060525" cy="1585704"/>
          </a:xfrm>
          <a:prstGeom prst="rect">
            <a:avLst/>
          </a:prstGeom>
        </p:spPr>
      </p:pic>
      <p:pic>
        <p:nvPicPr>
          <p:cNvPr id="7" name="図 6"/>
          <p:cNvPicPr>
            <a:picLocks noChangeAspect="1"/>
          </p:cNvPicPr>
          <p:nvPr/>
        </p:nvPicPr>
        <p:blipFill rotWithShape="1">
          <a:blip r:embed="rId5"/>
          <a:srcRect r="2526"/>
          <a:stretch/>
        </p:blipFill>
        <p:spPr>
          <a:xfrm>
            <a:off x="2682676" y="1674826"/>
            <a:ext cx="1711382" cy="1284318"/>
          </a:xfrm>
          <a:prstGeom prst="rect">
            <a:avLst/>
          </a:prstGeom>
        </p:spPr>
      </p:pic>
      <p:sp>
        <p:nvSpPr>
          <p:cNvPr id="14" name="テキスト ボックス 13"/>
          <p:cNvSpPr txBox="1"/>
          <p:nvPr/>
        </p:nvSpPr>
        <p:spPr>
          <a:xfrm>
            <a:off x="2737495" y="2982144"/>
            <a:ext cx="1489174"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先端畜産システム開発施設</a:t>
            </a:r>
            <a:endParaRPr kumimoji="1" lang="ja-JP" altLang="en-US" sz="9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79637" y="1257535"/>
            <a:ext cx="1554214"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畜産システム開発研究</a:t>
            </a:r>
            <a:endParaRPr kumimoji="1" lang="ja-JP" altLang="en-US" sz="11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29319639-490E-4B8B-9041-5DF15D5F7706}"/>
              </a:ext>
            </a:extLst>
          </p:cNvPr>
          <p:cNvPicPr>
            <a:picLocks noChangeAspect="1"/>
          </p:cNvPicPr>
          <p:nvPr/>
        </p:nvPicPr>
        <p:blipFill>
          <a:blip r:embed="rId6"/>
          <a:stretch>
            <a:fillRect/>
          </a:stretch>
        </p:blipFill>
        <p:spPr>
          <a:xfrm>
            <a:off x="582811" y="5260947"/>
            <a:ext cx="1389001" cy="766098"/>
          </a:xfrm>
          <a:prstGeom prst="rect">
            <a:avLst/>
          </a:prstGeom>
        </p:spPr>
      </p:pic>
      <p:sp>
        <p:nvSpPr>
          <p:cNvPr id="20" name="テキスト ボックス 19"/>
          <p:cNvSpPr txBox="1"/>
          <p:nvPr/>
        </p:nvSpPr>
        <p:spPr>
          <a:xfrm>
            <a:off x="579637" y="4896908"/>
            <a:ext cx="1735511"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移動型動物実験施設開発</a:t>
            </a:r>
            <a:endParaRPr kumimoji="1" lang="ja-JP" altLang="en-US" sz="11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DCB122FF-4D0F-480C-A5A7-D2B48947791D}"/>
              </a:ext>
            </a:extLst>
          </p:cNvPr>
          <p:cNvPicPr>
            <a:picLocks noChangeAspect="1"/>
          </p:cNvPicPr>
          <p:nvPr/>
        </p:nvPicPr>
        <p:blipFill>
          <a:blip r:embed="rId7"/>
          <a:stretch>
            <a:fillRect/>
          </a:stretch>
        </p:blipFill>
        <p:spPr>
          <a:xfrm>
            <a:off x="1933562" y="5445224"/>
            <a:ext cx="1126270" cy="880680"/>
          </a:xfrm>
          <a:prstGeom prst="rect">
            <a:avLst/>
          </a:prstGeom>
        </p:spPr>
      </p:pic>
      <p:pic>
        <p:nvPicPr>
          <p:cNvPr id="25" name="図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4365" y="5422166"/>
            <a:ext cx="1187852" cy="889742"/>
          </a:xfrm>
          <a:prstGeom prst="rect">
            <a:avLst/>
          </a:prstGeom>
        </p:spPr>
      </p:pic>
      <p:sp>
        <p:nvSpPr>
          <p:cNvPr id="28" name="環状矢印 96">
            <a:extLst>
              <a:ext uri="{FF2B5EF4-FFF2-40B4-BE49-F238E27FC236}">
                <a16:creationId xmlns:a16="http://schemas.microsoft.com/office/drawing/2014/main" id="{70392886-F287-422A-8958-BC2C95A3902B}"/>
              </a:ext>
            </a:extLst>
          </p:cNvPr>
          <p:cNvSpPr/>
          <p:nvPr/>
        </p:nvSpPr>
        <p:spPr>
          <a:xfrm rot="20221935">
            <a:off x="1538189" y="5153343"/>
            <a:ext cx="824576" cy="1245224"/>
          </a:xfrm>
          <a:prstGeom prst="circularArrow">
            <a:avLst>
              <a:gd name="adj1" fmla="val 6320"/>
              <a:gd name="adj2" fmla="val 657814"/>
              <a:gd name="adj3" fmla="val 20450604"/>
              <a:gd name="adj4" fmla="val 14505294"/>
              <a:gd name="adj5" fmla="val 9289"/>
            </a:avLst>
          </a:prstGeom>
          <a:gradFill flip="none" rotWithShape="1">
            <a:gsLst>
              <a:gs pos="0">
                <a:schemeClr val="accent1">
                  <a:lumMod val="5000"/>
                  <a:lumOff val="95000"/>
                  <a:alpha val="0"/>
                </a:schemeClr>
              </a:gs>
              <a:gs pos="2000">
                <a:schemeClr val="bg1">
                  <a:alpha val="0"/>
                </a:schemeClr>
              </a:gs>
              <a:gs pos="60000">
                <a:srgbClr val="FFC00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環状矢印 96">
            <a:extLst>
              <a:ext uri="{FF2B5EF4-FFF2-40B4-BE49-F238E27FC236}">
                <a16:creationId xmlns:a16="http://schemas.microsoft.com/office/drawing/2014/main" id="{70392886-F287-422A-8958-BC2C95A3902B}"/>
              </a:ext>
            </a:extLst>
          </p:cNvPr>
          <p:cNvSpPr/>
          <p:nvPr/>
        </p:nvSpPr>
        <p:spPr>
          <a:xfrm rot="20055368">
            <a:off x="1700678" y="5079642"/>
            <a:ext cx="1742763" cy="1818530"/>
          </a:xfrm>
          <a:prstGeom prst="circularArrow">
            <a:avLst>
              <a:gd name="adj1" fmla="val 4980"/>
              <a:gd name="adj2" fmla="val 657814"/>
              <a:gd name="adj3" fmla="val 20303705"/>
              <a:gd name="adj4" fmla="val 14505294"/>
              <a:gd name="adj5" fmla="val 6220"/>
            </a:avLst>
          </a:prstGeom>
          <a:gradFill flip="none" rotWithShape="1">
            <a:gsLst>
              <a:gs pos="0">
                <a:schemeClr val="accent1">
                  <a:lumMod val="5000"/>
                  <a:lumOff val="95000"/>
                  <a:alpha val="0"/>
                </a:schemeClr>
              </a:gs>
              <a:gs pos="2000">
                <a:schemeClr val="bg1">
                  <a:alpha val="0"/>
                </a:schemeClr>
              </a:gs>
              <a:gs pos="60000">
                <a:srgbClr val="FFC00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 7"/>
          <p:cNvSpPr/>
          <p:nvPr/>
        </p:nvSpPr>
        <p:spPr>
          <a:xfrm>
            <a:off x="534380" y="1252022"/>
            <a:ext cx="3884240" cy="2031054"/>
          </a:xfrm>
          <a:prstGeom prst="roundRect">
            <a:avLst>
              <a:gd name="adj" fmla="val 935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534380" y="4863415"/>
            <a:ext cx="3884240" cy="1695720"/>
          </a:xfrm>
          <a:prstGeom prst="roundRect">
            <a:avLst>
              <a:gd name="adj" fmla="val 935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79637" y="3356992"/>
            <a:ext cx="1735511"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食肉加工品開発</a:t>
            </a:r>
            <a:endParaRPr kumimoji="1" lang="ja-JP" altLang="en-US" sz="1100" b="1" dirty="0">
              <a:latin typeface="Meiryo UI" panose="020B0604030504040204" pitchFamily="50" charset="-128"/>
              <a:ea typeface="Meiryo UI" panose="020B0604030504040204" pitchFamily="50" charset="-128"/>
            </a:endParaRPr>
          </a:p>
        </p:txBody>
      </p:sp>
      <p:sp>
        <p:nvSpPr>
          <p:cNvPr id="34" name="角丸四角形 33"/>
          <p:cNvSpPr/>
          <p:nvPr/>
        </p:nvSpPr>
        <p:spPr>
          <a:xfrm>
            <a:off x="534380" y="3357564"/>
            <a:ext cx="3850314" cy="1431362"/>
          </a:xfrm>
          <a:prstGeom prst="roundRect">
            <a:avLst>
              <a:gd name="adj" fmla="val 935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2219203" y="4609658"/>
            <a:ext cx="1119899"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食肉加工室</a:t>
            </a:r>
            <a:endParaRPr kumimoji="1" lang="ja-JP" altLang="en-US" sz="9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495156" y="6039467"/>
            <a:ext cx="1735511" cy="415498"/>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・自動給餌・清掃可</a:t>
            </a:r>
            <a:endParaRPr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・研究機器一式搭載</a:t>
            </a:r>
            <a:endParaRPr kumimoji="1" lang="ja-JP" altLang="en-US" sz="105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739555" y="6305413"/>
            <a:ext cx="2794835"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飼育設備のない研究機関や遠隔地まで移動可能</a:t>
            </a:r>
            <a:endParaRPr kumimoji="1" lang="ja-JP" altLang="en-US" sz="1000" dirty="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rotWithShape="1">
          <a:blip r:embed="rId9"/>
          <a:srcRect l="11474" t="2586" r="11474" b="12070"/>
          <a:stretch/>
        </p:blipFill>
        <p:spPr>
          <a:xfrm>
            <a:off x="7452320" y="5147930"/>
            <a:ext cx="1159842" cy="1373497"/>
          </a:xfrm>
          <a:prstGeom prst="rect">
            <a:avLst/>
          </a:prstGeom>
        </p:spPr>
      </p:pic>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5589" y="3754034"/>
            <a:ext cx="1240552" cy="976408"/>
          </a:xfrm>
          <a:prstGeom prst="rect">
            <a:avLst/>
          </a:prstGeom>
        </p:spPr>
      </p:pic>
      <p:pic>
        <p:nvPicPr>
          <p:cNvPr id="6" name="図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09705" y="3426411"/>
            <a:ext cx="1458969" cy="1094227"/>
          </a:xfrm>
          <a:prstGeom prst="rect">
            <a:avLst/>
          </a:prstGeom>
        </p:spPr>
      </p:pic>
      <p:pic>
        <p:nvPicPr>
          <p:cNvPr id="31" name="図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437" y="3573016"/>
            <a:ext cx="1546300" cy="114771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lstStyle/>
          <a:p>
            <a:pPr algn="l" fontAlgn="auto">
              <a:spcAft>
                <a:spcPts val="0"/>
              </a:spcAft>
              <a:defRPr/>
            </a:pPr>
            <a:r>
              <a:rPr lang="en-US" altLang="ja-JP" sz="2000" dirty="0" smtClean="0">
                <a:latin typeface="Arial" pitchFamily="34" charset="0"/>
                <a:cs typeface="Arial" pitchFamily="34" charset="0"/>
              </a:rPr>
              <a:t>Research </a:t>
            </a:r>
            <a:r>
              <a:rPr lang="en-US" altLang="ja-JP" sz="2000" dirty="0">
                <a:latin typeface="Arial" pitchFamily="34" charset="0"/>
                <a:cs typeface="Arial" pitchFamily="34" charset="0"/>
              </a:rPr>
              <a:t>and </a:t>
            </a:r>
            <a:r>
              <a:rPr lang="en-US" altLang="ja-JP" sz="2000" dirty="0" smtClean="0">
                <a:latin typeface="Arial" pitchFamily="34" charset="0"/>
                <a:cs typeface="Arial" pitchFamily="34" charset="0"/>
              </a:rPr>
              <a:t>development of animal production systems and livestock product technologies</a:t>
            </a:r>
            <a:r>
              <a:rPr lang="en-US" altLang="ja-JP" sz="1800" dirty="0" smtClean="0">
                <a:latin typeface="Arial" pitchFamily="34" charset="0"/>
                <a:cs typeface="Arial" pitchFamily="34" charset="0"/>
              </a:rPr>
              <a:t/>
            </a:r>
            <a:br>
              <a:rPr lang="en-US" altLang="ja-JP" sz="1800" dirty="0" smtClean="0">
                <a:latin typeface="Arial" pitchFamily="34" charset="0"/>
                <a:cs typeface="Arial" pitchFamily="34" charset="0"/>
              </a:rPr>
            </a:br>
            <a:r>
              <a:rPr lang="en-US" altLang="ja-JP" sz="1800" dirty="0">
                <a:latin typeface="Arial" pitchFamily="34" charset="0"/>
                <a:cs typeface="Arial" pitchFamily="34" charset="0"/>
              </a:rPr>
              <a:t>                                               Professor </a:t>
            </a:r>
            <a:r>
              <a:rPr lang="ja-JP" altLang="en-US" sz="1800" dirty="0">
                <a:latin typeface="Arial" pitchFamily="34" charset="0"/>
                <a:cs typeface="Arial" pitchFamily="34" charset="0"/>
              </a:rPr>
              <a:t>　</a:t>
            </a:r>
            <a:r>
              <a:rPr lang="en-US" altLang="ja-JP" sz="1800" dirty="0" err="1">
                <a:latin typeface="Arial" pitchFamily="34" charset="0"/>
                <a:cs typeface="Arial" pitchFamily="34" charset="0"/>
              </a:rPr>
              <a:t>Fumiki</a:t>
            </a:r>
            <a:r>
              <a:rPr lang="en-US" altLang="ja-JP" sz="1800" dirty="0">
                <a:latin typeface="Arial" pitchFamily="34" charset="0"/>
                <a:cs typeface="Arial" pitchFamily="34" charset="0"/>
              </a:rPr>
              <a:t> </a:t>
            </a:r>
            <a:r>
              <a:rPr lang="en-US" altLang="ja-JP" sz="1800" dirty="0" err="1" smtClean="0">
                <a:latin typeface="Arial" pitchFamily="34" charset="0"/>
                <a:cs typeface="Arial" pitchFamily="34" charset="0"/>
              </a:rPr>
              <a:t>Morimatsu</a:t>
            </a:r>
            <a:endParaRPr lang="ja-JP" altLang="en-US" sz="2000" dirty="0">
              <a:latin typeface="Arial" pitchFamily="34" charset="0"/>
              <a:cs typeface="Arial" pitchFamily="34" charset="0"/>
            </a:endParaRPr>
          </a:p>
        </p:txBody>
      </p:sp>
      <p:sp>
        <p:nvSpPr>
          <p:cNvPr id="3075" name="コンテンツ プレースホルダー 2"/>
          <p:cNvSpPr>
            <a:spLocks noGrp="1"/>
          </p:cNvSpPr>
          <p:nvPr>
            <p:ph sz="half" idx="1"/>
          </p:nvPr>
        </p:nvSpPr>
        <p:spPr>
          <a:xfrm>
            <a:off x="457200" y="1196975"/>
            <a:ext cx="4038600" cy="5400675"/>
          </a:xfrm>
          <a:ln w="6350">
            <a:miter lim="800000"/>
            <a:headEnd/>
            <a:tailEnd/>
          </a:ln>
        </p:spPr>
        <p:txBody>
          <a:bodyPr/>
          <a:lstStyle/>
          <a:p>
            <a:endParaRPr lang="ja-JP" altLang="en-US" sz="1200" dirty="0" smtClean="0">
              <a:solidFill>
                <a:schemeClr val="bg1"/>
              </a:solidFill>
              <a:latin typeface="Arial" charset="0"/>
              <a:cs typeface="Arial" charset="0"/>
            </a:endParaRPr>
          </a:p>
          <a:p>
            <a:endParaRPr lang="ja-JP" altLang="en-US" sz="1200" dirty="0" smtClean="0">
              <a:latin typeface="Arial" charset="0"/>
              <a:cs typeface="Arial"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en-US" altLang="ja-JP" dirty="0" smtClean="0">
                <a:latin typeface="Arial" pitchFamily="34" charset="0"/>
                <a:cs typeface="Arial" pitchFamily="34" charset="0"/>
              </a:rPr>
              <a:t>Content:</a:t>
            </a:r>
            <a:endParaRPr lang="en-US" altLang="ja-JP" dirty="0">
              <a:latin typeface="Arial" pitchFamily="34" charset="0"/>
              <a:cs typeface="Arial" pitchFamily="34" charset="0"/>
            </a:endParaRPr>
          </a:p>
          <a:p>
            <a:pPr fontAlgn="auto">
              <a:spcAft>
                <a:spcPts val="0"/>
              </a:spcAft>
              <a:defRPr/>
            </a:pPr>
            <a:r>
              <a:rPr lang="ja-JP" altLang="en-US" dirty="0">
                <a:latin typeface="Arial" pitchFamily="34" charset="0"/>
                <a:cs typeface="Arial" pitchFamily="34" charset="0"/>
              </a:rPr>
              <a:t> </a:t>
            </a:r>
            <a:r>
              <a:rPr lang="ja-JP" altLang="en-US" dirty="0" smtClean="0">
                <a:latin typeface="Arial" pitchFamily="34" charset="0"/>
                <a:cs typeface="Arial" pitchFamily="34" charset="0"/>
              </a:rPr>
              <a:t> </a:t>
            </a:r>
            <a:r>
              <a:rPr lang="en-US" altLang="ja-JP" dirty="0" smtClean="0">
                <a:latin typeface="Arial" pitchFamily="34" charset="0"/>
                <a:cs typeface="Arial" pitchFamily="34" charset="0"/>
              </a:rPr>
              <a:t>Our </a:t>
            </a:r>
            <a:r>
              <a:rPr lang="en-US" altLang="ja-JP" dirty="0">
                <a:latin typeface="Arial" pitchFamily="34" charset="0"/>
                <a:cs typeface="Arial" pitchFamily="34" charset="0"/>
              </a:rPr>
              <a:t>research is focused on the effects of various environmental and feed conditions on pig productivity. </a:t>
            </a:r>
            <a:r>
              <a:rPr lang="en-US" altLang="ja-JP" smtClean="0">
                <a:latin typeface="Arial" pitchFamily="34" charset="0"/>
                <a:cs typeface="Arial" pitchFamily="34" charset="0"/>
              </a:rPr>
              <a:t>Advanced Livestock </a:t>
            </a:r>
            <a:r>
              <a:rPr lang="en-US" altLang="ja-JP" dirty="0" smtClean="0">
                <a:latin typeface="Arial" pitchFamily="34" charset="0"/>
                <a:cs typeface="Arial" pitchFamily="34" charset="0"/>
              </a:rPr>
              <a:t>System Center was </a:t>
            </a:r>
            <a:r>
              <a:rPr lang="en-US" altLang="ja-JP" dirty="0">
                <a:latin typeface="Arial" pitchFamily="34" charset="0"/>
                <a:cs typeface="Arial" pitchFamily="34" charset="0"/>
              </a:rPr>
              <a:t>completed in February 2020, in which environmental conditions, such as temperature, light cycle, or light wavelength can be </a:t>
            </a:r>
            <a:r>
              <a:rPr lang="en-US" altLang="ja-JP" dirty="0" smtClean="0">
                <a:latin typeface="Arial" pitchFamily="34" charset="0"/>
                <a:cs typeface="Arial" pitchFamily="34" charset="0"/>
              </a:rPr>
              <a:t>controlled. We </a:t>
            </a:r>
            <a:r>
              <a:rPr lang="en-US" altLang="ja-JP" dirty="0">
                <a:latin typeface="Arial" pitchFamily="34" charset="0"/>
                <a:cs typeface="Arial" pitchFamily="34" charset="0"/>
              </a:rPr>
              <a:t>are </a:t>
            </a:r>
            <a:r>
              <a:rPr lang="en-US" altLang="ja-JP" dirty="0" smtClean="0">
                <a:latin typeface="Arial" pitchFamily="34" charset="0"/>
                <a:cs typeface="Arial" pitchFamily="34" charset="0"/>
              </a:rPr>
              <a:t>also working </a:t>
            </a:r>
            <a:r>
              <a:rPr lang="en-US" altLang="ja-JP" dirty="0">
                <a:latin typeface="Arial" pitchFamily="34" charset="0"/>
                <a:cs typeface="Arial" pitchFamily="34" charset="0"/>
              </a:rPr>
              <a:t>on the development of livestock products and research in functional food in our laboratory and meat processing facility which obtained a meat product manufacturing </a:t>
            </a:r>
            <a:r>
              <a:rPr lang="en-US" altLang="ja-JP" dirty="0" smtClean="0">
                <a:latin typeface="Arial" pitchFamily="34" charset="0"/>
                <a:cs typeface="Arial" pitchFamily="34" charset="0"/>
              </a:rPr>
              <a:t>license. It </a:t>
            </a:r>
            <a:r>
              <a:rPr lang="en-US" altLang="ja-JP" dirty="0">
                <a:latin typeface="Arial" pitchFamily="34" charset="0"/>
                <a:cs typeface="Arial" pitchFamily="34" charset="0"/>
              </a:rPr>
              <a:t>is a unique </a:t>
            </a:r>
            <a:r>
              <a:rPr lang="en-US" altLang="ja-JP" dirty="0" smtClean="0">
                <a:latin typeface="Arial" pitchFamily="34" charset="0"/>
                <a:cs typeface="Arial" pitchFamily="34" charset="0"/>
              </a:rPr>
              <a:t>facility that </a:t>
            </a:r>
            <a:r>
              <a:rPr lang="en-US" altLang="ja-JP" dirty="0">
                <a:latin typeface="Arial" pitchFamily="34" charset="0"/>
                <a:cs typeface="Arial" pitchFamily="34" charset="0"/>
              </a:rPr>
              <a:t>can provide consistent education and research from pig breeding technology to meat processing research. </a:t>
            </a:r>
            <a:endParaRPr lang="en-US" altLang="ja-JP" dirty="0" smtClean="0">
              <a:latin typeface="Arial" pitchFamily="34" charset="0"/>
              <a:cs typeface="Arial" pitchFamily="34" charset="0"/>
            </a:endParaRPr>
          </a:p>
          <a:p>
            <a:pPr fontAlgn="auto">
              <a:spcAft>
                <a:spcPts val="0"/>
              </a:spcAft>
              <a:defRPr/>
            </a:pPr>
            <a:r>
              <a:rPr lang="en-US" altLang="ja-JP" dirty="0" smtClean="0">
                <a:latin typeface="Arial" pitchFamily="34" charset="0"/>
                <a:cs typeface="Arial" pitchFamily="34" charset="0"/>
              </a:rPr>
              <a:t>  We </a:t>
            </a:r>
            <a:r>
              <a:rPr lang="en-US" altLang="ja-JP" dirty="0">
                <a:latin typeface="Arial" pitchFamily="34" charset="0"/>
                <a:cs typeface="Arial" pitchFamily="34" charset="0"/>
              </a:rPr>
              <a:t>are also working on the development of a mobile pig laboratory</a:t>
            </a:r>
            <a:r>
              <a:rPr lang="en-US" altLang="ja-JP" dirty="0" smtClean="0">
                <a:latin typeface="Arial" pitchFamily="34" charset="0"/>
                <a:cs typeface="Arial" pitchFamily="34" charset="0"/>
              </a:rPr>
              <a:t>. We </a:t>
            </a:r>
            <a:r>
              <a:rPr lang="en-US" altLang="ja-JP" dirty="0">
                <a:latin typeface="Arial" pitchFamily="34" charset="0"/>
                <a:cs typeface="Arial" pitchFamily="34" charset="0"/>
              </a:rPr>
              <a:t>believe that providing a mobile laboratory will contribute to the researchers who don't have the facilities which they need and also, will be useful for the fieldwork. </a:t>
            </a:r>
            <a:endParaRPr lang="ja-JP" altLang="en-US" dirty="0"/>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a:latin typeface="Arial" charset="0"/>
                <a:cs typeface="Arial" charset="0"/>
              </a:rPr>
              <a:t>livestock food </a:t>
            </a:r>
            <a:r>
              <a:rPr lang="en-US" altLang="ja-JP" sz="1200" dirty="0" smtClean="0">
                <a:latin typeface="Arial" charset="0"/>
                <a:cs typeface="Arial" charset="0"/>
              </a:rPr>
              <a:t>products, Functional food</a:t>
            </a:r>
          </a:p>
          <a:p>
            <a:r>
              <a:rPr lang="en-US" altLang="ja-JP" sz="1200" dirty="0" smtClean="0">
                <a:latin typeface="Arial" charset="0"/>
                <a:cs typeface="Arial" charset="0"/>
              </a:rPr>
              <a:t>E-mail: fmorimat@tokushima-u.ac.jp</a:t>
            </a:r>
          </a:p>
          <a:p>
            <a:r>
              <a:rPr lang="en-US" altLang="ja-JP" sz="1200" dirty="0" smtClean="0">
                <a:latin typeface="Arial" charset="0"/>
                <a:cs typeface="Arial" charset="0"/>
              </a:rPr>
              <a:t>Tel. +81-88-635-8406</a:t>
            </a:r>
          </a:p>
          <a:p>
            <a:r>
              <a:rPr lang="en-US" altLang="ja-JP" sz="1200" dirty="0" smtClean="0">
                <a:latin typeface="Arial" charset="0"/>
                <a:cs typeface="Arial" charset="0"/>
              </a:rPr>
              <a:t>Fax:  +81-88-635-8406</a:t>
            </a: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7596188" y="5373688"/>
            <a:ext cx="1008062" cy="1079500"/>
          </a:xfrm>
          <a:prstGeom prst="round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dirty="0">
                <a:solidFill>
                  <a:schemeClr val="tx1"/>
                </a:solidFill>
              </a:rPr>
              <a:t>顔写真</a:t>
            </a:r>
            <a:r>
              <a:rPr lang="en-US" altLang="ja-JP" sz="1200" dirty="0">
                <a:solidFill>
                  <a:schemeClr val="tx1"/>
                </a:solidFill>
              </a:rPr>
              <a:t/>
            </a:r>
            <a:br>
              <a:rPr lang="en-US" altLang="ja-JP" sz="1200" dirty="0">
                <a:solidFill>
                  <a:schemeClr val="tx1"/>
                </a:solidFill>
              </a:rPr>
            </a:br>
            <a:r>
              <a:rPr lang="ja-JP" altLang="en-US" sz="1050" dirty="0">
                <a:solidFill>
                  <a:schemeClr val="tx1"/>
                </a:solidFill>
              </a:rPr>
              <a:t>（省略可）</a:t>
            </a:r>
            <a:endParaRPr lang="ja-JP" altLang="en-US" dirty="0">
              <a:solidFill>
                <a:schemeClr val="tx1"/>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4" name="直線矢印コネクタ 13"/>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D7BF8948-FBA6-49D6-85AC-C02865555557}"/>
              </a:ext>
            </a:extLst>
          </p:cNvPr>
          <p:cNvPicPr>
            <a:picLocks noChangeAspect="1"/>
          </p:cNvPicPr>
          <p:nvPr/>
        </p:nvPicPr>
        <p:blipFill rotWithShape="1">
          <a:blip r:embed="rId4"/>
          <a:srcRect l="6768" r="20031"/>
          <a:stretch/>
        </p:blipFill>
        <p:spPr>
          <a:xfrm>
            <a:off x="599563" y="1567568"/>
            <a:ext cx="2060525" cy="1585704"/>
          </a:xfrm>
          <a:prstGeom prst="rect">
            <a:avLst/>
          </a:prstGeom>
        </p:spPr>
      </p:pic>
      <p:pic>
        <p:nvPicPr>
          <p:cNvPr id="19" name="図 18"/>
          <p:cNvPicPr>
            <a:picLocks noChangeAspect="1"/>
          </p:cNvPicPr>
          <p:nvPr/>
        </p:nvPicPr>
        <p:blipFill rotWithShape="1">
          <a:blip r:embed="rId5"/>
          <a:srcRect r="2526"/>
          <a:stretch/>
        </p:blipFill>
        <p:spPr>
          <a:xfrm>
            <a:off x="2682676" y="1674826"/>
            <a:ext cx="1711382" cy="1284318"/>
          </a:xfrm>
          <a:prstGeom prst="rect">
            <a:avLst/>
          </a:prstGeom>
        </p:spPr>
      </p:pic>
      <p:sp>
        <p:nvSpPr>
          <p:cNvPr id="20" name="テキスト ボックス 19"/>
          <p:cNvSpPr txBox="1"/>
          <p:nvPr/>
        </p:nvSpPr>
        <p:spPr>
          <a:xfrm>
            <a:off x="2635947" y="2917160"/>
            <a:ext cx="2338561" cy="215444"/>
          </a:xfrm>
          <a:prstGeom prst="rect">
            <a:avLst/>
          </a:prstGeom>
          <a:noFill/>
        </p:spPr>
        <p:txBody>
          <a:bodyPr wrap="square" rtlCol="0">
            <a:spAutoFit/>
          </a:bodyPr>
          <a:lstStyle/>
          <a:p>
            <a:r>
              <a:rPr lang="en-US" altLang="ja-JP" sz="800">
                <a:latin typeface="Meiryo UI" panose="020B0604030504040204" pitchFamily="50" charset="-128"/>
                <a:ea typeface="Meiryo UI" panose="020B0604030504040204" pitchFamily="50" charset="-128"/>
              </a:rPr>
              <a:t>Advanced livestock system center </a:t>
            </a:r>
            <a:endParaRPr kumimoji="1" lang="ja-JP" altLang="en-US" sz="8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68270" y="1246913"/>
            <a:ext cx="3816424" cy="261610"/>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Development of animal production system</a:t>
            </a:r>
            <a:endParaRPr kumimoji="1" lang="ja-JP" altLang="en-US" sz="1100" b="1" dirty="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29319639-490E-4B8B-9041-5DF15D5F7706}"/>
              </a:ext>
            </a:extLst>
          </p:cNvPr>
          <p:cNvPicPr>
            <a:picLocks noChangeAspect="1"/>
          </p:cNvPicPr>
          <p:nvPr/>
        </p:nvPicPr>
        <p:blipFill>
          <a:blip r:embed="rId6"/>
          <a:stretch>
            <a:fillRect/>
          </a:stretch>
        </p:blipFill>
        <p:spPr>
          <a:xfrm>
            <a:off x="582811" y="5260947"/>
            <a:ext cx="1389001" cy="766098"/>
          </a:xfrm>
          <a:prstGeom prst="rect">
            <a:avLst/>
          </a:prstGeom>
        </p:spPr>
      </p:pic>
      <p:sp>
        <p:nvSpPr>
          <p:cNvPr id="24" name="テキスト ボックス 23"/>
          <p:cNvSpPr txBox="1"/>
          <p:nvPr/>
        </p:nvSpPr>
        <p:spPr>
          <a:xfrm>
            <a:off x="568270" y="4882520"/>
            <a:ext cx="3658399" cy="261610"/>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Mobile animal research laboratory</a:t>
            </a:r>
            <a:endParaRPr kumimoji="1" lang="ja-JP" altLang="en-US" sz="1100" b="1"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DCB122FF-4D0F-480C-A5A7-D2B48947791D}"/>
              </a:ext>
            </a:extLst>
          </p:cNvPr>
          <p:cNvPicPr>
            <a:picLocks noChangeAspect="1"/>
          </p:cNvPicPr>
          <p:nvPr/>
        </p:nvPicPr>
        <p:blipFill>
          <a:blip r:embed="rId7"/>
          <a:stretch>
            <a:fillRect/>
          </a:stretch>
        </p:blipFill>
        <p:spPr>
          <a:xfrm>
            <a:off x="1933562" y="5445224"/>
            <a:ext cx="1126270" cy="880680"/>
          </a:xfrm>
          <a:prstGeom prst="rect">
            <a:avLst/>
          </a:prstGeom>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4365" y="5422166"/>
            <a:ext cx="1187852" cy="889742"/>
          </a:xfrm>
          <a:prstGeom prst="rect">
            <a:avLst/>
          </a:prstGeom>
        </p:spPr>
      </p:pic>
      <p:sp>
        <p:nvSpPr>
          <p:cNvPr id="27" name="環状矢印 96">
            <a:extLst>
              <a:ext uri="{FF2B5EF4-FFF2-40B4-BE49-F238E27FC236}">
                <a16:creationId xmlns:a16="http://schemas.microsoft.com/office/drawing/2014/main" id="{70392886-F287-422A-8958-BC2C95A3902B}"/>
              </a:ext>
            </a:extLst>
          </p:cNvPr>
          <p:cNvSpPr/>
          <p:nvPr/>
        </p:nvSpPr>
        <p:spPr>
          <a:xfrm rot="20221935">
            <a:off x="1538189" y="5153343"/>
            <a:ext cx="824576" cy="1245224"/>
          </a:xfrm>
          <a:prstGeom prst="circularArrow">
            <a:avLst>
              <a:gd name="adj1" fmla="val 6320"/>
              <a:gd name="adj2" fmla="val 657814"/>
              <a:gd name="adj3" fmla="val 20450604"/>
              <a:gd name="adj4" fmla="val 14505294"/>
              <a:gd name="adj5" fmla="val 9289"/>
            </a:avLst>
          </a:prstGeom>
          <a:gradFill flip="none" rotWithShape="1">
            <a:gsLst>
              <a:gs pos="0">
                <a:schemeClr val="accent1">
                  <a:lumMod val="5000"/>
                  <a:lumOff val="95000"/>
                  <a:alpha val="0"/>
                </a:schemeClr>
              </a:gs>
              <a:gs pos="2000">
                <a:schemeClr val="bg1">
                  <a:alpha val="0"/>
                </a:schemeClr>
              </a:gs>
              <a:gs pos="60000">
                <a:srgbClr val="FFC00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角丸四角形 27"/>
          <p:cNvSpPr/>
          <p:nvPr/>
        </p:nvSpPr>
        <p:spPr>
          <a:xfrm>
            <a:off x="534380" y="1252022"/>
            <a:ext cx="3884240" cy="2031054"/>
          </a:xfrm>
          <a:prstGeom prst="roundRect">
            <a:avLst>
              <a:gd name="adj" fmla="val 935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34380" y="4863415"/>
            <a:ext cx="3884240" cy="1695720"/>
          </a:xfrm>
          <a:prstGeom prst="roundRect">
            <a:avLst>
              <a:gd name="adj" fmla="val 935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79637" y="3356992"/>
            <a:ext cx="1735511" cy="261610"/>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rPr>
              <a:t>Livestock products</a:t>
            </a:r>
            <a:endParaRPr kumimoji="1" lang="ja-JP" altLang="en-US" sz="1100" b="1" dirty="0">
              <a:latin typeface="Meiryo UI" panose="020B0604030504040204" pitchFamily="50" charset="-128"/>
              <a:ea typeface="Meiryo UI" panose="020B0604030504040204" pitchFamily="50" charset="-128"/>
            </a:endParaRPr>
          </a:p>
        </p:txBody>
      </p:sp>
      <p:sp>
        <p:nvSpPr>
          <p:cNvPr id="31" name="角丸四角形 30"/>
          <p:cNvSpPr/>
          <p:nvPr/>
        </p:nvSpPr>
        <p:spPr>
          <a:xfrm>
            <a:off x="534380" y="3357564"/>
            <a:ext cx="3850314" cy="1431362"/>
          </a:xfrm>
          <a:prstGeom prst="roundRect">
            <a:avLst>
              <a:gd name="adj" fmla="val 935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219203" y="4609658"/>
            <a:ext cx="1119899"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食肉加工室</a:t>
            </a:r>
            <a:endParaRPr kumimoji="1" lang="ja-JP" altLang="en-US" sz="9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95156" y="6039467"/>
            <a:ext cx="1735511" cy="415498"/>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Automatic feeding</a:t>
            </a: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Automatic cleaning</a:t>
            </a:r>
            <a:endParaRPr kumimoji="1" lang="ja-JP" altLang="en-US" sz="1050"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15589" y="3754034"/>
            <a:ext cx="1240552" cy="976408"/>
          </a:xfrm>
          <a:prstGeom prst="rect">
            <a:avLst/>
          </a:prstGeom>
        </p:spPr>
      </p:pic>
      <p:pic>
        <p:nvPicPr>
          <p:cNvPr id="35" name="図 34"/>
          <p:cNvPicPr>
            <a:picLocks noChangeAspect="1"/>
          </p:cNvPicPr>
          <p:nvPr/>
        </p:nvPicPr>
        <p:blipFill rotWithShape="1">
          <a:blip r:embed="rId10" cstate="print">
            <a:extLst>
              <a:ext uri="{28A0092B-C50C-407E-A947-70E740481C1C}">
                <a14:useLocalDpi xmlns:a14="http://schemas.microsoft.com/office/drawing/2010/main" val="0"/>
              </a:ext>
            </a:extLst>
          </a:blip>
          <a:srcRect l="23512" t="12148" r="9209" b="6303"/>
          <a:stretch/>
        </p:blipFill>
        <p:spPr>
          <a:xfrm>
            <a:off x="2241550" y="3616380"/>
            <a:ext cx="962917" cy="875379"/>
          </a:xfrm>
          <a:prstGeom prst="rect">
            <a:avLst/>
          </a:prstGeom>
        </p:spPr>
      </p:pic>
      <p:pic>
        <p:nvPicPr>
          <p:cNvPr id="36" name="図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437" y="3573016"/>
            <a:ext cx="1546300" cy="1147714"/>
          </a:xfrm>
          <a:prstGeom prst="rect">
            <a:avLst/>
          </a:prstGeom>
        </p:spPr>
      </p:pic>
      <p:sp>
        <p:nvSpPr>
          <p:cNvPr id="37" name="環状矢印 96">
            <a:extLst>
              <a:ext uri="{FF2B5EF4-FFF2-40B4-BE49-F238E27FC236}">
                <a16:creationId xmlns:a16="http://schemas.microsoft.com/office/drawing/2014/main" id="{70392886-F287-422A-8958-BC2C95A3902B}"/>
              </a:ext>
            </a:extLst>
          </p:cNvPr>
          <p:cNvSpPr/>
          <p:nvPr/>
        </p:nvSpPr>
        <p:spPr>
          <a:xfrm rot="20055368">
            <a:off x="1700678" y="5079642"/>
            <a:ext cx="1742763" cy="1818530"/>
          </a:xfrm>
          <a:prstGeom prst="circularArrow">
            <a:avLst>
              <a:gd name="adj1" fmla="val 4980"/>
              <a:gd name="adj2" fmla="val 657814"/>
              <a:gd name="adj3" fmla="val 20303705"/>
              <a:gd name="adj4" fmla="val 14505294"/>
              <a:gd name="adj5" fmla="val 6220"/>
            </a:avLst>
          </a:prstGeom>
          <a:gradFill flip="none" rotWithShape="1">
            <a:gsLst>
              <a:gs pos="0">
                <a:schemeClr val="accent1">
                  <a:lumMod val="5000"/>
                  <a:lumOff val="95000"/>
                  <a:alpha val="0"/>
                </a:schemeClr>
              </a:gs>
              <a:gs pos="2000">
                <a:schemeClr val="bg1">
                  <a:alpha val="0"/>
                </a:schemeClr>
              </a:gs>
              <a:gs pos="60000">
                <a:srgbClr val="FFC000"/>
              </a:gs>
              <a:gs pos="100000">
                <a:srgbClr val="FFC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8" name="図 37"/>
          <p:cNvPicPr>
            <a:picLocks noChangeAspect="1"/>
          </p:cNvPicPr>
          <p:nvPr/>
        </p:nvPicPr>
        <p:blipFill rotWithShape="1">
          <a:blip r:embed="rId12"/>
          <a:srcRect l="11474" t="2586" r="11474" b="12070"/>
          <a:stretch/>
        </p:blipFill>
        <p:spPr>
          <a:xfrm>
            <a:off x="7596188" y="5318299"/>
            <a:ext cx="1015974" cy="12031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415</TotalTime>
  <Words>521</Words>
  <Application>Microsoft Office PowerPoint</Application>
  <PresentationFormat>画面に合わせる (4:3)</PresentationFormat>
  <Paragraphs>41</Paragraphs>
  <Slides>2</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HGPｺﾞｼｯｸM</vt:lpstr>
      <vt:lpstr>Meiryo UI</vt:lpstr>
      <vt:lpstr>ＭＳ Ｐゴシック</vt:lpstr>
      <vt:lpstr>Arial</vt:lpstr>
      <vt:lpstr>Calibri</vt:lpstr>
      <vt:lpstr>Times New Roman</vt:lpstr>
      <vt:lpstr>研究者紹介V３ひな形</vt:lpstr>
      <vt:lpstr>動物生産システムおよび畜産物利用に関する研究・開発 　　　［キーワード：畜産物加工，食品機能性］　　教授　森松　文毅</vt:lpstr>
      <vt:lpstr>Research and development of animal production systems and livestock product technologies                                                Professor 　Fumiki Morimatsu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fmvdesktop</cp:lastModifiedBy>
  <cp:revision>24</cp:revision>
  <cp:lastPrinted>2016-05-25T10:39:18Z</cp:lastPrinted>
  <dcterms:created xsi:type="dcterms:W3CDTF">2015-04-30T08:53:54Z</dcterms:created>
  <dcterms:modified xsi:type="dcterms:W3CDTF">2020-06-24T00:23:51Z</dcterms:modified>
</cp:coreProperties>
</file>