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3" r:id="rId2"/>
    <p:sldId id="262" r:id="rId3"/>
  </p:sldIdLst>
  <p:sldSz cx="9144000" cy="6858000" type="screen4x3"/>
  <p:notesSz cx="6805613"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66CC"/>
    <a:srgbClr val="FF8C01"/>
    <a:srgbClr val="FFC1B3"/>
    <a:srgbClr val="FF6600"/>
    <a:srgbClr val="00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42" autoAdjust="0"/>
    <p:restoredTop sz="94660"/>
  </p:normalViewPr>
  <p:slideViewPr>
    <p:cSldViewPr>
      <p:cViewPr varScale="1">
        <p:scale>
          <a:sx n="97" d="100"/>
          <a:sy n="97" d="100"/>
        </p:scale>
        <p:origin x="73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4450" y="0"/>
            <a:ext cx="2949575" cy="496888"/>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51BBC46D-FCC0-418C-8029-FC14F7855195}" type="datetimeFigureOut">
              <a:rPr lang="ja-JP" altLang="en-US"/>
              <a:pPr>
                <a:defRPr/>
              </a:pPr>
              <a:t>2020/5/18</a:t>
            </a:fld>
            <a:endParaRPr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1038" y="4721225"/>
            <a:ext cx="5443537" cy="447198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4450" y="9440863"/>
            <a:ext cx="2949575"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00199F6B-D319-4930-B01A-8F0007CD256A}" type="slidenum">
              <a:rPr lang="ja-JP" altLang="en-US"/>
              <a:pPr>
                <a:defRPr/>
              </a:pPr>
              <a:t>‹#›</a:t>
            </a:fld>
            <a:endParaRPr lang="ja-JP" altLang="en-US"/>
          </a:p>
        </p:txBody>
      </p:sp>
    </p:spTree>
    <p:extLst>
      <p:ext uri="{BB962C8B-B14F-4D97-AF65-F5344CB8AC3E}">
        <p14:creationId xmlns:p14="http://schemas.microsoft.com/office/powerpoint/2010/main" val="200684410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a:p>
        </p:txBody>
      </p:sp>
      <p:sp>
        <p:nvSpPr>
          <p:cNvPr id="7172"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6D7AE0B6-D9CB-4FEB-89EA-3BEDEF6B7FE3}" type="slidenum">
              <a:rPr lang="ja-JP" altLang="en-US"/>
              <a:pPr fontAlgn="base">
                <a:spcBef>
                  <a:spcPct val="0"/>
                </a:spcBef>
                <a:spcAft>
                  <a:spcPct val="0"/>
                </a:spcAft>
              </a:pPr>
              <a:t>1</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a:p>
        </p:txBody>
      </p:sp>
      <p:sp>
        <p:nvSpPr>
          <p:cNvPr id="614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4C342A47-B8EB-40F6-B7E3-8C7EEBB800CB}" type="slidenum">
              <a:rPr lang="ja-JP" altLang="en-US"/>
              <a:pPr fontAlgn="base">
                <a:spcBef>
                  <a:spcPct val="0"/>
                </a:spcBef>
                <a:spcAft>
                  <a:spcPct val="0"/>
                </a:spcAft>
              </a:pPr>
              <a:t>2</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D2A22A8A-F239-49BC-AE57-A5BE5F409702}" type="datetimeFigureOut">
              <a:rPr lang="ja-JP" altLang="en-US"/>
              <a:pPr>
                <a:defRPr/>
              </a:pPr>
              <a:t>2020/5/18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0572185-1E72-46A4-960C-345B5E65BDC2}" type="slidenum">
              <a:rPr lang="ja-JP" altLang="en-US"/>
              <a:pPr>
                <a:defRPr/>
              </a:pPr>
              <a:t>‹#›</a:t>
            </a:fld>
            <a:endParaRPr lang="ja-JP" altLang="en-US"/>
          </a:p>
        </p:txBody>
      </p:sp>
    </p:spTree>
    <p:extLst>
      <p:ext uri="{BB962C8B-B14F-4D97-AF65-F5344CB8AC3E}">
        <p14:creationId xmlns:p14="http://schemas.microsoft.com/office/powerpoint/2010/main" val="352659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4D42D9E5-097D-426B-8D1C-730AE3068A4F}" type="datetimeFigureOut">
              <a:rPr lang="ja-JP" altLang="en-US"/>
              <a:pPr>
                <a:defRPr/>
              </a:pPr>
              <a:t>2020/5/18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F1F4939-704F-49B6-A037-E1FA2301EEB6}" type="slidenum">
              <a:rPr lang="ja-JP" altLang="en-US"/>
              <a:pPr>
                <a:defRPr/>
              </a:pPr>
              <a:t>‹#›</a:t>
            </a:fld>
            <a:endParaRPr lang="ja-JP" altLang="en-US"/>
          </a:p>
        </p:txBody>
      </p:sp>
    </p:spTree>
    <p:extLst>
      <p:ext uri="{BB962C8B-B14F-4D97-AF65-F5344CB8AC3E}">
        <p14:creationId xmlns:p14="http://schemas.microsoft.com/office/powerpoint/2010/main" val="4288790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37E611E3-D618-4BA1-BD17-913E26288300}" type="datetimeFigureOut">
              <a:rPr lang="ja-JP" altLang="en-US"/>
              <a:pPr>
                <a:defRPr/>
              </a:pPr>
              <a:t>2020/5/18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B6B6FFF-93B9-4598-9AF1-2BB910CE3BE5}" type="slidenum">
              <a:rPr lang="ja-JP" altLang="en-US"/>
              <a:pPr>
                <a:defRPr/>
              </a:pPr>
              <a:t>‹#›</a:t>
            </a:fld>
            <a:endParaRPr lang="ja-JP" altLang="en-US"/>
          </a:p>
        </p:txBody>
      </p:sp>
    </p:spTree>
    <p:extLst>
      <p:ext uri="{BB962C8B-B14F-4D97-AF65-F5344CB8AC3E}">
        <p14:creationId xmlns:p14="http://schemas.microsoft.com/office/powerpoint/2010/main" val="2942164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BBB50428-06FC-489D-889D-231DDEBF1F53}" type="datetimeFigureOut">
              <a:rPr lang="ja-JP" altLang="en-US"/>
              <a:pPr>
                <a:defRPr/>
              </a:pPr>
              <a:t>2020/5/18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96DED34-499C-40A0-A4B6-669CAC1AB8FD}" type="slidenum">
              <a:rPr lang="ja-JP" altLang="en-US"/>
              <a:pPr>
                <a:defRPr/>
              </a:pPr>
              <a:t>‹#›</a:t>
            </a:fld>
            <a:endParaRPr lang="ja-JP" altLang="en-US"/>
          </a:p>
        </p:txBody>
      </p:sp>
    </p:spTree>
    <p:extLst>
      <p:ext uri="{BB962C8B-B14F-4D97-AF65-F5344CB8AC3E}">
        <p14:creationId xmlns:p14="http://schemas.microsoft.com/office/powerpoint/2010/main" val="3606400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DC8AFB87-CAE4-470C-AB98-044EC02DE043}" type="datetimeFigureOut">
              <a:rPr lang="ja-JP" altLang="en-US"/>
              <a:pPr>
                <a:defRPr/>
              </a:pPr>
              <a:t>2020/5/18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CC9C6E3-F5B7-43A7-912F-D984B0BB62C6}" type="slidenum">
              <a:rPr lang="ja-JP" altLang="en-US"/>
              <a:pPr>
                <a:defRPr/>
              </a:pPr>
              <a:t>‹#›</a:t>
            </a:fld>
            <a:endParaRPr lang="ja-JP" altLang="en-US"/>
          </a:p>
        </p:txBody>
      </p:sp>
    </p:spTree>
    <p:extLst>
      <p:ext uri="{BB962C8B-B14F-4D97-AF65-F5344CB8AC3E}">
        <p14:creationId xmlns:p14="http://schemas.microsoft.com/office/powerpoint/2010/main" val="3327053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8208912" cy="850106"/>
          </a:xfrm>
          <a:gradFill flip="none" rotWithShape="1">
            <a:gsLst>
              <a:gs pos="0">
                <a:srgbClr val="FF6600">
                  <a:tint val="66000"/>
                  <a:satMod val="160000"/>
                </a:srgbClr>
              </a:gs>
              <a:gs pos="50000">
                <a:srgbClr val="FF6600">
                  <a:tint val="44500"/>
                  <a:satMod val="160000"/>
                </a:srgbClr>
              </a:gs>
              <a:gs pos="100000">
                <a:srgbClr val="FF6600">
                  <a:tint val="23500"/>
                  <a:satMod val="160000"/>
                </a:srgbClr>
              </a:gs>
            </a:gsLst>
            <a:lin ang="0" scaled="1"/>
            <a:tileRect/>
          </a:gradFill>
          <a:ln w="9525">
            <a:solidFill>
              <a:schemeClr val="tx1"/>
            </a:solidFill>
          </a:ln>
          <a:effectLst>
            <a:outerShdw blurRad="50800" dist="38100" dir="2700000" algn="tl" rotWithShape="0">
              <a:prstClr val="black">
                <a:alpha val="40000"/>
              </a:prstClr>
            </a:outerShdw>
          </a:effectLst>
        </p:spPr>
        <p:txBody>
          <a:bodyPr>
            <a:normAutofit/>
          </a:bodyPr>
          <a:lstStyle>
            <a:lvl1pPr algn="ctr">
              <a:defRPr sz="2400">
                <a:ln>
                  <a:solidFill>
                    <a:schemeClr val="tx1"/>
                  </a:solidFill>
                </a:ln>
              </a:defRPr>
            </a:lvl1pPr>
          </a:lstStyle>
          <a:p>
            <a:r>
              <a:rPr lang="ja-JP" altLang="en-US"/>
              <a:t>マスター タイトルの書式設定</a:t>
            </a:r>
            <a:endParaRPr lang="ja-JP" altLang="en-US" dirty="0"/>
          </a:p>
        </p:txBody>
      </p:sp>
      <p:sp>
        <p:nvSpPr>
          <p:cNvPr id="3" name="コンテンツ プレースホルダー 2"/>
          <p:cNvSpPr>
            <a:spLocks noGrp="1"/>
          </p:cNvSpPr>
          <p:nvPr>
            <p:ph sz="half" idx="1"/>
          </p:nvPr>
        </p:nvSpPr>
        <p:spPr>
          <a:xfrm>
            <a:off x="457200" y="1196752"/>
            <a:ext cx="4038600" cy="5400600"/>
          </a:xfrm>
          <a:ln>
            <a:solidFill>
              <a:schemeClr val="tx1"/>
            </a:solidFill>
          </a:ln>
        </p:spPr>
        <p:txBody>
          <a:bodyPr>
            <a:normAutofit/>
          </a:bodyPr>
          <a:lstStyle>
            <a:lvl1pPr marL="0" indent="0" algn="just">
              <a:buNone/>
              <a:defRPr sz="1800"/>
            </a:lvl1pPr>
            <a:lvl2pPr marL="457200" indent="0" algn="just">
              <a:buNone/>
              <a:defRPr sz="1600"/>
            </a:lvl2pPr>
            <a:lvl3pPr marL="914400" indent="0" algn="just">
              <a:buNone/>
              <a:defRPr sz="1400"/>
            </a:lvl3pPr>
            <a:lvl4pPr marL="1371600" indent="0" algn="just">
              <a:buNone/>
              <a:defRPr sz="1200"/>
            </a:lvl4pPr>
            <a:lvl5pPr marL="1828800" indent="0" algn="just">
              <a:buNone/>
              <a:defRPr sz="1200"/>
            </a:lvl5pPr>
            <a:lvl6pPr>
              <a:defRPr sz="1800"/>
            </a:lvl6pPr>
            <a:lvl7pPr>
              <a:defRPr sz="1800"/>
            </a:lvl7pPr>
            <a:lvl8pPr>
              <a:defRPr sz="1800"/>
            </a:lvl8pPr>
            <a:lvl9pPr>
              <a:defRPr sz="1800"/>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648200" y="1196752"/>
            <a:ext cx="4038600" cy="3816424"/>
          </a:xfrm>
          <a:ln>
            <a:solidFill>
              <a:schemeClr val="tx1"/>
            </a:solidFill>
          </a:ln>
        </p:spPr>
        <p:txBody>
          <a:bodyPr>
            <a:normAutofit/>
          </a:bodyPr>
          <a:lstStyle>
            <a:lvl1pPr marL="0" indent="0" algn="just">
              <a:buNone/>
              <a:defRPr sz="1200"/>
            </a:lvl1pPr>
            <a:lvl2pPr marL="457200" indent="0" algn="just">
              <a:buNone/>
              <a:defRPr sz="1600"/>
            </a:lvl2pPr>
            <a:lvl3pPr marL="914400" indent="0" algn="just">
              <a:buNone/>
              <a:defRPr sz="1400"/>
            </a:lvl3pPr>
            <a:lvl4pPr marL="1371600" indent="0" algn="just">
              <a:buNone/>
              <a:defRPr sz="1200"/>
            </a:lvl4pPr>
            <a:lvl5pPr marL="1828800" indent="0" algn="just">
              <a:buNone/>
              <a:defRPr sz="1200"/>
            </a:lvl5pPr>
            <a:lvl6pPr>
              <a:defRPr sz="1800"/>
            </a:lvl6pPr>
            <a:lvl7pPr>
              <a:defRPr sz="1800"/>
            </a:lvl7pPr>
            <a:lvl8pPr>
              <a:defRPr sz="1800"/>
            </a:lvl8pPr>
            <a:lvl9pPr>
              <a:defRPr sz="1800"/>
            </a:lvl9pPr>
          </a:lstStyle>
          <a:p>
            <a:pPr lvl="0"/>
            <a:r>
              <a:rPr lang="ja-JP" altLang="en-US"/>
              <a:t>マスター テキストの書式設定</a:t>
            </a:r>
          </a:p>
        </p:txBody>
      </p:sp>
      <p:sp>
        <p:nvSpPr>
          <p:cNvPr id="8" name="コンテンツ プレースホルダー 3"/>
          <p:cNvSpPr>
            <a:spLocks noGrp="1"/>
          </p:cNvSpPr>
          <p:nvPr>
            <p:ph sz="half" idx="10"/>
          </p:nvPr>
        </p:nvSpPr>
        <p:spPr>
          <a:xfrm>
            <a:off x="4644008" y="5157192"/>
            <a:ext cx="4038600" cy="1440160"/>
          </a:xfrm>
          <a:ln>
            <a:solidFill>
              <a:schemeClr val="tx1"/>
            </a:solidFill>
          </a:ln>
        </p:spPr>
        <p:txBody>
          <a:bodyPr>
            <a:normAutofit/>
          </a:bodyPr>
          <a:lstStyle>
            <a:lvl1pPr marL="0" indent="0" algn="just">
              <a:buNone/>
              <a:defRPr sz="16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dirty="0"/>
          </a:p>
        </p:txBody>
      </p:sp>
    </p:spTree>
    <p:extLst>
      <p:ext uri="{BB962C8B-B14F-4D97-AF65-F5344CB8AC3E}">
        <p14:creationId xmlns:p14="http://schemas.microsoft.com/office/powerpoint/2010/main" val="2740225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41FC2273-727C-4632-84AC-41AD4A4D168F}" type="datetimeFigureOut">
              <a:rPr lang="ja-JP" altLang="en-US"/>
              <a:pPr>
                <a:defRPr/>
              </a:pPr>
              <a:t>2020/5/18</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886B8DA0-0B5A-41BB-BD43-299A309CD659}" type="slidenum">
              <a:rPr lang="ja-JP" altLang="en-US"/>
              <a:pPr>
                <a:defRPr/>
              </a:pPr>
              <a:t>‹#›</a:t>
            </a:fld>
            <a:endParaRPr lang="ja-JP" altLang="en-US"/>
          </a:p>
        </p:txBody>
      </p:sp>
    </p:spTree>
    <p:extLst>
      <p:ext uri="{BB962C8B-B14F-4D97-AF65-F5344CB8AC3E}">
        <p14:creationId xmlns:p14="http://schemas.microsoft.com/office/powerpoint/2010/main" val="2797208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CDD5CCED-61FF-47A5-8C4B-D693AF39B512}" type="datetimeFigureOut">
              <a:rPr lang="ja-JP" altLang="en-US"/>
              <a:pPr>
                <a:defRPr/>
              </a:pPr>
              <a:t>2020/5/18</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92654B2-EDAD-4A1F-B24B-02719E08A958}" type="slidenum">
              <a:rPr lang="ja-JP" altLang="en-US"/>
              <a:pPr>
                <a:defRPr/>
              </a:pPr>
              <a:t>‹#›</a:t>
            </a:fld>
            <a:endParaRPr lang="ja-JP" altLang="en-US"/>
          </a:p>
        </p:txBody>
      </p:sp>
    </p:spTree>
    <p:extLst>
      <p:ext uri="{BB962C8B-B14F-4D97-AF65-F5344CB8AC3E}">
        <p14:creationId xmlns:p14="http://schemas.microsoft.com/office/powerpoint/2010/main" val="53291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16232AA8-5401-4682-88D5-DE56C12B821A}" type="datetimeFigureOut">
              <a:rPr lang="ja-JP" altLang="en-US"/>
              <a:pPr>
                <a:defRPr/>
              </a:pPr>
              <a:t>2020/5/18</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BDF2CC7-1F89-4125-90A2-1747F224E5A1}" type="slidenum">
              <a:rPr lang="ja-JP" altLang="en-US"/>
              <a:pPr>
                <a:defRPr/>
              </a:pPr>
              <a:t>‹#›</a:t>
            </a:fld>
            <a:endParaRPr lang="ja-JP" altLang="en-US"/>
          </a:p>
        </p:txBody>
      </p:sp>
    </p:spTree>
    <p:extLst>
      <p:ext uri="{BB962C8B-B14F-4D97-AF65-F5344CB8AC3E}">
        <p14:creationId xmlns:p14="http://schemas.microsoft.com/office/powerpoint/2010/main" val="3248780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E7926D-D477-4FE9-B069-8522D50248FB}" type="datetimeFigureOut">
              <a:rPr lang="ja-JP" altLang="en-US"/>
              <a:pPr>
                <a:defRPr/>
              </a:pPr>
              <a:t>2020/5/18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D689C5B7-5031-4F50-97DF-5723DF857BCF}" type="slidenum">
              <a:rPr lang="ja-JP" altLang="en-US"/>
              <a:pPr>
                <a:defRPr/>
              </a:pPr>
              <a:t>‹#›</a:t>
            </a:fld>
            <a:endParaRPr lang="ja-JP" altLang="en-US"/>
          </a:p>
        </p:txBody>
      </p:sp>
    </p:spTree>
    <p:extLst>
      <p:ext uri="{BB962C8B-B14F-4D97-AF65-F5344CB8AC3E}">
        <p14:creationId xmlns:p14="http://schemas.microsoft.com/office/powerpoint/2010/main" val="1089406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06BAAD6A-7CA0-42A3-8EFB-0924B99A1A9B}" type="datetimeFigureOut">
              <a:rPr lang="ja-JP" altLang="en-US"/>
              <a:pPr>
                <a:defRPr/>
              </a:pPr>
              <a:t>2020/5/18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7CC970A-6CF2-4558-B0DC-53E43D2DC6CE}" type="slidenum">
              <a:rPr lang="ja-JP" altLang="en-US"/>
              <a:pPr>
                <a:defRPr/>
              </a:pPr>
              <a:t>‹#›</a:t>
            </a:fld>
            <a:endParaRPr lang="ja-JP" altLang="en-US"/>
          </a:p>
        </p:txBody>
      </p:sp>
    </p:spTree>
    <p:extLst>
      <p:ext uri="{BB962C8B-B14F-4D97-AF65-F5344CB8AC3E}">
        <p14:creationId xmlns:p14="http://schemas.microsoft.com/office/powerpoint/2010/main" val="2535824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C5BDE91F-E928-4FE4-8E05-BA79C82458A8}" type="datetimeFigureOut">
              <a:rPr lang="ja-JP" altLang="en-US"/>
              <a:pPr>
                <a:defRPr/>
              </a:pPr>
              <a:t>2020/5/18</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3E4DE67E-518F-4E9B-811D-3AF3AF098E7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eaLnBrk="1" fontAlgn="base" hangingPunct="1">
        <a:spcBef>
          <a:spcPct val="0"/>
        </a:spcBef>
        <a:spcAft>
          <a:spcPct val="0"/>
        </a:spcAft>
        <a:defRPr kumimoji="1" sz="4400" kern="1200">
          <a:solidFill>
            <a:schemeClr val="tx1"/>
          </a:solidFill>
          <a:latin typeface="+mj-lt"/>
          <a:ea typeface="+mj-ea"/>
          <a:cs typeface="+mj-cs"/>
        </a:defRPr>
      </a:lvl1pPr>
      <a:lvl2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5pPr>
      <a:lvl6pPr marL="457200" algn="ctr" rtl="0" eaLnBrk="1" fontAlgn="base" hangingPunct="1">
        <a:spcBef>
          <a:spcPct val="0"/>
        </a:spcBef>
        <a:spcAft>
          <a:spcPct val="0"/>
        </a:spcAft>
        <a:defRPr kumimoji="1" sz="4400">
          <a:solidFill>
            <a:schemeClr val="tx1"/>
          </a:solidFill>
          <a:latin typeface="Calibri" pitchFamily="34" charset="0"/>
          <a:ea typeface="ＭＳ Ｐゴシック" charset="-128"/>
        </a:defRPr>
      </a:lvl6pPr>
      <a:lvl7pPr marL="914400" algn="ctr" rtl="0" eaLnBrk="1" fontAlgn="base" hangingPunct="1">
        <a:spcBef>
          <a:spcPct val="0"/>
        </a:spcBef>
        <a:spcAft>
          <a:spcPct val="0"/>
        </a:spcAft>
        <a:defRPr kumimoji="1" sz="4400">
          <a:solidFill>
            <a:schemeClr val="tx1"/>
          </a:solidFill>
          <a:latin typeface="Calibri" pitchFamily="34" charset="0"/>
          <a:ea typeface="ＭＳ Ｐゴシック" charset="-128"/>
        </a:defRPr>
      </a:lvl7pPr>
      <a:lvl8pPr marL="1371600" algn="ctr" rtl="0" eaLnBrk="1" fontAlgn="base" hangingPunct="1">
        <a:spcBef>
          <a:spcPct val="0"/>
        </a:spcBef>
        <a:spcAft>
          <a:spcPct val="0"/>
        </a:spcAft>
        <a:defRPr kumimoji="1" sz="4400">
          <a:solidFill>
            <a:schemeClr val="tx1"/>
          </a:solidFill>
          <a:latin typeface="Calibri" pitchFamily="34" charset="0"/>
          <a:ea typeface="ＭＳ Ｐゴシック" charset="-128"/>
        </a:defRPr>
      </a:lvl8pPr>
      <a:lvl9pPr marL="1828800" algn="ctr" rtl="0" eaLnBrk="1" fontAlgn="base" hangingPunct="1">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1" fontAlgn="base" hangingPunct="1">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researchmap.jp/handai-hitz"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hyperlink" Target="https://researchmap.jp/handai-hit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楕円 29">
            <a:extLst>
              <a:ext uri="{FF2B5EF4-FFF2-40B4-BE49-F238E27FC236}">
                <a16:creationId xmlns:a16="http://schemas.microsoft.com/office/drawing/2014/main" id="{1DC097F6-9923-4CB1-A327-61FD202BAB63}"/>
              </a:ext>
            </a:extLst>
          </p:cNvPr>
          <p:cNvSpPr/>
          <p:nvPr/>
        </p:nvSpPr>
        <p:spPr>
          <a:xfrm>
            <a:off x="547319" y="1792101"/>
            <a:ext cx="3738984" cy="1370561"/>
          </a:xfrm>
          <a:prstGeom prst="ellipse">
            <a:avLst/>
          </a:prstGeom>
          <a:solidFill>
            <a:srgbClr val="92D050"/>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5" name="矢印: 左右 14">
            <a:extLst>
              <a:ext uri="{FF2B5EF4-FFF2-40B4-BE49-F238E27FC236}">
                <a16:creationId xmlns:a16="http://schemas.microsoft.com/office/drawing/2014/main" id="{A9F4ED9B-2873-4283-ACC5-EC40E9CC4EBD}"/>
              </a:ext>
            </a:extLst>
          </p:cNvPr>
          <p:cNvSpPr/>
          <p:nvPr/>
        </p:nvSpPr>
        <p:spPr>
          <a:xfrm rot="16200000">
            <a:off x="1904880" y="3138371"/>
            <a:ext cx="1068282" cy="884645"/>
          </a:xfrm>
          <a:prstGeom prst="leftRightArrow">
            <a:avLst>
              <a:gd name="adj1" fmla="val 49999"/>
              <a:gd name="adj2" fmla="val 47288"/>
            </a:avLst>
          </a:prstGeom>
          <a:gradFill flip="none" rotWithShape="1">
            <a:gsLst>
              <a:gs pos="0">
                <a:schemeClr val="accent6">
                  <a:lumMod val="75000"/>
                </a:schemeClr>
              </a:gs>
              <a:gs pos="50000">
                <a:schemeClr val="accent6">
                  <a:lumMod val="97000"/>
                </a:schemeClr>
              </a:gs>
              <a:gs pos="100000">
                <a:srgbClr val="92D05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chemeClr val="bg1"/>
                </a:solidFill>
              </a:ln>
              <a:noFill/>
            </a:endParaRPr>
          </a:p>
        </p:txBody>
      </p:sp>
      <p:sp>
        <p:nvSpPr>
          <p:cNvPr id="2" name="タイトル 1"/>
          <p:cNvSpPr>
            <a:spLocks noGrp="1"/>
          </p:cNvSpPr>
          <p:nvPr>
            <p:ph type="title"/>
          </p:nvPr>
        </p:nvSpPr>
        <p:spPr>
          <a:xfrm>
            <a:off x="1518188" y="83568"/>
            <a:ext cx="7200800" cy="1042151"/>
          </a:xfrm>
          <a:gradFill>
            <a:gsLst>
              <a:gs pos="0">
                <a:schemeClr val="accent3">
                  <a:lumMod val="60000"/>
                  <a:lumOff val="40000"/>
                </a:schemeClr>
              </a:gs>
              <a:gs pos="50000">
                <a:schemeClr val="accent3">
                  <a:lumMod val="40000"/>
                  <a:lumOff val="60000"/>
                </a:schemeClr>
              </a:gs>
              <a:gs pos="100000">
                <a:schemeClr val="accent3">
                  <a:lumMod val="20000"/>
                  <a:lumOff val="80000"/>
                </a:schemeClr>
              </a:gs>
            </a:gsLst>
            <a:lin ang="10800000"/>
          </a:gradFill>
          <a:ln>
            <a:noFill/>
          </a:ln>
          <a:effectLst>
            <a:softEdge rad="25400"/>
          </a:effectLst>
        </p:spPr>
        <p:txBody>
          <a:bodyPr rtlCol="0">
            <a:normAutofit fontScale="90000"/>
          </a:bodyPr>
          <a:lstStyle/>
          <a:p>
            <a:pPr fontAlgn="auto">
              <a:spcAft>
                <a:spcPts val="0"/>
              </a:spcAft>
              <a:defRPr/>
            </a:pPr>
            <a:r>
              <a:rPr lang="ja-JP" altLang="en-US" dirty="0">
                <a:latin typeface="+mn-ea"/>
              </a:rPr>
              <a:t>バイオエコノミーに関する研究と社会実装</a:t>
            </a:r>
            <a:r>
              <a:rPr lang="en-US" altLang="ja-JP" sz="1800" dirty="0"/>
              <a:t/>
            </a:r>
            <a:br>
              <a:rPr lang="en-US" altLang="ja-JP" sz="1800" dirty="0"/>
            </a:br>
            <a:r>
              <a:rPr lang="ja-JP" altLang="en-US" sz="1800" dirty="0"/>
              <a:t>　　　</a:t>
            </a:r>
            <a:r>
              <a:rPr lang="ja-JP" altLang="en-US" sz="1400" dirty="0">
                <a:latin typeface="+mn-ea"/>
              </a:rPr>
              <a:t>［キーワード：バイオテクノロジー，社会実装，社会還元，産業化］</a:t>
            </a:r>
            <a:r>
              <a:rPr lang="ja-JP" altLang="en-US" sz="2000" dirty="0"/>
              <a:t>　　教授</a:t>
            </a:r>
            <a:r>
              <a:rPr lang="ja-JP" altLang="en-US" sz="2000" dirty="0">
                <a:latin typeface="+mn-ea"/>
              </a:rPr>
              <a:t>　中澤慶久</a:t>
            </a:r>
            <a:endParaRPr lang="ja-JP" altLang="en-US" sz="2000" dirty="0"/>
          </a:p>
        </p:txBody>
      </p:sp>
      <p:sp>
        <p:nvSpPr>
          <p:cNvPr id="3" name="コンテンツ プレースホルダー 2"/>
          <p:cNvSpPr>
            <a:spLocks noGrp="1"/>
          </p:cNvSpPr>
          <p:nvPr>
            <p:ph sz="half" idx="1"/>
          </p:nvPr>
        </p:nvSpPr>
        <p:spPr>
          <a:xfrm>
            <a:off x="457200" y="1196752"/>
            <a:ext cx="4038600" cy="5400675"/>
          </a:xfrm>
          <a:ln w="6350"/>
        </p:spPr>
        <p:txBody>
          <a:bodyPr rtlCol="0"/>
          <a:lstStyle/>
          <a:p>
            <a:pPr fontAlgn="auto">
              <a:spcAft>
                <a:spcPts val="0"/>
              </a:spcAft>
              <a:buFont typeface="Arial" pitchFamily="34" charset="0"/>
              <a:buNone/>
              <a:defRPr/>
            </a:pPr>
            <a:r>
              <a:rPr lang="en-US" altLang="ja-JP" sz="1200" dirty="0">
                <a:latin typeface="+mn-ea"/>
              </a:rPr>
              <a:t>&lt;</a:t>
            </a:r>
            <a:r>
              <a:rPr lang="ja-JP" altLang="en-US" sz="1200" dirty="0">
                <a:latin typeface="+mn-ea"/>
              </a:rPr>
              <a:t>図表</a:t>
            </a:r>
            <a:r>
              <a:rPr lang="en-US" altLang="ja-JP" sz="1200" dirty="0">
                <a:latin typeface="+mn-ea"/>
              </a:rPr>
              <a:t>&gt;</a:t>
            </a:r>
            <a:endParaRPr lang="ja-JP" altLang="en-US" dirty="0">
              <a:latin typeface="+mn-ea"/>
            </a:endParaRPr>
          </a:p>
        </p:txBody>
      </p:sp>
      <p:sp>
        <p:nvSpPr>
          <p:cNvPr id="4" name="コンテンツ プレースホルダー 3"/>
          <p:cNvSpPr>
            <a:spLocks noGrp="1"/>
          </p:cNvSpPr>
          <p:nvPr>
            <p:ph sz="half" idx="2"/>
          </p:nvPr>
        </p:nvSpPr>
        <p:spPr>
          <a:xfrm>
            <a:off x="4648200" y="1196975"/>
            <a:ext cx="4038600" cy="3816350"/>
          </a:xfrm>
        </p:spPr>
        <p:txBody>
          <a:bodyPr rtlCol="0">
            <a:normAutofit/>
          </a:bodyPr>
          <a:lstStyle/>
          <a:p>
            <a:pPr fontAlgn="auto">
              <a:spcAft>
                <a:spcPts val="0"/>
              </a:spcAft>
              <a:buFont typeface="Arial" pitchFamily="34" charset="0"/>
              <a:buNone/>
              <a:defRPr/>
            </a:pPr>
            <a:r>
              <a:rPr lang="ja-JP" altLang="en-US" dirty="0">
                <a:latin typeface="+mn-ea"/>
              </a:rPr>
              <a:t>内容：</a:t>
            </a:r>
            <a:endParaRPr lang="en-US" altLang="ja-JP" dirty="0">
              <a:latin typeface="+mn-ea"/>
            </a:endParaRPr>
          </a:p>
          <a:p>
            <a:pPr fontAlgn="auto">
              <a:spcAft>
                <a:spcPts val="0"/>
              </a:spcAft>
              <a:defRPr/>
            </a:pPr>
            <a:r>
              <a:rPr lang="ja-JP" altLang="en-US" dirty="0">
                <a:latin typeface="+mn-ea"/>
              </a:rPr>
              <a:t>　「バイオエコノミー」とは、生命科学と情報科学を用いた技術革新によって、天然資源枯渇、気候変動、少子高齢化、食料安全保障など、人類が直面する地球規模の諸問題を解決し、持続的な発展を可能にする社会概念です。</a:t>
            </a:r>
            <a:endParaRPr lang="en-US" altLang="ja-JP" dirty="0">
              <a:latin typeface="+mn-ea"/>
            </a:endParaRPr>
          </a:p>
          <a:p>
            <a:pPr fontAlgn="auto">
              <a:spcAft>
                <a:spcPts val="0"/>
              </a:spcAft>
              <a:defRPr/>
            </a:pPr>
            <a:r>
              <a:rPr lang="ja-JP" altLang="en-US" dirty="0">
                <a:latin typeface="+mn-ea"/>
              </a:rPr>
              <a:t>　この第</a:t>
            </a:r>
            <a:r>
              <a:rPr lang="en-US" altLang="ja-JP" dirty="0">
                <a:latin typeface="+mn-ea"/>
              </a:rPr>
              <a:t>5</a:t>
            </a:r>
            <a:r>
              <a:rPr lang="ja-JP" altLang="en-US" dirty="0">
                <a:latin typeface="+mn-ea"/>
              </a:rPr>
              <a:t>次産業革命を享受する産業分野は、工業、農業、エネルギー、環境、健康・医療など広範囲とされ、</a:t>
            </a:r>
            <a:r>
              <a:rPr lang="en-US" altLang="ja-JP" dirty="0">
                <a:latin typeface="+mn-ea"/>
              </a:rPr>
              <a:t>2030</a:t>
            </a:r>
            <a:r>
              <a:rPr lang="ja-JP" altLang="en-US" dirty="0">
                <a:latin typeface="+mn-ea"/>
              </a:rPr>
              <a:t>年には約</a:t>
            </a:r>
            <a:r>
              <a:rPr lang="en-US" altLang="ja-JP" dirty="0">
                <a:latin typeface="+mn-ea"/>
              </a:rPr>
              <a:t>200</a:t>
            </a:r>
            <a:r>
              <a:rPr lang="ja-JP" altLang="en-US" dirty="0">
                <a:latin typeface="+mn-ea"/>
              </a:rPr>
              <a:t>兆円の世界市場と試算されています。</a:t>
            </a:r>
            <a:endParaRPr lang="en-US" altLang="ja-JP" dirty="0">
              <a:latin typeface="+mn-ea"/>
            </a:endParaRPr>
          </a:p>
          <a:p>
            <a:pPr fontAlgn="auto">
              <a:spcAft>
                <a:spcPts val="0"/>
              </a:spcAft>
              <a:defRPr/>
            </a:pPr>
            <a:r>
              <a:rPr lang="ja-JP" altLang="en-US" dirty="0">
                <a:latin typeface="+mn-ea"/>
              </a:rPr>
              <a:t>　そのためには、</a:t>
            </a:r>
            <a:r>
              <a:rPr lang="en-US" altLang="ja-JP" dirty="0">
                <a:latin typeface="+mn-ea"/>
              </a:rPr>
              <a:t>SDGs</a:t>
            </a:r>
            <a:r>
              <a:rPr lang="ja-JP" altLang="en-US" dirty="0">
                <a:latin typeface="+mn-ea"/>
              </a:rPr>
              <a:t>を取り入れ、化石資源に依存しない持続型の社会システムを実現しなければなりません。しかし、これらの社会目標の達成には多くの課題が山積しています。</a:t>
            </a:r>
            <a:endParaRPr lang="en-US" altLang="ja-JP" dirty="0">
              <a:latin typeface="+mn-ea"/>
            </a:endParaRPr>
          </a:p>
          <a:p>
            <a:pPr fontAlgn="auto">
              <a:spcAft>
                <a:spcPts val="0"/>
              </a:spcAft>
              <a:defRPr/>
            </a:pPr>
            <a:r>
              <a:rPr lang="ja-JP" altLang="en-US" dirty="0">
                <a:latin typeface="+mn-ea"/>
              </a:rPr>
              <a:t>　バイオテクノロジーなど先端の科学技術で作り出される生物、物質、材料が、実際の社会に受け入れられ、経済活動に繋がって行くには何を行えば良いのでしょうか。</a:t>
            </a:r>
            <a:endParaRPr lang="en-US" altLang="ja-JP" dirty="0">
              <a:latin typeface="+mn-ea"/>
            </a:endParaRPr>
          </a:p>
          <a:p>
            <a:pPr fontAlgn="auto">
              <a:spcAft>
                <a:spcPts val="0"/>
              </a:spcAft>
              <a:defRPr/>
            </a:pPr>
            <a:r>
              <a:rPr lang="ja-JP" altLang="en-US" dirty="0">
                <a:latin typeface="+mn-ea"/>
              </a:rPr>
              <a:t>　この課題解決のため、地域資源、伝統農業、</a:t>
            </a:r>
            <a:r>
              <a:rPr lang="en-US" altLang="ja-JP" dirty="0">
                <a:latin typeface="+mn-ea"/>
              </a:rPr>
              <a:t>6</a:t>
            </a:r>
            <a:r>
              <a:rPr lang="ja-JP" altLang="en-US" dirty="0">
                <a:latin typeface="+mn-ea"/>
              </a:rPr>
              <a:t>次産業、各種ツーズム、基礎研究、応用開発、産学連携、機能性食品、マーケティング、</a:t>
            </a:r>
            <a:r>
              <a:rPr lang="en-US" altLang="ja-JP" dirty="0">
                <a:latin typeface="+mn-ea"/>
              </a:rPr>
              <a:t>LCA</a:t>
            </a:r>
            <a:r>
              <a:rPr lang="ja-JP" altLang="en-US" dirty="0">
                <a:latin typeface="+mn-ea"/>
              </a:rPr>
              <a:t>評価、政策提案などを網羅的に実施し、社会実装のプロセスを国内外にて検証する文理融合型の研究を行います（</a:t>
            </a:r>
            <a:r>
              <a:rPr lang="en-US" altLang="ja-JP" dirty="0">
                <a:latin typeface="+mn-ea"/>
              </a:rPr>
              <a:t>2020</a:t>
            </a:r>
            <a:r>
              <a:rPr lang="ja-JP" altLang="en-US" dirty="0">
                <a:latin typeface="+mn-ea"/>
              </a:rPr>
              <a:t>年</a:t>
            </a:r>
            <a:r>
              <a:rPr lang="en-US" altLang="ja-JP" dirty="0">
                <a:latin typeface="+mn-ea"/>
              </a:rPr>
              <a:t>4</a:t>
            </a:r>
            <a:r>
              <a:rPr lang="ja-JP" altLang="en-US" dirty="0">
                <a:latin typeface="+mn-ea"/>
              </a:rPr>
              <a:t>月）。</a:t>
            </a:r>
            <a:endParaRPr lang="en-US" altLang="ja-JP" dirty="0">
              <a:latin typeface="+mn-ea"/>
            </a:endParaRPr>
          </a:p>
        </p:txBody>
      </p:sp>
      <p:sp>
        <p:nvSpPr>
          <p:cNvPr id="5" name="コンテンツ プレースホルダー 4"/>
          <p:cNvSpPr>
            <a:spLocks noGrp="1"/>
          </p:cNvSpPr>
          <p:nvPr>
            <p:ph sz="half" idx="10"/>
          </p:nvPr>
        </p:nvSpPr>
        <p:spPr>
          <a:xfrm>
            <a:off x="4643438" y="5084763"/>
            <a:ext cx="4038600" cy="1512887"/>
          </a:xfrm>
        </p:spPr>
        <p:txBody>
          <a:bodyPr rtlCol="0"/>
          <a:lstStyle/>
          <a:p>
            <a:pPr fontAlgn="auto">
              <a:lnSpc>
                <a:spcPct val="90000"/>
              </a:lnSpc>
              <a:spcBef>
                <a:spcPts val="600"/>
              </a:spcBef>
              <a:spcAft>
                <a:spcPts val="0"/>
              </a:spcAft>
              <a:defRPr/>
            </a:pPr>
            <a:r>
              <a:rPr lang="ja-JP" altLang="en-US" sz="1200" dirty="0">
                <a:latin typeface="+mn-ea"/>
              </a:rPr>
              <a:t>分野：</a:t>
            </a:r>
            <a:r>
              <a:rPr lang="en-US" altLang="ja-JP" sz="1200" dirty="0">
                <a:latin typeface="+mn-ea"/>
              </a:rPr>
              <a:t>&lt;</a:t>
            </a:r>
            <a:r>
              <a:rPr lang="ja-JP" altLang="en-US" sz="1200" dirty="0">
                <a:latin typeface="+mn-ea"/>
              </a:rPr>
              <a:t>農業工学分野、社会農業経済学</a:t>
            </a:r>
            <a:r>
              <a:rPr lang="en-US" altLang="ja-JP" sz="1200" dirty="0">
                <a:latin typeface="+mn-ea"/>
              </a:rPr>
              <a:t>&gt;</a:t>
            </a:r>
          </a:p>
          <a:p>
            <a:pPr fontAlgn="auto">
              <a:lnSpc>
                <a:spcPct val="90000"/>
              </a:lnSpc>
              <a:spcBef>
                <a:spcPts val="600"/>
              </a:spcBef>
              <a:spcAft>
                <a:spcPts val="0"/>
              </a:spcAft>
              <a:buFont typeface="Arial" pitchFamily="34" charset="0"/>
              <a:buNone/>
              <a:defRPr/>
            </a:pPr>
            <a:r>
              <a:rPr lang="ja-JP" altLang="en-US" sz="1200" dirty="0">
                <a:latin typeface="+mn-ea"/>
              </a:rPr>
              <a:t>専門：</a:t>
            </a:r>
            <a:r>
              <a:rPr lang="en-US" altLang="ja-JP" sz="1200" dirty="0">
                <a:latin typeface="+mn-ea"/>
              </a:rPr>
              <a:t>&lt;</a:t>
            </a:r>
            <a:r>
              <a:rPr lang="ja-JP" altLang="en-US" sz="1200" dirty="0">
                <a:latin typeface="+mn-ea"/>
              </a:rPr>
              <a:t>環境農学関連、バイオエコノミー</a:t>
            </a:r>
            <a:r>
              <a:rPr lang="en-US" altLang="ja-JP" sz="1200" dirty="0">
                <a:latin typeface="+mn-ea"/>
              </a:rPr>
              <a:t>&gt;</a:t>
            </a:r>
          </a:p>
          <a:p>
            <a:pPr fontAlgn="auto">
              <a:lnSpc>
                <a:spcPct val="90000"/>
              </a:lnSpc>
              <a:spcBef>
                <a:spcPts val="600"/>
              </a:spcBef>
              <a:spcAft>
                <a:spcPts val="0"/>
              </a:spcAft>
              <a:buFont typeface="Arial" pitchFamily="34" charset="0"/>
              <a:buNone/>
              <a:defRPr/>
            </a:pPr>
            <a:r>
              <a:rPr lang="en-US" altLang="ja-JP" sz="1200" dirty="0">
                <a:latin typeface="+mn-ea"/>
                <a:cs typeface="Times New Roman" pitchFamily="18" charset="0"/>
              </a:rPr>
              <a:t>E-mail: nakazawa@tokushima-u.ac.jp</a:t>
            </a:r>
          </a:p>
          <a:p>
            <a:pPr fontAlgn="auto">
              <a:lnSpc>
                <a:spcPct val="90000"/>
              </a:lnSpc>
              <a:spcBef>
                <a:spcPts val="600"/>
              </a:spcBef>
              <a:spcAft>
                <a:spcPts val="0"/>
              </a:spcAft>
              <a:defRPr/>
            </a:pPr>
            <a:r>
              <a:rPr lang="en-US" altLang="ja-JP" sz="1200" dirty="0">
                <a:latin typeface="+mn-ea"/>
                <a:cs typeface="Times New Roman" pitchFamily="18" charset="0"/>
              </a:rPr>
              <a:t>Tel./Fax  &lt;088-656-9913&gt;</a:t>
            </a:r>
          </a:p>
          <a:p>
            <a:pPr fontAlgn="auto">
              <a:lnSpc>
                <a:spcPct val="90000"/>
              </a:lnSpc>
              <a:spcBef>
                <a:spcPts val="600"/>
              </a:spcBef>
              <a:spcAft>
                <a:spcPts val="0"/>
              </a:spcAft>
              <a:defRPr/>
            </a:pPr>
            <a:r>
              <a:rPr lang="en-US" altLang="ja-JP" sz="1200" dirty="0">
                <a:hlinkClick r:id="rId3"/>
              </a:rPr>
              <a:t>https://researchmap.jp/handai-hitz</a:t>
            </a:r>
            <a:endParaRPr lang="en-US" altLang="ja-JP" sz="1200" dirty="0">
              <a:latin typeface="+mn-ea"/>
              <a:cs typeface="Times New Roman" pitchFamily="18" charset="0"/>
            </a:endParaRPr>
          </a:p>
          <a:p>
            <a:pPr fontAlgn="auto">
              <a:lnSpc>
                <a:spcPct val="90000"/>
              </a:lnSpc>
              <a:spcBef>
                <a:spcPts val="600"/>
              </a:spcBef>
              <a:spcAft>
                <a:spcPts val="0"/>
              </a:spcAft>
              <a:buFont typeface="Arial" pitchFamily="34" charset="0"/>
              <a:buNone/>
              <a:defRPr/>
            </a:pPr>
            <a:endParaRPr lang="en-US" altLang="ja-JP" sz="1200" dirty="0">
              <a:latin typeface="+mn-ea"/>
              <a:cs typeface="Times New Roman" pitchFamily="18" charset="0"/>
            </a:endParaRPr>
          </a:p>
        </p:txBody>
      </p:sp>
      <p:sp>
        <p:nvSpPr>
          <p:cNvPr id="23" name="角丸四角形 22"/>
          <p:cNvSpPr/>
          <p:nvPr/>
        </p:nvSpPr>
        <p:spPr>
          <a:xfrm>
            <a:off x="7596188" y="5373688"/>
            <a:ext cx="1008062" cy="1079500"/>
          </a:xfrm>
          <a:prstGeom prst="round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dirty="0">
                <a:solidFill>
                  <a:schemeClr val="tx1"/>
                </a:solidFill>
              </a:rPr>
              <a:t>顔写真</a:t>
            </a:r>
            <a:r>
              <a:rPr lang="en-US" altLang="ja-JP" sz="1200" dirty="0">
                <a:solidFill>
                  <a:schemeClr val="tx1"/>
                </a:solidFill>
              </a:rPr>
              <a:t/>
            </a:r>
            <a:br>
              <a:rPr lang="en-US" altLang="ja-JP" sz="1200" dirty="0">
                <a:solidFill>
                  <a:schemeClr val="tx1"/>
                </a:solidFill>
              </a:rPr>
            </a:br>
            <a:r>
              <a:rPr lang="ja-JP" altLang="en-US" sz="1050" dirty="0">
                <a:solidFill>
                  <a:schemeClr val="tx1"/>
                </a:solidFill>
              </a:rPr>
              <a:t>（省略可）</a:t>
            </a:r>
            <a:endParaRPr lang="ja-JP" altLang="en-US" dirty="0">
              <a:solidFill>
                <a:schemeClr val="tx1"/>
              </a:solidFill>
            </a:endParaRPr>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552" y="116632"/>
            <a:ext cx="935651" cy="107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図 6" descr="屋外にいる男性&#10;&#10;自動的に生成された説明">
            <a:extLst>
              <a:ext uri="{FF2B5EF4-FFF2-40B4-BE49-F238E27FC236}">
                <a16:creationId xmlns:a16="http://schemas.microsoft.com/office/drawing/2014/main" id="{38DF314B-F82B-4C87-8942-B7DDBC835D2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37854" y="5193208"/>
            <a:ext cx="1166396" cy="1295996"/>
          </a:xfrm>
          <a:prstGeom prst="rect">
            <a:avLst/>
          </a:prstGeom>
        </p:spPr>
      </p:pic>
      <p:sp>
        <p:nvSpPr>
          <p:cNvPr id="6" name="テキスト ボックス 5">
            <a:extLst>
              <a:ext uri="{FF2B5EF4-FFF2-40B4-BE49-F238E27FC236}">
                <a16:creationId xmlns:a16="http://schemas.microsoft.com/office/drawing/2014/main" id="{8B8AE013-B723-4554-9291-B95CBBE2F3E2}"/>
              </a:ext>
            </a:extLst>
          </p:cNvPr>
          <p:cNvSpPr txBox="1"/>
          <p:nvPr/>
        </p:nvSpPr>
        <p:spPr>
          <a:xfrm>
            <a:off x="852988" y="2191392"/>
            <a:ext cx="3172065" cy="830997"/>
          </a:xfrm>
          <a:prstGeom prst="rect">
            <a:avLst/>
          </a:prstGeom>
          <a:noFill/>
        </p:spPr>
        <p:txBody>
          <a:bodyPr wrap="square" rtlCol="0">
            <a:spAutoFit/>
          </a:bodyPr>
          <a:lstStyle/>
          <a:p>
            <a:pPr algn="ctr"/>
            <a:r>
              <a:rPr lang="ja-JP" altLang="en-US" sz="1200" dirty="0">
                <a:solidFill>
                  <a:prstClr val="black"/>
                </a:solidFill>
                <a:latin typeface="BIZ UDPゴシック" panose="020B0400000000000000" pitchFamily="50" charset="-128"/>
                <a:ea typeface="BIZ UDPゴシック" panose="020B0400000000000000" pitchFamily="50" charset="-128"/>
              </a:rPr>
              <a:t>地域資源、伝統農業、</a:t>
            </a:r>
            <a:r>
              <a:rPr lang="en-US" altLang="ja-JP" sz="1200" dirty="0">
                <a:solidFill>
                  <a:prstClr val="black"/>
                </a:solidFill>
                <a:latin typeface="BIZ UDPゴシック" panose="020B0400000000000000" pitchFamily="50" charset="-128"/>
                <a:ea typeface="BIZ UDPゴシック" panose="020B0400000000000000" pitchFamily="50" charset="-128"/>
              </a:rPr>
              <a:t>6</a:t>
            </a:r>
            <a:r>
              <a:rPr lang="ja-JP" altLang="en-US" sz="1200" dirty="0">
                <a:solidFill>
                  <a:prstClr val="black"/>
                </a:solidFill>
                <a:latin typeface="BIZ UDPゴシック" panose="020B0400000000000000" pitchFamily="50" charset="-128"/>
                <a:ea typeface="BIZ UDPゴシック" panose="020B0400000000000000" pitchFamily="50" charset="-128"/>
              </a:rPr>
              <a:t>次産業、各種ツーズム、</a:t>
            </a:r>
            <a:endParaRPr lang="en-US" altLang="ja-JP" sz="1200" dirty="0">
              <a:solidFill>
                <a:prstClr val="black"/>
              </a:solidFill>
              <a:latin typeface="BIZ UDPゴシック" panose="020B0400000000000000" pitchFamily="50" charset="-128"/>
              <a:ea typeface="BIZ UDPゴシック" panose="020B0400000000000000" pitchFamily="50" charset="-128"/>
            </a:endParaRPr>
          </a:p>
          <a:p>
            <a:pPr algn="ctr"/>
            <a:r>
              <a:rPr lang="ja-JP" altLang="en-US" sz="1200" dirty="0">
                <a:solidFill>
                  <a:prstClr val="black"/>
                </a:solidFill>
                <a:latin typeface="BIZ UDPゴシック" panose="020B0400000000000000" pitchFamily="50" charset="-128"/>
                <a:ea typeface="BIZ UDPゴシック" panose="020B0400000000000000" pitchFamily="50" charset="-128"/>
              </a:rPr>
              <a:t>基礎研究、応用開発、産学連携、機能性食品、</a:t>
            </a:r>
            <a:endParaRPr lang="en-US" altLang="ja-JP" sz="1200" dirty="0">
              <a:solidFill>
                <a:prstClr val="black"/>
              </a:solidFill>
              <a:latin typeface="BIZ UDPゴシック" panose="020B0400000000000000" pitchFamily="50" charset="-128"/>
              <a:ea typeface="BIZ UDPゴシック" panose="020B0400000000000000" pitchFamily="50" charset="-128"/>
            </a:endParaRPr>
          </a:p>
          <a:p>
            <a:pPr algn="ctr"/>
            <a:r>
              <a:rPr lang="ja-JP" altLang="en-US" sz="1200" dirty="0">
                <a:solidFill>
                  <a:prstClr val="black"/>
                </a:solidFill>
                <a:latin typeface="BIZ UDPゴシック" panose="020B0400000000000000" pitchFamily="50" charset="-128"/>
                <a:ea typeface="BIZ UDPゴシック" panose="020B0400000000000000" pitchFamily="50" charset="-128"/>
              </a:rPr>
              <a:t>スマートアグリ、マーケティング、</a:t>
            </a:r>
            <a:r>
              <a:rPr lang="en-US" altLang="ja-JP" sz="1200" dirty="0">
                <a:solidFill>
                  <a:prstClr val="black"/>
                </a:solidFill>
                <a:latin typeface="BIZ UDPゴシック" panose="020B0400000000000000" pitchFamily="50" charset="-128"/>
                <a:ea typeface="BIZ UDPゴシック" panose="020B0400000000000000" pitchFamily="50" charset="-128"/>
              </a:rPr>
              <a:t>LCA</a:t>
            </a:r>
            <a:r>
              <a:rPr lang="ja-JP" altLang="en-US" sz="1200" dirty="0">
                <a:solidFill>
                  <a:prstClr val="black"/>
                </a:solidFill>
                <a:latin typeface="BIZ UDPゴシック" panose="020B0400000000000000" pitchFamily="50" charset="-128"/>
                <a:ea typeface="BIZ UDPゴシック" panose="020B0400000000000000" pitchFamily="50" charset="-128"/>
              </a:rPr>
              <a:t>評価、政策提案など</a:t>
            </a:r>
            <a:endParaRPr lang="en-US" altLang="ja-JP" sz="1200" dirty="0">
              <a:solidFill>
                <a:prstClr val="black"/>
              </a:solidFill>
              <a:latin typeface="BIZ UDPゴシック" panose="020B0400000000000000" pitchFamily="50" charset="-128"/>
              <a:ea typeface="BIZ UDPゴシック" panose="020B0400000000000000" pitchFamily="50" charset="-128"/>
            </a:endParaRPr>
          </a:p>
        </p:txBody>
      </p:sp>
      <p:sp>
        <p:nvSpPr>
          <p:cNvPr id="8" name="楕円 7">
            <a:extLst>
              <a:ext uri="{FF2B5EF4-FFF2-40B4-BE49-F238E27FC236}">
                <a16:creationId xmlns:a16="http://schemas.microsoft.com/office/drawing/2014/main" id="{25FC3B20-CF9F-4379-9002-559A52801B33}"/>
              </a:ext>
            </a:extLst>
          </p:cNvPr>
          <p:cNvSpPr/>
          <p:nvPr/>
        </p:nvSpPr>
        <p:spPr>
          <a:xfrm>
            <a:off x="1209542" y="4086699"/>
            <a:ext cx="2376264" cy="864568"/>
          </a:xfrm>
          <a:prstGeom prst="ellipse">
            <a:avLst/>
          </a:prstGeom>
          <a:gradFill>
            <a:gsLst>
              <a:gs pos="0">
                <a:srgbClr val="92D050"/>
              </a:gs>
              <a:gs pos="50000">
                <a:schemeClr val="accent6">
                  <a:shade val="93000"/>
                  <a:satMod val="130000"/>
                </a:schemeClr>
              </a:gs>
              <a:gs pos="100000">
                <a:schemeClr val="accent6">
                  <a:shade val="94000"/>
                  <a:satMod val="135000"/>
                </a:schemeClr>
              </a:gs>
            </a:gsLst>
          </a:gradFill>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pic>
        <p:nvPicPr>
          <p:cNvPr id="10" name="図 9" descr="ケーブル, ネックレス が含まれている画像&#10;&#10;自動的に生成された説明">
            <a:extLst>
              <a:ext uri="{FF2B5EF4-FFF2-40B4-BE49-F238E27FC236}">
                <a16:creationId xmlns:a16="http://schemas.microsoft.com/office/drawing/2014/main" id="{E4EFE587-EC4E-4F58-826E-C02C5682E19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80411" y="3931991"/>
            <a:ext cx="2259196" cy="945672"/>
          </a:xfrm>
          <a:prstGeom prst="rect">
            <a:avLst/>
          </a:prstGeom>
        </p:spPr>
      </p:pic>
      <p:cxnSp>
        <p:nvCxnSpPr>
          <p:cNvPr id="12" name="直線矢印コネクタ 11">
            <a:extLst>
              <a:ext uri="{FF2B5EF4-FFF2-40B4-BE49-F238E27FC236}">
                <a16:creationId xmlns:a16="http://schemas.microsoft.com/office/drawing/2014/main" id="{58EDB5F2-A72A-406B-B1FA-418CB626B364}"/>
              </a:ext>
            </a:extLst>
          </p:cNvPr>
          <p:cNvCxnSpPr>
            <a:cxnSpLocks/>
          </p:cNvCxnSpPr>
          <p:nvPr/>
        </p:nvCxnSpPr>
        <p:spPr>
          <a:xfrm flipV="1">
            <a:off x="2380211" y="3931563"/>
            <a:ext cx="360898" cy="20395"/>
          </a:xfrm>
          <a:prstGeom prst="straightConnector1">
            <a:avLst/>
          </a:prstGeom>
          <a:ln w="57150">
            <a:solidFill>
              <a:srgbClr val="0066CC"/>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1F6B8EE9-B04F-4AC7-AC72-301F140550D8}"/>
              </a:ext>
            </a:extLst>
          </p:cNvPr>
          <p:cNvSpPr txBox="1"/>
          <p:nvPr/>
        </p:nvSpPr>
        <p:spPr>
          <a:xfrm>
            <a:off x="1601100" y="4314700"/>
            <a:ext cx="1750800" cy="369332"/>
          </a:xfrm>
          <a:prstGeom prst="rect">
            <a:avLst/>
          </a:prstGeom>
          <a:noFill/>
        </p:spPr>
        <p:txBody>
          <a:bodyPr wrap="none" rtlCol="0">
            <a:spAutoFit/>
          </a:bodyPr>
          <a:lstStyle/>
          <a:p>
            <a:r>
              <a:rPr kumimoji="1" lang="ja-JP" altLang="en-US" dirty="0">
                <a:latin typeface="HGP創英角ｺﾞｼｯｸUB" panose="020B0900000000000000" pitchFamily="50" charset="-128"/>
                <a:ea typeface="HGP創英角ｺﾞｼｯｸUB" panose="020B0900000000000000" pitchFamily="50" charset="-128"/>
              </a:rPr>
              <a:t>バイオエコノミー</a:t>
            </a:r>
          </a:p>
        </p:txBody>
      </p:sp>
      <p:sp>
        <p:nvSpPr>
          <p:cNvPr id="19" name="テキスト ボックス 18">
            <a:extLst>
              <a:ext uri="{FF2B5EF4-FFF2-40B4-BE49-F238E27FC236}">
                <a16:creationId xmlns:a16="http://schemas.microsoft.com/office/drawing/2014/main" id="{1C29B8F7-0DDD-413F-95B3-0FD38EBA71E8}"/>
              </a:ext>
            </a:extLst>
          </p:cNvPr>
          <p:cNvSpPr txBox="1"/>
          <p:nvPr/>
        </p:nvSpPr>
        <p:spPr>
          <a:xfrm>
            <a:off x="2712627" y="3759515"/>
            <a:ext cx="1715534" cy="369332"/>
          </a:xfrm>
          <a:prstGeom prst="rect">
            <a:avLst/>
          </a:prstGeom>
          <a:noFill/>
        </p:spPr>
        <p:txBody>
          <a:bodyPr wrap="none" rtlCol="0">
            <a:spAutoFit/>
          </a:bodyPr>
          <a:lstStyle/>
          <a:p>
            <a:r>
              <a:rPr kumimoji="1" lang="ja-JP" altLang="en-US" dirty="0">
                <a:solidFill>
                  <a:srgbClr val="0000FF"/>
                </a:solidFill>
                <a:latin typeface="HGP創英角ｺﾞｼｯｸUB" panose="020B0900000000000000" pitchFamily="50" charset="-128"/>
                <a:ea typeface="HGP創英角ｺﾞｼｯｸUB" panose="020B0900000000000000" pitchFamily="50" charset="-128"/>
              </a:rPr>
              <a:t>第</a:t>
            </a:r>
            <a:r>
              <a:rPr kumimoji="1" lang="en-US" altLang="ja-JP" dirty="0">
                <a:solidFill>
                  <a:srgbClr val="0000FF"/>
                </a:solidFill>
                <a:latin typeface="HGP創英角ｺﾞｼｯｸUB" panose="020B0900000000000000" pitchFamily="50" charset="-128"/>
                <a:ea typeface="HGP創英角ｺﾞｼｯｸUB" panose="020B0900000000000000" pitchFamily="50" charset="-128"/>
              </a:rPr>
              <a:t>5</a:t>
            </a:r>
            <a:r>
              <a:rPr kumimoji="1" lang="ja-JP" altLang="en-US" dirty="0">
                <a:solidFill>
                  <a:srgbClr val="0000FF"/>
                </a:solidFill>
                <a:latin typeface="HGP創英角ｺﾞｼｯｸUB" panose="020B0900000000000000" pitchFamily="50" charset="-128"/>
                <a:ea typeface="HGP創英角ｺﾞｼｯｸUB" panose="020B0900000000000000" pitchFamily="50" charset="-128"/>
              </a:rPr>
              <a:t>次産業革命</a:t>
            </a:r>
          </a:p>
        </p:txBody>
      </p:sp>
      <p:sp>
        <p:nvSpPr>
          <p:cNvPr id="22" name="テキスト ボックス 21">
            <a:extLst>
              <a:ext uri="{FF2B5EF4-FFF2-40B4-BE49-F238E27FC236}">
                <a16:creationId xmlns:a16="http://schemas.microsoft.com/office/drawing/2014/main" id="{718A09AE-3010-4F29-8E2E-32B3E6FD91CA}"/>
              </a:ext>
            </a:extLst>
          </p:cNvPr>
          <p:cNvSpPr txBox="1"/>
          <p:nvPr/>
        </p:nvSpPr>
        <p:spPr>
          <a:xfrm>
            <a:off x="2640953" y="5745363"/>
            <a:ext cx="1800493" cy="646331"/>
          </a:xfrm>
          <a:prstGeom prst="rect">
            <a:avLst/>
          </a:prstGeom>
          <a:noFill/>
        </p:spPr>
        <p:txBody>
          <a:bodyPr wrap="none" rtlCol="0">
            <a:spAutoFit/>
          </a:bodyPr>
          <a:lstStyle/>
          <a:p>
            <a:pPr algn="ctr"/>
            <a:r>
              <a:rPr kumimoji="1" lang="ja-JP" altLang="en-US" dirty="0">
                <a:latin typeface="HGP創英角ｺﾞｼｯｸUB" panose="020B0900000000000000" pitchFamily="50" charset="-128"/>
                <a:ea typeface="HGP創英角ｺﾞｼｯｸUB" panose="020B0900000000000000" pitchFamily="50" charset="-128"/>
              </a:rPr>
              <a:t>ＳＤＧｓ</a:t>
            </a:r>
            <a:endParaRPr kumimoji="1" lang="en-US" altLang="ja-JP" dirty="0">
              <a:latin typeface="HGP創英角ｺﾞｼｯｸUB" panose="020B0900000000000000" pitchFamily="50" charset="-128"/>
              <a:ea typeface="HGP創英角ｺﾞｼｯｸUB" panose="020B0900000000000000" pitchFamily="50" charset="-128"/>
            </a:endParaRPr>
          </a:p>
          <a:p>
            <a:pPr algn="ctr"/>
            <a:r>
              <a:rPr kumimoji="1" lang="ja-JP" altLang="en-US" dirty="0">
                <a:latin typeface="HGP創英角ｺﾞｼｯｸUB" panose="020B0900000000000000" pitchFamily="50" charset="-128"/>
                <a:ea typeface="HGP創英角ｺﾞｼｯｸUB" panose="020B0900000000000000" pitchFamily="50" charset="-128"/>
              </a:rPr>
              <a:t>脱化石資源産業</a:t>
            </a:r>
          </a:p>
        </p:txBody>
      </p:sp>
      <p:sp>
        <p:nvSpPr>
          <p:cNvPr id="26" name="テキスト ボックス 25">
            <a:extLst>
              <a:ext uri="{FF2B5EF4-FFF2-40B4-BE49-F238E27FC236}">
                <a16:creationId xmlns:a16="http://schemas.microsoft.com/office/drawing/2014/main" id="{1C753C2D-2913-4EBF-812C-D3596E7299B4}"/>
              </a:ext>
            </a:extLst>
          </p:cNvPr>
          <p:cNvSpPr txBox="1"/>
          <p:nvPr/>
        </p:nvSpPr>
        <p:spPr>
          <a:xfrm>
            <a:off x="515328" y="5846388"/>
            <a:ext cx="1901483" cy="369332"/>
          </a:xfrm>
          <a:prstGeom prst="rect">
            <a:avLst/>
          </a:prstGeom>
          <a:noFill/>
        </p:spPr>
        <p:txBody>
          <a:bodyPr wrap="none" rtlCol="0">
            <a:spAutoFit/>
          </a:bodyPr>
          <a:lstStyle/>
          <a:p>
            <a:pPr algn="ctr"/>
            <a:r>
              <a:rPr kumimoji="1" lang="ja-JP" altLang="en-US" dirty="0">
                <a:latin typeface="HGP創英角ｺﾞｼｯｸUB" panose="020B0900000000000000" pitchFamily="50" charset="-128"/>
                <a:ea typeface="HGP創英角ｺﾞｼｯｸUB" panose="020B0900000000000000" pitchFamily="50" charset="-128"/>
              </a:rPr>
              <a:t>バイオテクノロジー</a:t>
            </a:r>
          </a:p>
        </p:txBody>
      </p:sp>
      <p:sp>
        <p:nvSpPr>
          <p:cNvPr id="33" name="テキスト ボックス 32">
            <a:extLst>
              <a:ext uri="{FF2B5EF4-FFF2-40B4-BE49-F238E27FC236}">
                <a16:creationId xmlns:a16="http://schemas.microsoft.com/office/drawing/2014/main" id="{943E8FC0-E87E-4F04-BF5E-9D1246B4DA35}"/>
              </a:ext>
            </a:extLst>
          </p:cNvPr>
          <p:cNvSpPr txBox="1"/>
          <p:nvPr/>
        </p:nvSpPr>
        <p:spPr>
          <a:xfrm>
            <a:off x="1617592" y="1833556"/>
            <a:ext cx="1569660" cy="369332"/>
          </a:xfrm>
          <a:prstGeom prst="rect">
            <a:avLst/>
          </a:prstGeom>
          <a:noFill/>
        </p:spPr>
        <p:txBody>
          <a:bodyPr wrap="none" rtlCol="0">
            <a:spAutoFit/>
          </a:bodyPr>
          <a:lstStyle/>
          <a:p>
            <a:r>
              <a:rPr kumimoji="1" lang="ja-JP" altLang="en-US" dirty="0">
                <a:latin typeface="HGP創英角ｺﾞｼｯｸUB" panose="020B0900000000000000" pitchFamily="50" charset="-128"/>
                <a:ea typeface="HGP創英角ｺﾞｼｯｸUB" panose="020B0900000000000000" pitchFamily="50" charset="-128"/>
              </a:rPr>
              <a:t>社会実装課題</a:t>
            </a:r>
          </a:p>
        </p:txBody>
      </p:sp>
      <p:sp>
        <p:nvSpPr>
          <p:cNvPr id="34" name="テキスト ボックス 33">
            <a:extLst>
              <a:ext uri="{FF2B5EF4-FFF2-40B4-BE49-F238E27FC236}">
                <a16:creationId xmlns:a16="http://schemas.microsoft.com/office/drawing/2014/main" id="{7151CEFB-AAD8-4DD3-BC54-AFF2E42CAF42}"/>
              </a:ext>
            </a:extLst>
          </p:cNvPr>
          <p:cNvSpPr txBox="1"/>
          <p:nvPr/>
        </p:nvSpPr>
        <p:spPr>
          <a:xfrm>
            <a:off x="751525" y="3373856"/>
            <a:ext cx="1223412" cy="369332"/>
          </a:xfrm>
          <a:prstGeom prst="rect">
            <a:avLst/>
          </a:prstGeom>
          <a:noFill/>
        </p:spPr>
        <p:txBody>
          <a:bodyPr wrap="none" rtlCol="0">
            <a:spAutoFit/>
          </a:bodyPr>
          <a:lstStyle/>
          <a:p>
            <a:r>
              <a:rPr kumimoji="1" lang="ja-JP" altLang="en-US" dirty="0">
                <a:solidFill>
                  <a:srgbClr val="FF0000"/>
                </a:solidFill>
                <a:latin typeface="HGP創英角ｺﾞｼｯｸUB" panose="020B0900000000000000" pitchFamily="50" charset="-128"/>
                <a:ea typeface="HGP創英角ｺﾞｼｯｸUB" panose="020B0900000000000000" pitchFamily="50" charset="-128"/>
              </a:rPr>
              <a:t>調査・研究</a:t>
            </a:r>
          </a:p>
        </p:txBody>
      </p:sp>
      <p:sp>
        <p:nvSpPr>
          <p:cNvPr id="35" name="矢印: 左右 34">
            <a:extLst>
              <a:ext uri="{FF2B5EF4-FFF2-40B4-BE49-F238E27FC236}">
                <a16:creationId xmlns:a16="http://schemas.microsoft.com/office/drawing/2014/main" id="{57B10749-ADE4-41D1-A568-177BD6FA4DCA}"/>
              </a:ext>
            </a:extLst>
          </p:cNvPr>
          <p:cNvSpPr/>
          <p:nvPr/>
        </p:nvSpPr>
        <p:spPr>
          <a:xfrm rot="17863150">
            <a:off x="1164757" y="5025570"/>
            <a:ext cx="896155" cy="719618"/>
          </a:xfrm>
          <a:prstGeom prst="leftRightArrow">
            <a:avLst>
              <a:gd name="adj1" fmla="val 49999"/>
              <a:gd name="adj2" fmla="val 47288"/>
            </a:avLst>
          </a:prstGeom>
          <a:gradFill flip="none" rotWithShape="1">
            <a:gsLst>
              <a:gs pos="0">
                <a:srgbClr val="0066CC"/>
              </a:gs>
              <a:gs pos="50000">
                <a:schemeClr val="accent3">
                  <a:lumMod val="40000"/>
                  <a:lumOff val="60000"/>
                </a:schemeClr>
              </a:gs>
              <a:gs pos="100000">
                <a:srgbClr val="92D05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chemeClr val="bg1"/>
                </a:solidFill>
              </a:ln>
              <a:noFill/>
            </a:endParaRPr>
          </a:p>
        </p:txBody>
      </p:sp>
      <p:sp>
        <p:nvSpPr>
          <p:cNvPr id="36" name="矢印: 左右 35">
            <a:extLst>
              <a:ext uri="{FF2B5EF4-FFF2-40B4-BE49-F238E27FC236}">
                <a16:creationId xmlns:a16="http://schemas.microsoft.com/office/drawing/2014/main" id="{65BD2321-0885-4D63-8BFE-44E6BAE54FDE}"/>
              </a:ext>
            </a:extLst>
          </p:cNvPr>
          <p:cNvSpPr/>
          <p:nvPr/>
        </p:nvSpPr>
        <p:spPr>
          <a:xfrm rot="14378345">
            <a:off x="2869709" y="4988433"/>
            <a:ext cx="896155" cy="719618"/>
          </a:xfrm>
          <a:prstGeom prst="leftRightArrow">
            <a:avLst>
              <a:gd name="adj1" fmla="val 49999"/>
              <a:gd name="adj2" fmla="val 47288"/>
            </a:avLst>
          </a:prstGeom>
          <a:gradFill flip="none" rotWithShape="1">
            <a:gsLst>
              <a:gs pos="0">
                <a:srgbClr val="0066CC"/>
              </a:gs>
              <a:gs pos="50000">
                <a:schemeClr val="accent3">
                  <a:lumMod val="40000"/>
                  <a:lumOff val="60000"/>
                </a:schemeClr>
              </a:gs>
              <a:gs pos="100000">
                <a:srgbClr val="92D05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chemeClr val="bg1"/>
                </a:solidFill>
              </a:ln>
              <a:noFill/>
            </a:endParaRPr>
          </a:p>
        </p:txBody>
      </p:sp>
      <p:sp>
        <p:nvSpPr>
          <p:cNvPr id="37" name="テキスト ボックス 36">
            <a:extLst>
              <a:ext uri="{FF2B5EF4-FFF2-40B4-BE49-F238E27FC236}">
                <a16:creationId xmlns:a16="http://schemas.microsoft.com/office/drawing/2014/main" id="{D6E2AC38-E229-4778-9046-F3591D6CA285}"/>
              </a:ext>
            </a:extLst>
          </p:cNvPr>
          <p:cNvSpPr txBox="1"/>
          <p:nvPr/>
        </p:nvSpPr>
        <p:spPr>
          <a:xfrm>
            <a:off x="2985609" y="3373856"/>
            <a:ext cx="1107996" cy="369332"/>
          </a:xfrm>
          <a:prstGeom prst="rect">
            <a:avLst/>
          </a:prstGeom>
          <a:noFill/>
        </p:spPr>
        <p:txBody>
          <a:bodyPr wrap="none" rtlCol="0">
            <a:spAutoFit/>
          </a:bodyPr>
          <a:lstStyle/>
          <a:p>
            <a:r>
              <a:rPr kumimoji="1" lang="ja-JP" altLang="en-US" dirty="0">
                <a:solidFill>
                  <a:srgbClr val="FF0000"/>
                </a:solidFill>
                <a:latin typeface="HGP創英角ｺﾞｼｯｸUB" panose="020B0900000000000000" pitchFamily="50" charset="-128"/>
                <a:ea typeface="HGP創英角ｺﾞｼｯｸUB" panose="020B0900000000000000" pitchFamily="50" charset="-128"/>
              </a:rPr>
              <a:t>課題解決</a:t>
            </a:r>
          </a:p>
        </p:txBody>
      </p:sp>
      <p:sp>
        <p:nvSpPr>
          <p:cNvPr id="31" name="テキスト ボックス 30">
            <a:extLst>
              <a:ext uri="{FF2B5EF4-FFF2-40B4-BE49-F238E27FC236}">
                <a16:creationId xmlns:a16="http://schemas.microsoft.com/office/drawing/2014/main" id="{37DC2669-FB58-4F5D-85AC-2FE60168EDF4}"/>
              </a:ext>
            </a:extLst>
          </p:cNvPr>
          <p:cNvSpPr txBox="1"/>
          <p:nvPr/>
        </p:nvSpPr>
        <p:spPr>
          <a:xfrm>
            <a:off x="1462440" y="1422769"/>
            <a:ext cx="2028119" cy="369332"/>
          </a:xfrm>
          <a:prstGeom prst="rect">
            <a:avLst/>
          </a:prstGeom>
          <a:noFill/>
        </p:spPr>
        <p:txBody>
          <a:bodyPr wrap="none" rtlCol="0">
            <a:spAutoFit/>
          </a:bodyPr>
          <a:lstStyle/>
          <a:p>
            <a:r>
              <a:rPr kumimoji="1" lang="ja-JP" altLang="en-US" dirty="0">
                <a:latin typeface="UD デジタル 教科書体 NK-B" panose="02020700000000000000" pitchFamily="18" charset="-128"/>
                <a:ea typeface="UD デジタル 教科書体 NK-B" panose="02020700000000000000" pitchFamily="18" charset="-128"/>
              </a:rPr>
              <a:t>何でもやってみよう</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18188" y="83568"/>
            <a:ext cx="7200800" cy="1042151"/>
          </a:xfrm>
          <a:gradFill>
            <a:gsLst>
              <a:gs pos="0">
                <a:schemeClr val="accent3">
                  <a:lumMod val="60000"/>
                  <a:lumOff val="40000"/>
                </a:schemeClr>
              </a:gs>
              <a:gs pos="50000">
                <a:schemeClr val="accent3">
                  <a:lumMod val="40000"/>
                  <a:lumOff val="60000"/>
                </a:schemeClr>
              </a:gs>
              <a:gs pos="100000">
                <a:schemeClr val="accent3">
                  <a:lumMod val="20000"/>
                  <a:lumOff val="80000"/>
                </a:schemeClr>
              </a:gs>
            </a:gsLst>
            <a:lin ang="10800000" scaled="1"/>
          </a:gradFill>
          <a:ln>
            <a:noFill/>
          </a:ln>
          <a:effectLst>
            <a:softEdge rad="25400"/>
          </a:effectLst>
        </p:spPr>
        <p:txBody>
          <a:bodyPr rtlCol="0"/>
          <a:lstStyle/>
          <a:p>
            <a:pPr fontAlgn="auto">
              <a:spcAft>
                <a:spcPts val="0"/>
              </a:spcAft>
              <a:defRPr/>
            </a:pPr>
            <a:r>
              <a:rPr lang="en-US" altLang="ja-JP" sz="2000" dirty="0">
                <a:latin typeface="Arial" pitchFamily="34" charset="0"/>
                <a:cs typeface="Arial" pitchFamily="34" charset="0"/>
              </a:rPr>
              <a:t>Research and social implementation for Bioeconomy</a:t>
            </a:r>
            <a:r>
              <a:rPr lang="en-US" altLang="ja-JP" sz="1800" dirty="0">
                <a:latin typeface="Arial" pitchFamily="34" charset="0"/>
                <a:cs typeface="Arial" pitchFamily="34" charset="0"/>
              </a:rPr>
              <a:t/>
            </a:r>
            <a:br>
              <a:rPr lang="en-US" altLang="ja-JP" sz="1800" dirty="0">
                <a:latin typeface="Arial" pitchFamily="34" charset="0"/>
                <a:cs typeface="Arial" pitchFamily="34" charset="0"/>
              </a:rPr>
            </a:br>
            <a:r>
              <a:rPr lang="en-US" altLang="ja-JP" sz="1800" dirty="0">
                <a:latin typeface="Arial" pitchFamily="34" charset="0"/>
                <a:cs typeface="Arial" pitchFamily="34" charset="0"/>
              </a:rPr>
              <a:t>                                               Professor    Yoshihisa Nakazawa</a:t>
            </a:r>
            <a:endParaRPr lang="ja-JP" altLang="en-US" sz="2000" dirty="0">
              <a:latin typeface="Arial" pitchFamily="34" charset="0"/>
              <a:cs typeface="Arial" pitchFamily="34" charset="0"/>
            </a:endParaRPr>
          </a:p>
        </p:txBody>
      </p:sp>
      <p:sp>
        <p:nvSpPr>
          <p:cNvPr id="3075" name="コンテンツ プレースホルダー 2"/>
          <p:cNvSpPr>
            <a:spLocks noGrp="1"/>
          </p:cNvSpPr>
          <p:nvPr>
            <p:ph sz="half" idx="1"/>
          </p:nvPr>
        </p:nvSpPr>
        <p:spPr>
          <a:xfrm>
            <a:off x="457200" y="1196975"/>
            <a:ext cx="4038600" cy="5400675"/>
          </a:xfrm>
          <a:ln w="6350">
            <a:miter lim="800000"/>
            <a:headEnd/>
            <a:tailEnd/>
          </a:ln>
        </p:spPr>
        <p:txBody>
          <a:bodyPr/>
          <a:lstStyle/>
          <a:p>
            <a:r>
              <a:rPr lang="en-US" altLang="ja-JP" sz="1200" dirty="0">
                <a:latin typeface="Arial" charset="0"/>
                <a:cs typeface="Arial" charset="0"/>
              </a:rPr>
              <a:t>&lt;</a:t>
            </a:r>
            <a:r>
              <a:rPr lang="ja-JP" altLang="en-US" sz="1200" dirty="0">
                <a:latin typeface="Arial" charset="0"/>
                <a:cs typeface="Arial" charset="0"/>
              </a:rPr>
              <a:t>図表</a:t>
            </a:r>
            <a:r>
              <a:rPr lang="en-US" altLang="ja-JP" sz="1200" dirty="0">
                <a:latin typeface="Arial" charset="0"/>
                <a:cs typeface="Arial" charset="0"/>
              </a:rPr>
              <a:t>&gt;</a:t>
            </a:r>
            <a:endParaRPr lang="ja-JP" altLang="en-US" sz="1200" dirty="0">
              <a:latin typeface="Arial" charset="0"/>
              <a:cs typeface="Arial" charset="0"/>
            </a:endParaRPr>
          </a:p>
          <a:p>
            <a:endParaRPr lang="ja-JP" altLang="en-US" sz="1200" dirty="0">
              <a:latin typeface="Arial" charset="0"/>
              <a:cs typeface="Arial" charset="0"/>
            </a:endParaRPr>
          </a:p>
        </p:txBody>
      </p:sp>
      <p:sp>
        <p:nvSpPr>
          <p:cNvPr id="4" name="コンテンツ プレースホルダー 3"/>
          <p:cNvSpPr>
            <a:spLocks noGrp="1"/>
          </p:cNvSpPr>
          <p:nvPr>
            <p:ph sz="half" idx="2"/>
          </p:nvPr>
        </p:nvSpPr>
        <p:spPr>
          <a:xfrm>
            <a:off x="4648200" y="1196975"/>
            <a:ext cx="4038600" cy="3816350"/>
          </a:xfrm>
        </p:spPr>
        <p:txBody>
          <a:bodyPr rtlCol="0">
            <a:normAutofit fontScale="92500" lnSpcReduction="20000"/>
          </a:bodyPr>
          <a:lstStyle/>
          <a:p>
            <a:pPr fontAlgn="auto">
              <a:spcAft>
                <a:spcPts val="0"/>
              </a:spcAft>
              <a:buFont typeface="Arial" pitchFamily="34" charset="0"/>
              <a:buNone/>
              <a:defRPr/>
            </a:pPr>
            <a:r>
              <a:rPr lang="en-US" altLang="ja-JP" dirty="0">
                <a:latin typeface="Arial" pitchFamily="34" charset="0"/>
                <a:cs typeface="Arial" pitchFamily="34" charset="0"/>
              </a:rPr>
              <a:t>Content:</a:t>
            </a:r>
          </a:p>
          <a:p>
            <a:pPr fontAlgn="auto">
              <a:spcAft>
                <a:spcPts val="0"/>
              </a:spcAft>
              <a:defRPr/>
            </a:pPr>
            <a:r>
              <a:rPr lang="ja-JP" altLang="en-US" dirty="0">
                <a:latin typeface="Arial" pitchFamily="34" charset="0"/>
                <a:cs typeface="Arial" pitchFamily="34" charset="0"/>
              </a:rPr>
              <a:t>　　</a:t>
            </a:r>
            <a:r>
              <a:rPr lang="en-US" altLang="ja-JP" dirty="0">
                <a:latin typeface="Arial" pitchFamily="34" charset="0"/>
                <a:cs typeface="Arial" pitchFamily="34" charset="0"/>
              </a:rPr>
              <a:t>The "bioeconomy" is a social concept which aims to solve the global problems humanity facing, such as depletion of natural resources, climate change, declining birthrate and aging population, food security, etc. It also enables social sustainable development.</a:t>
            </a:r>
          </a:p>
          <a:p>
            <a:pPr fontAlgn="auto">
              <a:spcAft>
                <a:spcPts val="0"/>
              </a:spcAft>
              <a:defRPr/>
            </a:pPr>
            <a:r>
              <a:rPr lang="ja-JP" altLang="en-US" dirty="0">
                <a:latin typeface="Arial" pitchFamily="34" charset="0"/>
                <a:cs typeface="Arial" pitchFamily="34" charset="0"/>
              </a:rPr>
              <a:t>　　</a:t>
            </a:r>
            <a:r>
              <a:rPr lang="en-US" altLang="ja-JP" dirty="0">
                <a:latin typeface="Arial" pitchFamily="34" charset="0"/>
                <a:cs typeface="Arial" pitchFamily="34" charset="0"/>
              </a:rPr>
              <a:t>The industrial field benefit from the 5th industrial revolution is said to be a wide range which covers industry, agriculture, energy, environment, health and medical care, it is estimated to be a global market worth about 200 trillion yen in 2030.</a:t>
            </a:r>
          </a:p>
          <a:p>
            <a:pPr fontAlgn="auto">
              <a:spcAft>
                <a:spcPts val="0"/>
              </a:spcAft>
              <a:defRPr/>
            </a:pPr>
            <a:r>
              <a:rPr lang="en-US" altLang="ja-JP" dirty="0">
                <a:latin typeface="Arial" pitchFamily="34" charset="0"/>
                <a:cs typeface="Arial" pitchFamily="34" charset="0"/>
              </a:rPr>
              <a:t>     For that purpose, it is necessary to incorporate SDGs and realize a sustainable social system that does not depend on fossil resources. However, there are many challenges in achieving these goals.</a:t>
            </a:r>
          </a:p>
          <a:p>
            <a:pPr fontAlgn="auto">
              <a:spcAft>
                <a:spcPts val="0"/>
              </a:spcAft>
              <a:defRPr/>
            </a:pPr>
            <a:r>
              <a:rPr lang="ja-JP" altLang="en-US" dirty="0">
                <a:latin typeface="Arial" pitchFamily="34" charset="0"/>
                <a:cs typeface="Arial" pitchFamily="34" charset="0"/>
              </a:rPr>
              <a:t>　　</a:t>
            </a:r>
            <a:r>
              <a:rPr lang="en-US" altLang="ja-JP" dirty="0">
                <a:latin typeface="Arial" pitchFamily="34" charset="0"/>
                <a:cs typeface="Arial" pitchFamily="34" charset="0"/>
              </a:rPr>
              <a:t>In order to let the organisms, substances, and materials created by cutting-edge science and biotechnology be accepted by actual society and led to economic activities, what should be done?</a:t>
            </a:r>
          </a:p>
          <a:p>
            <a:pPr fontAlgn="auto">
              <a:spcAft>
                <a:spcPts val="0"/>
              </a:spcAft>
              <a:defRPr/>
            </a:pPr>
            <a:r>
              <a:rPr lang="ja-JP" altLang="en-US" dirty="0">
                <a:latin typeface="Arial" pitchFamily="34" charset="0"/>
                <a:cs typeface="Arial" pitchFamily="34" charset="0"/>
              </a:rPr>
              <a:t>　</a:t>
            </a:r>
            <a:r>
              <a:rPr lang="en-US" altLang="ja-JP" dirty="0">
                <a:latin typeface="Arial" pitchFamily="34" charset="0"/>
                <a:cs typeface="Arial" pitchFamily="34" charset="0"/>
              </a:rPr>
              <a:t>To solve this problem, we will carry out works comprehensively, such as local resources, traditional agriculture, sixth industry, various tourism, basic research, applied development, industry-academia collaboration, functional food, marketing LCA evaluation, policy proposal, etc. We will conduct a fusion of science and technology to verify the process in Japan and overseas. ( April 2020)</a:t>
            </a:r>
          </a:p>
        </p:txBody>
      </p:sp>
      <p:sp>
        <p:nvSpPr>
          <p:cNvPr id="3079" name="Rectangle 62"/>
          <p:cNvSpPr>
            <a:spLocks noChangeArrowheads="1"/>
          </p:cNvSpPr>
          <p:nvPr/>
        </p:nvSpPr>
        <p:spPr bwMode="auto">
          <a:xfrm>
            <a:off x="2268538" y="2997200"/>
            <a:ext cx="7747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en-US" altLang="ja-JP" sz="1100" b="1">
                <a:solidFill>
                  <a:schemeClr val="bg1"/>
                </a:solidFill>
                <a:latin typeface="HGPｺﾞｼｯｸM" pitchFamily="50" charset="-128"/>
                <a:ea typeface="HGPｺﾞｼｯｸM" pitchFamily="50" charset="-128"/>
              </a:rPr>
              <a:t>crack</a:t>
            </a:r>
            <a:endParaRPr lang="ja-JP" altLang="en-US" sz="1100" b="1">
              <a:solidFill>
                <a:schemeClr val="bg1"/>
              </a:solidFill>
              <a:latin typeface="HGPｺﾞｼｯｸM" pitchFamily="50" charset="-128"/>
              <a:ea typeface="HGPｺﾞｼｯｸM" pitchFamily="50" charset="-128"/>
            </a:endParaRPr>
          </a:p>
        </p:txBody>
      </p:sp>
      <p:cxnSp>
        <p:nvCxnSpPr>
          <p:cNvPr id="17" name="直線矢印コネクタ 16"/>
          <p:cNvCxnSpPr/>
          <p:nvPr/>
        </p:nvCxnSpPr>
        <p:spPr>
          <a:xfrm flipH="1">
            <a:off x="1989138" y="3165475"/>
            <a:ext cx="504825" cy="58102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rot="10800000">
            <a:off x="3408973" y="3593212"/>
            <a:ext cx="215900" cy="233363"/>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116632"/>
            <a:ext cx="935652" cy="107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コンテンツ プレースホルダー 4">
            <a:extLst>
              <a:ext uri="{FF2B5EF4-FFF2-40B4-BE49-F238E27FC236}">
                <a16:creationId xmlns:a16="http://schemas.microsoft.com/office/drawing/2014/main" id="{8E3A48B4-81EC-4583-95D9-1A2C8949D82F}"/>
              </a:ext>
            </a:extLst>
          </p:cNvPr>
          <p:cNvSpPr>
            <a:spLocks noGrp="1"/>
          </p:cNvSpPr>
          <p:nvPr>
            <p:ph sz="half" idx="10"/>
          </p:nvPr>
        </p:nvSpPr>
        <p:spPr>
          <a:xfrm>
            <a:off x="4643438" y="5084763"/>
            <a:ext cx="4038600" cy="1512887"/>
          </a:xfrm>
        </p:spPr>
        <p:txBody>
          <a:bodyPr rtlCol="0">
            <a:normAutofit fontScale="92500" lnSpcReduction="10000"/>
          </a:bodyPr>
          <a:lstStyle/>
          <a:p>
            <a:pPr fontAlgn="auto">
              <a:lnSpc>
                <a:spcPct val="90000"/>
              </a:lnSpc>
              <a:spcBef>
                <a:spcPts val="600"/>
              </a:spcBef>
              <a:spcAft>
                <a:spcPts val="0"/>
              </a:spcAft>
              <a:defRPr/>
            </a:pPr>
            <a:r>
              <a:rPr lang="en-US" altLang="ja-JP" sz="1200" dirty="0">
                <a:latin typeface="+mn-ea"/>
              </a:rPr>
              <a:t>Fields: Agricultural engineering</a:t>
            </a:r>
          </a:p>
          <a:p>
            <a:pPr fontAlgn="auto">
              <a:lnSpc>
                <a:spcPct val="90000"/>
              </a:lnSpc>
              <a:spcBef>
                <a:spcPts val="600"/>
              </a:spcBef>
              <a:spcAft>
                <a:spcPts val="0"/>
              </a:spcAft>
              <a:defRPr/>
            </a:pPr>
            <a:r>
              <a:rPr lang="ja-JP" altLang="en-US" sz="1200" dirty="0">
                <a:latin typeface="+mn-ea"/>
              </a:rPr>
              <a:t>　　　　 </a:t>
            </a:r>
            <a:r>
              <a:rPr lang="en-US" altLang="ja-JP" sz="1200" dirty="0">
                <a:latin typeface="+mn-ea"/>
              </a:rPr>
              <a:t>Agricultural economics</a:t>
            </a:r>
          </a:p>
          <a:p>
            <a:pPr fontAlgn="auto">
              <a:lnSpc>
                <a:spcPct val="90000"/>
              </a:lnSpc>
              <a:spcBef>
                <a:spcPts val="600"/>
              </a:spcBef>
              <a:spcAft>
                <a:spcPts val="0"/>
              </a:spcAft>
              <a:defRPr/>
            </a:pPr>
            <a:r>
              <a:rPr lang="en-US" altLang="ja-JP" sz="1200" dirty="0">
                <a:latin typeface="+mn-ea"/>
              </a:rPr>
              <a:t>Specialty: Environmental agriculture,</a:t>
            </a:r>
          </a:p>
          <a:p>
            <a:pPr fontAlgn="auto">
              <a:lnSpc>
                <a:spcPct val="90000"/>
              </a:lnSpc>
              <a:spcBef>
                <a:spcPts val="600"/>
              </a:spcBef>
              <a:spcAft>
                <a:spcPts val="0"/>
              </a:spcAft>
              <a:defRPr/>
            </a:pPr>
            <a:r>
              <a:rPr lang="en-US" altLang="ja-JP" sz="1200" dirty="0">
                <a:latin typeface="+mn-ea"/>
              </a:rPr>
              <a:t>              Bioeconomy</a:t>
            </a:r>
          </a:p>
          <a:p>
            <a:pPr fontAlgn="auto">
              <a:lnSpc>
                <a:spcPct val="90000"/>
              </a:lnSpc>
              <a:spcBef>
                <a:spcPts val="600"/>
              </a:spcBef>
              <a:spcAft>
                <a:spcPts val="0"/>
              </a:spcAft>
              <a:defRPr/>
            </a:pPr>
            <a:r>
              <a:rPr lang="en-US" altLang="ja-JP" sz="1200" dirty="0">
                <a:latin typeface="+mn-ea"/>
                <a:cs typeface="Times New Roman" pitchFamily="18" charset="0"/>
              </a:rPr>
              <a:t>E-mail: nakazawa@tokushima-u.ac.jp</a:t>
            </a:r>
          </a:p>
          <a:p>
            <a:pPr fontAlgn="auto">
              <a:lnSpc>
                <a:spcPct val="90000"/>
              </a:lnSpc>
              <a:spcBef>
                <a:spcPts val="600"/>
              </a:spcBef>
              <a:spcAft>
                <a:spcPts val="0"/>
              </a:spcAft>
              <a:defRPr/>
            </a:pPr>
            <a:r>
              <a:rPr lang="en-US" altLang="ja-JP" sz="1200" dirty="0">
                <a:latin typeface="+mn-ea"/>
                <a:cs typeface="Times New Roman" pitchFamily="18" charset="0"/>
              </a:rPr>
              <a:t>Tel./Fax  &lt;088-656-9913&gt;</a:t>
            </a:r>
          </a:p>
          <a:p>
            <a:pPr fontAlgn="auto">
              <a:lnSpc>
                <a:spcPct val="90000"/>
              </a:lnSpc>
              <a:spcBef>
                <a:spcPts val="600"/>
              </a:spcBef>
              <a:spcAft>
                <a:spcPts val="0"/>
              </a:spcAft>
              <a:defRPr/>
            </a:pPr>
            <a:r>
              <a:rPr lang="en-US" altLang="ja-JP" sz="1200" dirty="0">
                <a:hlinkClick r:id="rId4"/>
              </a:rPr>
              <a:t>https://researchmap.jp/handai-hitz</a:t>
            </a:r>
            <a:endParaRPr lang="en-US" altLang="ja-JP" sz="1200" dirty="0">
              <a:latin typeface="+mn-ea"/>
              <a:cs typeface="Times New Roman" pitchFamily="18" charset="0"/>
            </a:endParaRPr>
          </a:p>
          <a:p>
            <a:pPr fontAlgn="auto">
              <a:lnSpc>
                <a:spcPct val="90000"/>
              </a:lnSpc>
              <a:spcBef>
                <a:spcPts val="600"/>
              </a:spcBef>
              <a:spcAft>
                <a:spcPts val="0"/>
              </a:spcAft>
              <a:buFont typeface="Arial" pitchFamily="34" charset="0"/>
              <a:buNone/>
              <a:defRPr/>
            </a:pPr>
            <a:endParaRPr lang="en-US" altLang="ja-JP" sz="1200" dirty="0">
              <a:latin typeface="+mn-ea"/>
              <a:cs typeface="Times New Roman" pitchFamily="18" charset="0"/>
            </a:endParaRPr>
          </a:p>
        </p:txBody>
      </p:sp>
      <p:sp>
        <p:nvSpPr>
          <p:cNvPr id="13" name="角丸四角形 22">
            <a:extLst>
              <a:ext uri="{FF2B5EF4-FFF2-40B4-BE49-F238E27FC236}">
                <a16:creationId xmlns:a16="http://schemas.microsoft.com/office/drawing/2014/main" id="{69D1E67F-3E44-44AC-8AA5-56AD9646EAD7}"/>
              </a:ext>
            </a:extLst>
          </p:cNvPr>
          <p:cNvSpPr/>
          <p:nvPr/>
        </p:nvSpPr>
        <p:spPr>
          <a:xfrm>
            <a:off x="7596188" y="5373688"/>
            <a:ext cx="1008062" cy="1079500"/>
          </a:xfrm>
          <a:prstGeom prst="round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dirty="0">
                <a:solidFill>
                  <a:schemeClr val="tx1"/>
                </a:solidFill>
              </a:rPr>
              <a:t>顔写真</a:t>
            </a:r>
            <a:r>
              <a:rPr lang="en-US" altLang="ja-JP" sz="1200" dirty="0">
                <a:solidFill>
                  <a:schemeClr val="tx1"/>
                </a:solidFill>
              </a:rPr>
              <a:t/>
            </a:r>
            <a:br>
              <a:rPr lang="en-US" altLang="ja-JP" sz="1200" dirty="0">
                <a:solidFill>
                  <a:schemeClr val="tx1"/>
                </a:solidFill>
              </a:rPr>
            </a:br>
            <a:r>
              <a:rPr lang="ja-JP" altLang="en-US" sz="1050" dirty="0">
                <a:solidFill>
                  <a:schemeClr val="tx1"/>
                </a:solidFill>
              </a:rPr>
              <a:t>（省略可）</a:t>
            </a:r>
            <a:endParaRPr lang="ja-JP" altLang="en-US" dirty="0">
              <a:solidFill>
                <a:schemeClr val="tx1"/>
              </a:solidFill>
            </a:endParaRPr>
          </a:p>
        </p:txBody>
      </p:sp>
      <p:pic>
        <p:nvPicPr>
          <p:cNvPr id="14" name="図 13" descr="屋外にいる男性&#10;&#10;自動的に生成された説明">
            <a:extLst>
              <a:ext uri="{FF2B5EF4-FFF2-40B4-BE49-F238E27FC236}">
                <a16:creationId xmlns:a16="http://schemas.microsoft.com/office/drawing/2014/main" id="{E4B1A99E-BFF7-4980-A68C-10B36399389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37854" y="5193208"/>
            <a:ext cx="1166396" cy="1295996"/>
          </a:xfrm>
          <a:prstGeom prst="rect">
            <a:avLst/>
          </a:prstGeom>
        </p:spPr>
      </p:pic>
      <p:sp>
        <p:nvSpPr>
          <p:cNvPr id="15" name="楕円 14">
            <a:extLst>
              <a:ext uri="{FF2B5EF4-FFF2-40B4-BE49-F238E27FC236}">
                <a16:creationId xmlns:a16="http://schemas.microsoft.com/office/drawing/2014/main" id="{FBF7983C-7FD6-4418-AEE8-58FB2A72A714}"/>
              </a:ext>
            </a:extLst>
          </p:cNvPr>
          <p:cNvSpPr/>
          <p:nvPr/>
        </p:nvSpPr>
        <p:spPr>
          <a:xfrm>
            <a:off x="547319" y="1792101"/>
            <a:ext cx="3738984" cy="1370561"/>
          </a:xfrm>
          <a:prstGeom prst="ellipse">
            <a:avLst/>
          </a:prstGeom>
          <a:solidFill>
            <a:srgbClr val="92D050"/>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6" name="矢印: 左右 15">
            <a:extLst>
              <a:ext uri="{FF2B5EF4-FFF2-40B4-BE49-F238E27FC236}">
                <a16:creationId xmlns:a16="http://schemas.microsoft.com/office/drawing/2014/main" id="{5B5DADDC-13C1-4F87-BA34-B122FE728A1E}"/>
              </a:ext>
            </a:extLst>
          </p:cNvPr>
          <p:cNvSpPr/>
          <p:nvPr/>
        </p:nvSpPr>
        <p:spPr>
          <a:xfrm rot="16200000">
            <a:off x="1815750" y="3227501"/>
            <a:ext cx="1246543" cy="884645"/>
          </a:xfrm>
          <a:prstGeom prst="leftRightArrow">
            <a:avLst>
              <a:gd name="adj1" fmla="val 49999"/>
              <a:gd name="adj2" fmla="val 47288"/>
            </a:avLst>
          </a:prstGeom>
          <a:gradFill flip="none" rotWithShape="1">
            <a:gsLst>
              <a:gs pos="0">
                <a:schemeClr val="accent6">
                  <a:lumMod val="75000"/>
                </a:schemeClr>
              </a:gs>
              <a:gs pos="50000">
                <a:schemeClr val="accent6">
                  <a:lumMod val="97000"/>
                </a:schemeClr>
              </a:gs>
              <a:gs pos="100000">
                <a:srgbClr val="92D05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chemeClr val="bg1"/>
                </a:solidFill>
              </a:ln>
              <a:noFill/>
            </a:endParaRPr>
          </a:p>
        </p:txBody>
      </p:sp>
      <p:sp>
        <p:nvSpPr>
          <p:cNvPr id="19" name="テキスト ボックス 18">
            <a:extLst>
              <a:ext uri="{FF2B5EF4-FFF2-40B4-BE49-F238E27FC236}">
                <a16:creationId xmlns:a16="http://schemas.microsoft.com/office/drawing/2014/main" id="{5809229B-446B-4E33-9CB8-3E2D79CDA77A}"/>
              </a:ext>
            </a:extLst>
          </p:cNvPr>
          <p:cNvSpPr txBox="1"/>
          <p:nvPr/>
        </p:nvSpPr>
        <p:spPr>
          <a:xfrm>
            <a:off x="852988" y="2226958"/>
            <a:ext cx="3172065" cy="784830"/>
          </a:xfrm>
          <a:prstGeom prst="rect">
            <a:avLst/>
          </a:prstGeom>
          <a:noFill/>
        </p:spPr>
        <p:txBody>
          <a:bodyPr wrap="square" rtlCol="0">
            <a:spAutoFit/>
          </a:bodyPr>
          <a:lstStyle/>
          <a:p>
            <a:pPr algn="ctr"/>
            <a:r>
              <a:rPr lang="en-US" altLang="ja-JP" sz="900" dirty="0">
                <a:solidFill>
                  <a:prstClr val="black"/>
                </a:solidFill>
                <a:latin typeface="BIZ UDPゴシック" panose="020B0400000000000000" pitchFamily="50" charset="-128"/>
                <a:ea typeface="BIZ UDPゴシック" panose="020B0400000000000000" pitchFamily="50" charset="-128"/>
              </a:rPr>
              <a:t>local resources, traditional agriculture, sixth industry, various tourism, basic research, applied development, industry-academia collaboration, functional food, marketing LCA evaluation, policy proposal, </a:t>
            </a:r>
            <a:r>
              <a:rPr lang="en-US" altLang="ja-JP" sz="900" dirty="0" err="1">
                <a:solidFill>
                  <a:prstClr val="black"/>
                </a:solidFill>
                <a:latin typeface="BIZ UDPゴシック" panose="020B0400000000000000" pitchFamily="50" charset="-128"/>
                <a:ea typeface="BIZ UDPゴシック" panose="020B0400000000000000" pitchFamily="50" charset="-128"/>
              </a:rPr>
              <a:t>etc</a:t>
            </a:r>
            <a:endParaRPr lang="en-US" altLang="ja-JP" sz="900" dirty="0">
              <a:solidFill>
                <a:prstClr val="black"/>
              </a:solidFill>
              <a:latin typeface="BIZ UDPゴシック" panose="020B0400000000000000" pitchFamily="50" charset="-128"/>
              <a:ea typeface="BIZ UDPゴシック" panose="020B0400000000000000" pitchFamily="50" charset="-128"/>
            </a:endParaRPr>
          </a:p>
        </p:txBody>
      </p:sp>
      <p:sp>
        <p:nvSpPr>
          <p:cNvPr id="20" name="楕円 19">
            <a:extLst>
              <a:ext uri="{FF2B5EF4-FFF2-40B4-BE49-F238E27FC236}">
                <a16:creationId xmlns:a16="http://schemas.microsoft.com/office/drawing/2014/main" id="{905EFBD2-E348-4C05-ABFF-E5F140D07B02}"/>
              </a:ext>
            </a:extLst>
          </p:cNvPr>
          <p:cNvSpPr/>
          <p:nvPr/>
        </p:nvSpPr>
        <p:spPr>
          <a:xfrm>
            <a:off x="1173640" y="4187411"/>
            <a:ext cx="2376264" cy="864568"/>
          </a:xfrm>
          <a:prstGeom prst="ellipse">
            <a:avLst/>
          </a:prstGeom>
          <a:gradFill>
            <a:gsLst>
              <a:gs pos="0">
                <a:srgbClr val="92D050"/>
              </a:gs>
              <a:gs pos="50000">
                <a:schemeClr val="accent6">
                  <a:shade val="93000"/>
                  <a:satMod val="130000"/>
                </a:schemeClr>
              </a:gs>
              <a:gs pos="100000">
                <a:schemeClr val="accent6">
                  <a:shade val="94000"/>
                  <a:satMod val="135000"/>
                </a:schemeClr>
              </a:gs>
            </a:gsLst>
          </a:gradFill>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pic>
        <p:nvPicPr>
          <p:cNvPr id="21" name="図 20" descr="ケーブル, ネックレス が含まれている画像&#10;&#10;自動的に生成された説明">
            <a:extLst>
              <a:ext uri="{FF2B5EF4-FFF2-40B4-BE49-F238E27FC236}">
                <a16:creationId xmlns:a16="http://schemas.microsoft.com/office/drawing/2014/main" id="{7C78D231-DC31-4DE1-951B-209E69AF811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44509" y="4032703"/>
            <a:ext cx="2259196" cy="945672"/>
          </a:xfrm>
          <a:prstGeom prst="rect">
            <a:avLst/>
          </a:prstGeom>
        </p:spPr>
      </p:pic>
      <p:cxnSp>
        <p:nvCxnSpPr>
          <p:cNvPr id="22" name="直線矢印コネクタ 21">
            <a:extLst>
              <a:ext uri="{FF2B5EF4-FFF2-40B4-BE49-F238E27FC236}">
                <a16:creationId xmlns:a16="http://schemas.microsoft.com/office/drawing/2014/main" id="{73CDC6E3-FEC9-4E7F-BC32-532865333E94}"/>
              </a:ext>
            </a:extLst>
          </p:cNvPr>
          <p:cNvCxnSpPr>
            <a:cxnSpLocks/>
          </p:cNvCxnSpPr>
          <p:nvPr/>
        </p:nvCxnSpPr>
        <p:spPr>
          <a:xfrm flipV="1">
            <a:off x="2344309" y="4032275"/>
            <a:ext cx="360898" cy="20395"/>
          </a:xfrm>
          <a:prstGeom prst="straightConnector1">
            <a:avLst/>
          </a:prstGeom>
          <a:ln w="57150">
            <a:solidFill>
              <a:srgbClr val="0066CC"/>
            </a:solidFill>
            <a:tailEnd type="triangle"/>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65A4293F-217E-44D3-9EAE-5D8007538442}"/>
              </a:ext>
            </a:extLst>
          </p:cNvPr>
          <p:cNvSpPr txBox="1"/>
          <p:nvPr/>
        </p:nvSpPr>
        <p:spPr>
          <a:xfrm>
            <a:off x="1663673" y="4423069"/>
            <a:ext cx="1454244" cy="369332"/>
          </a:xfrm>
          <a:prstGeom prst="rect">
            <a:avLst/>
          </a:prstGeom>
          <a:noFill/>
        </p:spPr>
        <p:txBody>
          <a:bodyPr wrap="none" rtlCol="0">
            <a:spAutoFit/>
          </a:bodyPr>
          <a:lstStyle/>
          <a:p>
            <a:r>
              <a:rPr kumimoji="1" lang="en-US" altLang="ja-JP" dirty="0">
                <a:latin typeface="Arial" panose="020B0604020202020204" pitchFamily="34" charset="0"/>
                <a:ea typeface="HGP創英角ｺﾞｼｯｸUB" panose="020B0900000000000000" pitchFamily="50" charset="-128"/>
                <a:cs typeface="Arial" panose="020B0604020202020204" pitchFamily="34" charset="0"/>
              </a:rPr>
              <a:t>Bioeconomy</a:t>
            </a:r>
            <a:endParaRPr kumimoji="1" lang="ja-JP" altLang="en-US" dirty="0">
              <a:latin typeface="Arial" panose="020B0604020202020204" pitchFamily="34" charset="0"/>
              <a:ea typeface="HGP創英角ｺﾞｼｯｸUB" panose="020B0900000000000000" pitchFamily="50" charset="-128"/>
              <a:cs typeface="Arial" panose="020B0604020202020204" pitchFamily="34" charset="0"/>
            </a:endParaRPr>
          </a:p>
        </p:txBody>
      </p:sp>
      <p:sp>
        <p:nvSpPr>
          <p:cNvPr id="25" name="テキスト ボックス 24">
            <a:extLst>
              <a:ext uri="{FF2B5EF4-FFF2-40B4-BE49-F238E27FC236}">
                <a16:creationId xmlns:a16="http://schemas.microsoft.com/office/drawing/2014/main" id="{A5D6C47B-521B-4B85-97C2-AAC5927288E9}"/>
              </a:ext>
            </a:extLst>
          </p:cNvPr>
          <p:cNvSpPr txBox="1"/>
          <p:nvPr/>
        </p:nvSpPr>
        <p:spPr>
          <a:xfrm>
            <a:off x="2828361" y="3765988"/>
            <a:ext cx="1697901" cy="646331"/>
          </a:xfrm>
          <a:prstGeom prst="rect">
            <a:avLst/>
          </a:prstGeom>
          <a:noFill/>
        </p:spPr>
        <p:txBody>
          <a:bodyPr wrap="none" rtlCol="0">
            <a:spAutoFit/>
          </a:bodyPr>
          <a:lstStyle/>
          <a:p>
            <a:r>
              <a:rPr lang="en-US" altLang="ja-JP" dirty="0">
                <a:solidFill>
                  <a:srgbClr val="0000FF"/>
                </a:solidFill>
                <a:latin typeface="Arial" panose="020B0604020202020204" pitchFamily="34" charset="0"/>
                <a:ea typeface="HGP創英角ｺﾞｼｯｸUB" panose="020B0900000000000000" pitchFamily="50" charset="-128"/>
                <a:cs typeface="Arial" panose="020B0604020202020204" pitchFamily="34" charset="0"/>
              </a:rPr>
              <a:t>Fifth Industrial </a:t>
            </a:r>
          </a:p>
          <a:p>
            <a:r>
              <a:rPr lang="en-US" altLang="ja-JP" dirty="0">
                <a:solidFill>
                  <a:srgbClr val="0000FF"/>
                </a:solidFill>
                <a:latin typeface="Arial" panose="020B0604020202020204" pitchFamily="34" charset="0"/>
                <a:ea typeface="HGP創英角ｺﾞｼｯｸUB" panose="020B0900000000000000" pitchFamily="50" charset="-128"/>
                <a:cs typeface="Arial" panose="020B0604020202020204" pitchFamily="34" charset="0"/>
              </a:rPr>
              <a:t>Revolution</a:t>
            </a:r>
            <a:endParaRPr kumimoji="1" lang="ja-JP" altLang="en-US" dirty="0">
              <a:solidFill>
                <a:srgbClr val="0000FF"/>
              </a:solidFill>
              <a:latin typeface="Arial" panose="020B0604020202020204" pitchFamily="34" charset="0"/>
              <a:ea typeface="HGP創英角ｺﾞｼｯｸUB" panose="020B0900000000000000" pitchFamily="50" charset="-128"/>
              <a:cs typeface="Arial" panose="020B0604020202020204" pitchFamily="34" charset="0"/>
            </a:endParaRPr>
          </a:p>
        </p:txBody>
      </p:sp>
      <p:sp>
        <p:nvSpPr>
          <p:cNvPr id="26" name="テキスト ボックス 25">
            <a:extLst>
              <a:ext uri="{FF2B5EF4-FFF2-40B4-BE49-F238E27FC236}">
                <a16:creationId xmlns:a16="http://schemas.microsoft.com/office/drawing/2014/main" id="{670C3244-904B-4292-883F-EAA9858E2E02}"/>
              </a:ext>
            </a:extLst>
          </p:cNvPr>
          <p:cNvSpPr txBox="1"/>
          <p:nvPr/>
        </p:nvSpPr>
        <p:spPr>
          <a:xfrm>
            <a:off x="2586303" y="5709083"/>
            <a:ext cx="1909497" cy="923330"/>
          </a:xfrm>
          <a:prstGeom prst="rect">
            <a:avLst/>
          </a:prstGeom>
          <a:noFill/>
        </p:spPr>
        <p:txBody>
          <a:bodyPr wrap="none" rtlCol="0">
            <a:spAutoFit/>
          </a:bodyPr>
          <a:lstStyle/>
          <a:p>
            <a:pPr algn="ctr"/>
            <a:r>
              <a:rPr kumimoji="1" lang="ja-JP" altLang="en-US" dirty="0">
                <a:latin typeface="HGP創英角ｺﾞｼｯｸUB" panose="020B0900000000000000" pitchFamily="50" charset="-128"/>
                <a:ea typeface="HGP創英角ｺﾞｼｯｸUB" panose="020B0900000000000000" pitchFamily="50" charset="-128"/>
              </a:rPr>
              <a:t>ＳＤＧｓ</a:t>
            </a:r>
            <a:endParaRPr kumimoji="1" lang="en-US" altLang="ja-JP" dirty="0">
              <a:latin typeface="HGP創英角ｺﾞｼｯｸUB" panose="020B0900000000000000" pitchFamily="50" charset="-128"/>
              <a:ea typeface="HGP創英角ｺﾞｼｯｸUB" panose="020B0900000000000000" pitchFamily="50" charset="-128"/>
            </a:endParaRPr>
          </a:p>
          <a:p>
            <a:pPr algn="ctr"/>
            <a:r>
              <a:rPr lang="en-US" altLang="ja-JP" dirty="0">
                <a:latin typeface="HGP創英角ｺﾞｼｯｸUB" panose="020B0900000000000000" pitchFamily="50" charset="-128"/>
                <a:ea typeface="HGP創英角ｺﾞｼｯｸUB" panose="020B0900000000000000" pitchFamily="50" charset="-128"/>
              </a:rPr>
              <a:t>Fossil resources </a:t>
            </a:r>
          </a:p>
          <a:p>
            <a:pPr algn="ctr"/>
            <a:r>
              <a:rPr lang="en-US" altLang="ja-JP" dirty="0">
                <a:latin typeface="HGP創英角ｺﾞｼｯｸUB" panose="020B0900000000000000" pitchFamily="50" charset="-128"/>
                <a:ea typeface="HGP創英角ｺﾞｼｯｸUB" panose="020B0900000000000000" pitchFamily="50" charset="-128"/>
              </a:rPr>
              <a:t>industry</a:t>
            </a:r>
            <a:endParaRPr kumimoji="1" lang="ja-JP" altLang="en-US" dirty="0">
              <a:latin typeface="HGP創英角ｺﾞｼｯｸUB" panose="020B0900000000000000" pitchFamily="50" charset="-128"/>
              <a:ea typeface="HGP創英角ｺﾞｼｯｸUB" panose="020B0900000000000000" pitchFamily="50" charset="-128"/>
            </a:endParaRPr>
          </a:p>
        </p:txBody>
      </p:sp>
      <p:sp>
        <p:nvSpPr>
          <p:cNvPr id="27" name="テキスト ボックス 26">
            <a:extLst>
              <a:ext uri="{FF2B5EF4-FFF2-40B4-BE49-F238E27FC236}">
                <a16:creationId xmlns:a16="http://schemas.microsoft.com/office/drawing/2014/main" id="{80EE4DA7-4830-4FAC-9280-3446D429D6E5}"/>
              </a:ext>
            </a:extLst>
          </p:cNvPr>
          <p:cNvSpPr txBox="1"/>
          <p:nvPr/>
        </p:nvSpPr>
        <p:spPr>
          <a:xfrm>
            <a:off x="577622" y="5900383"/>
            <a:ext cx="1587294" cy="369332"/>
          </a:xfrm>
          <a:prstGeom prst="rect">
            <a:avLst/>
          </a:prstGeom>
          <a:noFill/>
        </p:spPr>
        <p:txBody>
          <a:bodyPr wrap="none" rtlCol="0">
            <a:spAutoFit/>
          </a:bodyPr>
          <a:lstStyle/>
          <a:p>
            <a:pPr algn="ctr"/>
            <a:r>
              <a:rPr lang="en-US" altLang="ja-JP" dirty="0">
                <a:latin typeface="HGP創英角ｺﾞｼｯｸUB" panose="020B0900000000000000" pitchFamily="50" charset="-128"/>
                <a:ea typeface="HGP創英角ｺﾞｼｯｸUB" panose="020B0900000000000000" pitchFamily="50" charset="-128"/>
              </a:rPr>
              <a:t>Biotechnology</a:t>
            </a:r>
            <a:endParaRPr kumimoji="1" lang="ja-JP" altLang="en-US" dirty="0">
              <a:latin typeface="HGP創英角ｺﾞｼｯｸUB" panose="020B0900000000000000" pitchFamily="50" charset="-128"/>
              <a:ea typeface="HGP創英角ｺﾞｼｯｸUB" panose="020B0900000000000000" pitchFamily="50" charset="-128"/>
            </a:endParaRPr>
          </a:p>
        </p:txBody>
      </p:sp>
      <p:sp>
        <p:nvSpPr>
          <p:cNvPr id="28" name="テキスト ボックス 27">
            <a:extLst>
              <a:ext uri="{FF2B5EF4-FFF2-40B4-BE49-F238E27FC236}">
                <a16:creationId xmlns:a16="http://schemas.microsoft.com/office/drawing/2014/main" id="{1D60914D-7000-4C5A-AA44-2E72D5C63D1B}"/>
              </a:ext>
            </a:extLst>
          </p:cNvPr>
          <p:cNvSpPr txBox="1"/>
          <p:nvPr/>
        </p:nvSpPr>
        <p:spPr>
          <a:xfrm>
            <a:off x="967003" y="1960922"/>
            <a:ext cx="2826415" cy="338554"/>
          </a:xfrm>
          <a:prstGeom prst="rect">
            <a:avLst/>
          </a:prstGeom>
          <a:noFill/>
        </p:spPr>
        <p:txBody>
          <a:bodyPr wrap="none" rtlCol="0">
            <a:spAutoFit/>
          </a:bodyPr>
          <a:lstStyle/>
          <a:p>
            <a:r>
              <a:rPr lang="en-US" altLang="ja-JP" sz="1600" dirty="0">
                <a:latin typeface="Arial" panose="020B0604020202020204" pitchFamily="34" charset="0"/>
                <a:ea typeface="HGP創英角ｺﾞｼｯｸUB" panose="020B0900000000000000" pitchFamily="50" charset="-128"/>
                <a:cs typeface="Arial" panose="020B0604020202020204" pitchFamily="34" charset="0"/>
              </a:rPr>
              <a:t>Social implementation issues</a:t>
            </a:r>
            <a:endParaRPr kumimoji="1" lang="ja-JP" altLang="en-US" sz="1600" dirty="0">
              <a:latin typeface="Arial" panose="020B0604020202020204" pitchFamily="34" charset="0"/>
              <a:ea typeface="HGP創英角ｺﾞｼｯｸUB" panose="020B0900000000000000" pitchFamily="50" charset="-128"/>
              <a:cs typeface="Arial" panose="020B0604020202020204" pitchFamily="34" charset="0"/>
            </a:endParaRPr>
          </a:p>
        </p:txBody>
      </p:sp>
      <p:sp>
        <p:nvSpPr>
          <p:cNvPr id="29" name="テキスト ボックス 28">
            <a:extLst>
              <a:ext uri="{FF2B5EF4-FFF2-40B4-BE49-F238E27FC236}">
                <a16:creationId xmlns:a16="http://schemas.microsoft.com/office/drawing/2014/main" id="{14326C66-EC9F-4ECD-876D-6F65D469BA50}"/>
              </a:ext>
            </a:extLst>
          </p:cNvPr>
          <p:cNvSpPr txBox="1"/>
          <p:nvPr/>
        </p:nvSpPr>
        <p:spPr>
          <a:xfrm>
            <a:off x="979325" y="3408778"/>
            <a:ext cx="2919389" cy="369332"/>
          </a:xfrm>
          <a:prstGeom prst="rect">
            <a:avLst/>
          </a:prstGeom>
          <a:noFill/>
        </p:spPr>
        <p:txBody>
          <a:bodyPr wrap="none" rtlCol="0">
            <a:spAutoFit/>
          </a:bodyPr>
          <a:lstStyle/>
          <a:p>
            <a:r>
              <a:rPr lang="en-US" altLang="ja-JP" dirty="0">
                <a:solidFill>
                  <a:srgbClr val="FF0000"/>
                </a:solidFill>
                <a:latin typeface="HGP創英角ｺﾞｼｯｸUB" panose="020B0900000000000000" pitchFamily="50" charset="-128"/>
                <a:ea typeface="HGP創英角ｺﾞｼｯｸUB" panose="020B0900000000000000" pitchFamily="50" charset="-128"/>
              </a:rPr>
              <a:t>Research and Development</a:t>
            </a:r>
            <a:endParaRPr kumimoji="1" lang="ja-JP" altLang="en-US"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30" name="矢印: 左右 29">
            <a:extLst>
              <a:ext uri="{FF2B5EF4-FFF2-40B4-BE49-F238E27FC236}">
                <a16:creationId xmlns:a16="http://schemas.microsoft.com/office/drawing/2014/main" id="{7585CA59-CA62-47A0-B0FB-2DC2517A661D}"/>
              </a:ext>
            </a:extLst>
          </p:cNvPr>
          <p:cNvSpPr/>
          <p:nvPr/>
        </p:nvSpPr>
        <p:spPr>
          <a:xfrm rot="17863150">
            <a:off x="1164761" y="5094976"/>
            <a:ext cx="896155" cy="719618"/>
          </a:xfrm>
          <a:prstGeom prst="leftRightArrow">
            <a:avLst>
              <a:gd name="adj1" fmla="val 49999"/>
              <a:gd name="adj2" fmla="val 47288"/>
            </a:avLst>
          </a:prstGeom>
          <a:gradFill flip="none" rotWithShape="1">
            <a:gsLst>
              <a:gs pos="0">
                <a:srgbClr val="0066CC"/>
              </a:gs>
              <a:gs pos="50000">
                <a:schemeClr val="accent3">
                  <a:lumMod val="40000"/>
                  <a:lumOff val="60000"/>
                </a:schemeClr>
              </a:gs>
              <a:gs pos="100000">
                <a:srgbClr val="92D05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chemeClr val="bg1"/>
                </a:solidFill>
              </a:ln>
              <a:noFill/>
            </a:endParaRPr>
          </a:p>
        </p:txBody>
      </p:sp>
      <p:sp>
        <p:nvSpPr>
          <p:cNvPr id="31" name="矢印: 左右 30">
            <a:extLst>
              <a:ext uri="{FF2B5EF4-FFF2-40B4-BE49-F238E27FC236}">
                <a16:creationId xmlns:a16="http://schemas.microsoft.com/office/drawing/2014/main" id="{13926CBC-AECB-426B-8858-02E29D6ECE92}"/>
              </a:ext>
            </a:extLst>
          </p:cNvPr>
          <p:cNvSpPr/>
          <p:nvPr/>
        </p:nvSpPr>
        <p:spPr>
          <a:xfrm rot="14378345">
            <a:off x="2857343" y="5053005"/>
            <a:ext cx="896155" cy="719618"/>
          </a:xfrm>
          <a:prstGeom prst="leftRightArrow">
            <a:avLst>
              <a:gd name="adj1" fmla="val 49999"/>
              <a:gd name="adj2" fmla="val 47288"/>
            </a:avLst>
          </a:prstGeom>
          <a:gradFill flip="none" rotWithShape="1">
            <a:gsLst>
              <a:gs pos="0">
                <a:srgbClr val="0066CC"/>
              </a:gs>
              <a:gs pos="50000">
                <a:schemeClr val="accent3">
                  <a:lumMod val="40000"/>
                  <a:lumOff val="60000"/>
                </a:schemeClr>
              </a:gs>
              <a:gs pos="100000">
                <a:srgbClr val="92D05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chemeClr val="bg1"/>
                </a:solidFill>
              </a:ln>
              <a:noFill/>
            </a:endParaRPr>
          </a:p>
        </p:txBody>
      </p:sp>
      <p:sp>
        <p:nvSpPr>
          <p:cNvPr id="33" name="テキスト ボックス 32">
            <a:extLst>
              <a:ext uri="{FF2B5EF4-FFF2-40B4-BE49-F238E27FC236}">
                <a16:creationId xmlns:a16="http://schemas.microsoft.com/office/drawing/2014/main" id="{071F910B-95CE-41E3-B9A1-1710058874CE}"/>
              </a:ext>
            </a:extLst>
          </p:cNvPr>
          <p:cNvSpPr txBox="1"/>
          <p:nvPr/>
        </p:nvSpPr>
        <p:spPr>
          <a:xfrm>
            <a:off x="1403131" y="1422769"/>
            <a:ext cx="2315057" cy="369332"/>
          </a:xfrm>
          <a:prstGeom prst="rect">
            <a:avLst/>
          </a:prstGeom>
          <a:noFill/>
        </p:spPr>
        <p:txBody>
          <a:bodyPr wrap="none" rtlCol="0">
            <a:spAutoFit/>
          </a:bodyPr>
          <a:lstStyle/>
          <a:p>
            <a:r>
              <a:rPr lang="en-US" altLang="ja-JP" dirty="0">
                <a:latin typeface="UD デジタル 教科書体 NK-B" panose="02020700000000000000" pitchFamily="18" charset="-128"/>
                <a:ea typeface="UD デジタル 教科書体 NK-B" panose="02020700000000000000" pitchFamily="18" charset="-128"/>
              </a:rPr>
              <a:t>Let's try anything</a:t>
            </a:r>
            <a:endParaRPr kumimoji="1" lang="ja-JP" altLang="en-US" dirty="0">
              <a:latin typeface="UD デジタル 教科書体 NK-B" panose="02020700000000000000" pitchFamily="18" charset="-128"/>
              <a:ea typeface="UD デジタル 教科書体 NK-B" panose="02020700000000000000" pitchFamily="18" charset="-128"/>
            </a:endParaRPr>
          </a:p>
        </p:txBody>
      </p:sp>
    </p:spTree>
  </p:cSld>
  <p:clrMapOvr>
    <a:masterClrMapping/>
  </p:clrMapOvr>
</p:sld>
</file>

<file path=ppt/theme/theme1.xml><?xml version="1.0" encoding="utf-8"?>
<a:theme xmlns:a="http://schemas.openxmlformats.org/drawingml/2006/main" name="研究者紹介V３ひな形">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研究者紹介V３ひな形</Template>
  <TotalTime>5927</TotalTime>
  <Words>722</Words>
  <Application>Microsoft Office PowerPoint</Application>
  <PresentationFormat>画面に合わせる (4:3)</PresentationFormat>
  <Paragraphs>56</Paragraphs>
  <Slides>2</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UDPゴシック</vt:lpstr>
      <vt:lpstr>HGPｺﾞｼｯｸM</vt:lpstr>
      <vt:lpstr>HGP創英角ｺﾞｼｯｸUB</vt:lpstr>
      <vt:lpstr>ＭＳ Ｐゴシック</vt:lpstr>
      <vt:lpstr>UD デジタル 教科書体 NK-B</vt:lpstr>
      <vt:lpstr>Arial</vt:lpstr>
      <vt:lpstr>Calibri</vt:lpstr>
      <vt:lpstr>Times New Roman</vt:lpstr>
      <vt:lpstr>研究者紹介V３ひな形</vt:lpstr>
      <vt:lpstr>バイオエコノミーに関する研究と社会実装 　　　［キーワード：バイオテクノロジー，社会実装，社会還元，産業化］　　教授　中澤慶久</vt:lpstr>
      <vt:lpstr>Research and social implementation for Bioeconomy                                                Professor    Yoshihisa Nakazawa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&lt;研究題目&gt;                                                &lt;肩書&gt;　&lt;氏名first  name, family name&gt;</dc:title>
  <dc:creator>admini</dc:creator>
  <cp:lastModifiedBy>fmvdesktop</cp:lastModifiedBy>
  <cp:revision>43</cp:revision>
  <cp:lastPrinted>2016-05-25T10:39:18Z</cp:lastPrinted>
  <dcterms:created xsi:type="dcterms:W3CDTF">2015-04-30T08:53:54Z</dcterms:created>
  <dcterms:modified xsi:type="dcterms:W3CDTF">2020-05-18T00:15:26Z</dcterms:modified>
</cp:coreProperties>
</file>