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1B3"/>
    <a:srgbClr val="FF6600"/>
    <a:srgbClr val="FF8C01"/>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4660"/>
  </p:normalViewPr>
  <p:slideViewPr>
    <p:cSldViewPr>
      <p:cViewPr varScale="1">
        <p:scale>
          <a:sx n="78" d="100"/>
          <a:sy n="78" d="100"/>
        </p:scale>
        <p:origin x="171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1BBC46D-FCC0-418C-8029-FC14F7855195}" type="datetimeFigureOut">
              <a:rPr lang="ja-JP" altLang="en-US"/>
              <a:pPr>
                <a:defRPr/>
              </a:pPr>
              <a:t>2019/5/28</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0199F6B-D319-4930-B01A-8F0007CD256A}" type="slidenum">
              <a:rPr lang="ja-JP" altLang="en-US"/>
              <a:pPr>
                <a:defRPr/>
              </a:pPr>
              <a:t>‹#›</a:t>
            </a:fld>
            <a:endParaRPr lang="ja-JP" altLang="en-US"/>
          </a:p>
        </p:txBody>
      </p:sp>
    </p:spTree>
    <p:extLst>
      <p:ext uri="{BB962C8B-B14F-4D97-AF65-F5344CB8AC3E}">
        <p14:creationId xmlns:p14="http://schemas.microsoft.com/office/powerpoint/2010/main" val="2006844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D7AE0B6-D9CB-4FEB-89EA-3BEDEF6B7FE3}" type="slidenum">
              <a:rPr lang="ja-JP" altLang="en-US"/>
              <a:pPr fontAlgn="base">
                <a:spcBef>
                  <a:spcPct val="0"/>
                </a:spcBef>
                <a:spcAft>
                  <a:spcPct val="0"/>
                </a:spcAft>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4C342A47-B8EB-40F6-B7E3-8C7EEBB800CB}" type="slidenum">
              <a:rPr lang="ja-JP" altLang="en-US"/>
              <a:pPr fontAlgn="base">
                <a:spcBef>
                  <a:spcPct val="0"/>
                </a:spcBef>
                <a:spcAft>
                  <a:spcPct val="0"/>
                </a:spcAft>
              </a:pPr>
              <a:t>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D2A22A8A-F239-49BC-AE57-A5BE5F409702}" type="datetimeFigureOut">
              <a:rPr lang="ja-JP" altLang="en-US"/>
              <a:pPr>
                <a:defRPr/>
              </a:pPr>
              <a:t>2019/5/28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0572185-1E72-46A4-960C-345B5E65BDC2}" type="slidenum">
              <a:rPr lang="ja-JP" altLang="en-US"/>
              <a:pPr>
                <a:defRPr/>
              </a:pPr>
              <a:t>‹#›</a:t>
            </a:fld>
            <a:endParaRPr lang="ja-JP" altLang="en-US"/>
          </a:p>
        </p:txBody>
      </p:sp>
    </p:spTree>
    <p:extLst>
      <p:ext uri="{BB962C8B-B14F-4D97-AF65-F5344CB8AC3E}">
        <p14:creationId xmlns:p14="http://schemas.microsoft.com/office/powerpoint/2010/main" val="3526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D42D9E5-097D-426B-8D1C-730AE3068A4F}" type="datetimeFigureOut">
              <a:rPr lang="ja-JP" altLang="en-US"/>
              <a:pPr>
                <a:defRPr/>
              </a:pPr>
              <a:t>2019/5/28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1F4939-704F-49B6-A037-E1FA2301EEB6}" type="slidenum">
              <a:rPr lang="ja-JP" altLang="en-US"/>
              <a:pPr>
                <a:defRPr/>
              </a:pPr>
              <a:t>‹#›</a:t>
            </a:fld>
            <a:endParaRPr lang="ja-JP" altLang="en-US"/>
          </a:p>
        </p:txBody>
      </p:sp>
    </p:spTree>
    <p:extLst>
      <p:ext uri="{BB962C8B-B14F-4D97-AF65-F5344CB8AC3E}">
        <p14:creationId xmlns:p14="http://schemas.microsoft.com/office/powerpoint/2010/main" val="428879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7E611E3-D618-4BA1-BD17-913E26288300}" type="datetimeFigureOut">
              <a:rPr lang="ja-JP" altLang="en-US"/>
              <a:pPr>
                <a:defRPr/>
              </a:pPr>
              <a:t>2019/5/28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6B6FFF-93B9-4598-9AF1-2BB910CE3BE5}" type="slidenum">
              <a:rPr lang="ja-JP" altLang="en-US"/>
              <a:pPr>
                <a:defRPr/>
              </a:pPr>
              <a:t>‹#›</a:t>
            </a:fld>
            <a:endParaRPr lang="ja-JP" altLang="en-US"/>
          </a:p>
        </p:txBody>
      </p:sp>
    </p:spTree>
    <p:extLst>
      <p:ext uri="{BB962C8B-B14F-4D97-AF65-F5344CB8AC3E}">
        <p14:creationId xmlns:p14="http://schemas.microsoft.com/office/powerpoint/2010/main" val="29421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BBB50428-06FC-489D-889D-231DDEBF1F53}" type="datetimeFigureOut">
              <a:rPr lang="ja-JP" altLang="en-US"/>
              <a:pPr>
                <a:defRPr/>
              </a:pPr>
              <a:t>2019/5/28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96DED34-499C-40A0-A4B6-669CAC1AB8FD}" type="slidenum">
              <a:rPr lang="ja-JP" altLang="en-US"/>
              <a:pPr>
                <a:defRPr/>
              </a:pPr>
              <a:t>‹#›</a:t>
            </a:fld>
            <a:endParaRPr lang="ja-JP" altLang="en-US"/>
          </a:p>
        </p:txBody>
      </p:sp>
    </p:spTree>
    <p:extLst>
      <p:ext uri="{BB962C8B-B14F-4D97-AF65-F5344CB8AC3E}">
        <p14:creationId xmlns:p14="http://schemas.microsoft.com/office/powerpoint/2010/main" val="36064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C8AFB87-CAE4-470C-AB98-044EC02DE043}" type="datetimeFigureOut">
              <a:rPr lang="ja-JP" altLang="en-US"/>
              <a:pPr>
                <a:defRPr/>
              </a:pPr>
              <a:t>2019/5/28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CC9C6E3-F5B7-43A7-912F-D984B0BB62C6}" type="slidenum">
              <a:rPr lang="ja-JP" altLang="en-US"/>
              <a:pPr>
                <a:defRPr/>
              </a:pPr>
              <a:t>‹#›</a:t>
            </a:fld>
            <a:endParaRPr lang="ja-JP" altLang="en-US"/>
          </a:p>
        </p:txBody>
      </p:sp>
    </p:spTree>
    <p:extLst>
      <p:ext uri="{BB962C8B-B14F-4D97-AF65-F5344CB8AC3E}">
        <p14:creationId xmlns:p14="http://schemas.microsoft.com/office/powerpoint/2010/main" val="33270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08912" cy="850106"/>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9525">
            <a:solidFill>
              <a:schemeClr val="tx1"/>
            </a:solidFill>
          </a:ln>
          <a:effectLst>
            <a:outerShdw blurRad="50800" dist="38100" dir="2700000" algn="tl" rotWithShape="0">
              <a:prstClr val="black">
                <a:alpha val="40000"/>
              </a:prstClr>
            </a:outerShdw>
          </a:effectLst>
        </p:spPr>
        <p:txBody>
          <a:bodyPr>
            <a:normAutofit/>
          </a:bodyPr>
          <a:lstStyle>
            <a:lvl1pPr algn="ctr">
              <a:defRPr sz="2400">
                <a:ln>
                  <a:solidFill>
                    <a:schemeClr val="tx1"/>
                  </a:solidFill>
                </a:ln>
              </a:defRPr>
            </a:lvl1pPr>
          </a:lstStyle>
          <a:p>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457200" y="1196752"/>
            <a:ext cx="4038600" cy="5400600"/>
          </a:xfrm>
          <a:ln>
            <a:solidFill>
              <a:schemeClr val="tx1"/>
            </a:solidFill>
          </a:ln>
        </p:spPr>
        <p:txBody>
          <a:bodyPr>
            <a:normAutofit/>
          </a:bodyPr>
          <a:lstStyle>
            <a:lvl1pPr marL="0" indent="0" algn="just">
              <a:buNone/>
              <a:defRPr sz="18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648200" y="1196752"/>
            <a:ext cx="4038600" cy="3816424"/>
          </a:xfrm>
          <a:ln>
            <a:solidFill>
              <a:schemeClr val="tx1"/>
            </a:solidFill>
          </a:ln>
        </p:spPr>
        <p:txBody>
          <a:bodyPr>
            <a:normAutofit/>
          </a:bodyPr>
          <a:lstStyle>
            <a:lvl1pPr marL="0" indent="0" algn="just">
              <a:buNone/>
              <a:defRPr sz="12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a:t>マスター テキストの書式設定</a:t>
            </a:r>
          </a:p>
        </p:txBody>
      </p:sp>
      <p:sp>
        <p:nvSpPr>
          <p:cNvPr id="8" name="コンテンツ プレースホルダー 3"/>
          <p:cNvSpPr>
            <a:spLocks noGrp="1"/>
          </p:cNvSpPr>
          <p:nvPr>
            <p:ph sz="half" idx="10"/>
          </p:nvPr>
        </p:nvSpPr>
        <p:spPr>
          <a:xfrm>
            <a:off x="4644008" y="5157192"/>
            <a:ext cx="4038600" cy="1440160"/>
          </a:xfrm>
          <a:ln>
            <a:solidFill>
              <a:schemeClr val="tx1"/>
            </a:solidFill>
          </a:ln>
        </p:spPr>
        <p:txBody>
          <a:bodyPr>
            <a:normAutofit/>
          </a:bodyPr>
          <a:lstStyle>
            <a:lvl1pPr marL="0" indent="0" algn="just">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dirty="0"/>
          </a:p>
        </p:txBody>
      </p:sp>
    </p:spTree>
    <p:extLst>
      <p:ext uri="{BB962C8B-B14F-4D97-AF65-F5344CB8AC3E}">
        <p14:creationId xmlns:p14="http://schemas.microsoft.com/office/powerpoint/2010/main" val="274022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41FC2273-727C-4632-84AC-41AD4A4D168F}" type="datetimeFigureOut">
              <a:rPr lang="ja-JP" altLang="en-US"/>
              <a:pPr>
                <a:defRPr/>
              </a:pPr>
              <a:t>2019/5/28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6B8DA0-0B5A-41BB-BD43-299A309CD659}" type="slidenum">
              <a:rPr lang="ja-JP" altLang="en-US"/>
              <a:pPr>
                <a:defRPr/>
              </a:pPr>
              <a:t>‹#›</a:t>
            </a:fld>
            <a:endParaRPr lang="ja-JP" altLang="en-US"/>
          </a:p>
        </p:txBody>
      </p:sp>
    </p:spTree>
    <p:extLst>
      <p:ext uri="{BB962C8B-B14F-4D97-AF65-F5344CB8AC3E}">
        <p14:creationId xmlns:p14="http://schemas.microsoft.com/office/powerpoint/2010/main" val="279720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CDD5CCED-61FF-47A5-8C4B-D693AF39B512}" type="datetimeFigureOut">
              <a:rPr lang="ja-JP" altLang="en-US"/>
              <a:pPr>
                <a:defRPr/>
              </a:pPr>
              <a:t>2019/5/28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92654B2-EDAD-4A1F-B24B-02719E08A958}" type="slidenum">
              <a:rPr lang="ja-JP" altLang="en-US"/>
              <a:pPr>
                <a:defRPr/>
              </a:pPr>
              <a:t>‹#›</a:t>
            </a:fld>
            <a:endParaRPr lang="ja-JP" altLang="en-US"/>
          </a:p>
        </p:txBody>
      </p:sp>
    </p:spTree>
    <p:extLst>
      <p:ext uri="{BB962C8B-B14F-4D97-AF65-F5344CB8AC3E}">
        <p14:creationId xmlns:p14="http://schemas.microsoft.com/office/powerpoint/2010/main" val="53291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6232AA8-5401-4682-88D5-DE56C12B821A}" type="datetimeFigureOut">
              <a:rPr lang="ja-JP" altLang="en-US"/>
              <a:pPr>
                <a:defRPr/>
              </a:pPr>
              <a:t>2019/5/28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BDF2CC7-1F89-4125-90A2-1747F224E5A1}" type="slidenum">
              <a:rPr lang="ja-JP" altLang="en-US"/>
              <a:pPr>
                <a:defRPr/>
              </a:pPr>
              <a:t>‹#›</a:t>
            </a:fld>
            <a:endParaRPr lang="ja-JP" altLang="en-US"/>
          </a:p>
        </p:txBody>
      </p:sp>
    </p:spTree>
    <p:extLst>
      <p:ext uri="{BB962C8B-B14F-4D97-AF65-F5344CB8AC3E}">
        <p14:creationId xmlns:p14="http://schemas.microsoft.com/office/powerpoint/2010/main" val="32487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E7926D-D477-4FE9-B069-8522D50248FB}" type="datetimeFigureOut">
              <a:rPr lang="ja-JP" altLang="en-US"/>
              <a:pPr>
                <a:defRPr/>
              </a:pPr>
              <a:t>2019/5/28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689C5B7-5031-4F50-97DF-5723DF857BCF}" type="slidenum">
              <a:rPr lang="ja-JP" altLang="en-US"/>
              <a:pPr>
                <a:defRPr/>
              </a:pPr>
              <a:t>‹#›</a:t>
            </a:fld>
            <a:endParaRPr lang="ja-JP" altLang="en-US"/>
          </a:p>
        </p:txBody>
      </p:sp>
    </p:spTree>
    <p:extLst>
      <p:ext uri="{BB962C8B-B14F-4D97-AF65-F5344CB8AC3E}">
        <p14:creationId xmlns:p14="http://schemas.microsoft.com/office/powerpoint/2010/main" val="108940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6BAAD6A-7CA0-42A3-8EFB-0924B99A1A9B}" type="datetimeFigureOut">
              <a:rPr lang="ja-JP" altLang="en-US"/>
              <a:pPr>
                <a:defRPr/>
              </a:pPr>
              <a:t>2019/5/28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7CC970A-6CF2-4558-B0DC-53E43D2DC6CE}" type="slidenum">
              <a:rPr lang="ja-JP" altLang="en-US"/>
              <a:pPr>
                <a:defRPr/>
              </a:pPr>
              <a:t>‹#›</a:t>
            </a:fld>
            <a:endParaRPr lang="ja-JP" altLang="en-US"/>
          </a:p>
        </p:txBody>
      </p:sp>
    </p:spTree>
    <p:extLst>
      <p:ext uri="{BB962C8B-B14F-4D97-AF65-F5344CB8AC3E}">
        <p14:creationId xmlns:p14="http://schemas.microsoft.com/office/powerpoint/2010/main" val="253582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5BDE91F-E928-4FE4-8E05-BA79C82458A8}" type="datetimeFigureOut">
              <a:rPr lang="ja-JP" altLang="en-US"/>
              <a:pPr>
                <a:defRPr/>
              </a:pPr>
              <a:t>2019/5/28</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3E4DE67E-518F-4E9B-811D-3AF3AF098E7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1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gif"/><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1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gif"/><Relationship Id="rId17" Type="http://schemas.openxmlformats.org/officeDocument/2006/relationships/image" Target="../media/image15.jpeg"/><Relationship Id="rId2" Type="http://schemas.openxmlformats.org/officeDocument/2006/relationships/notesSlide" Target="../notesSlides/notesSlide2.xml"/><Relationship Id="rId16"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a:gradFill>
          <a:ln>
            <a:noFill/>
          </a:ln>
          <a:effectLst>
            <a:softEdge rad="25400"/>
          </a:effectLst>
          <a:extLst/>
        </p:spPr>
        <p:txBody>
          <a:bodyPr rtlCol="0"/>
          <a:lstStyle/>
          <a:p>
            <a:pPr fontAlgn="auto">
              <a:spcAft>
                <a:spcPts val="0"/>
              </a:spcAft>
              <a:defRPr/>
            </a:pPr>
            <a:r>
              <a:rPr lang="ja-JP" altLang="en-US" b="1" dirty="0">
                <a:latin typeface="Century" panose="02040604050505020304" pitchFamily="18" charset="0"/>
                <a:ea typeface="ＭＳ ゴシック" panose="020B0609070205080204" pitchFamily="49" charset="-128"/>
              </a:rPr>
              <a:t>有用酵素の探索と研究そして産業への活用</a:t>
            </a:r>
            <a:br>
              <a:rPr lang="ja-JP" altLang="en-US" b="1" dirty="0">
                <a:latin typeface="Century" panose="02040604050505020304" pitchFamily="18" charset="0"/>
                <a:ea typeface="ＭＳ ゴシック" panose="020B0609070205080204" pitchFamily="49" charset="-128"/>
              </a:rPr>
            </a:br>
            <a:r>
              <a:rPr lang="ja-JP" altLang="en-US" sz="1800" dirty="0"/>
              <a:t>　　　</a:t>
            </a:r>
            <a:r>
              <a:rPr lang="ja-JP" altLang="en-US" sz="2000" dirty="0">
                <a:latin typeface="+mn-ea"/>
              </a:rPr>
              <a:t>［キーワード</a:t>
            </a:r>
            <a:r>
              <a:rPr lang="ja-JP" altLang="en-US" sz="2000">
                <a:latin typeface="+mn-ea"/>
              </a:rPr>
              <a:t>：酵素工学，</a:t>
            </a:r>
            <a:r>
              <a:rPr lang="ja-JP" altLang="en-US" sz="2000" dirty="0">
                <a:latin typeface="+mn-ea"/>
              </a:rPr>
              <a:t>構造生物学］</a:t>
            </a:r>
            <a:r>
              <a:rPr lang="ja-JP" altLang="en-US" sz="2000" dirty="0"/>
              <a:t>　　</a:t>
            </a:r>
            <a:r>
              <a:rPr lang="ja-JP" altLang="en-US" sz="2000" dirty="0">
                <a:latin typeface="+mn-ea"/>
              </a:rPr>
              <a:t>助教　林 順司</a:t>
            </a:r>
            <a:endParaRPr lang="ja-JP" altLang="en-US" sz="2000" dirty="0"/>
          </a:p>
        </p:txBody>
      </p:sp>
      <p:sp>
        <p:nvSpPr>
          <p:cNvPr id="4" name="コンテンツ プレースホルダー 3"/>
          <p:cNvSpPr>
            <a:spLocks noGrp="1"/>
          </p:cNvSpPr>
          <p:nvPr>
            <p:ph sz="half" idx="2"/>
          </p:nvPr>
        </p:nvSpPr>
        <p:spPr>
          <a:xfrm>
            <a:off x="4648200" y="1196975"/>
            <a:ext cx="4038600" cy="3816350"/>
          </a:xfrm>
        </p:spPr>
        <p:txBody>
          <a:bodyPr rtlCol="0">
            <a:normAutofit/>
          </a:bodyPr>
          <a:lstStyle/>
          <a:p>
            <a:pPr fontAlgn="auto">
              <a:spcAft>
                <a:spcPts val="0"/>
              </a:spcAft>
              <a:defRPr/>
            </a:pPr>
            <a:r>
              <a:rPr lang="ja-JP" altLang="en-US" sz="1400" b="1" dirty="0">
                <a:latin typeface="Century" panose="02040604050505020304" pitchFamily="18" charset="0"/>
                <a:ea typeface="ＭＳ ゴシック" panose="020B0609070205080204" pitchFamily="49" charset="-128"/>
              </a:rPr>
              <a:t>研究概要</a:t>
            </a:r>
            <a:endParaRPr lang="en-US" altLang="ja-JP" sz="1400" b="1" dirty="0">
              <a:latin typeface="Century" panose="02040604050505020304" pitchFamily="18" charset="0"/>
              <a:ea typeface="ＭＳ ゴシック" panose="020B0609070205080204" pitchFamily="49" charset="-128"/>
            </a:endParaRPr>
          </a:p>
          <a:p>
            <a:pPr fontAlgn="auto">
              <a:spcAft>
                <a:spcPts val="0"/>
              </a:spcAft>
              <a:defRPr/>
            </a:pPr>
            <a:r>
              <a:rPr lang="ja-JP" altLang="ja-JP" sz="1400" b="1" dirty="0">
                <a:latin typeface="Century" panose="02040604050505020304" pitchFamily="18" charset="0"/>
                <a:ea typeface="ＭＳ ゴシック" panose="020B0609070205080204" pitchFamily="49" charset="-128"/>
              </a:rPr>
              <a:t>発酵食品中にはヒトにとって重要な働きをもつ物質が多く存在します。例えば、機能性ペプチド、アミノ酸、有機酸などが挙げられます。これらは食品由来の成分であることから安全性に優れているだけでなく、抗生物質や化学療法剤などの医薬品原料として重要性を増しています。発酵食品中の有用化合物は主に微生物によって生産されますが、その中心を担うのが酵素です。酵素の優れた触媒機構に着目し、開発した有用酵素を食料分野のみならず、環境、資源、エネルギー分野などへ応用することを主テーマとしています。最近では食品中の有害物質の検出、および除去・低減する酵素の開発にも着手しています。</a:t>
            </a:r>
            <a:endParaRPr lang="ja-JP" altLang="en-US" sz="1600" b="1" dirty="0">
              <a:latin typeface="Century" panose="02040604050505020304" pitchFamily="18" charset="0"/>
              <a:ea typeface="ＭＳ ゴシック" panose="020B0609070205080204" pitchFamily="49" charset="-128"/>
            </a:endParaRPr>
          </a:p>
        </p:txBody>
      </p:sp>
      <p:sp>
        <p:nvSpPr>
          <p:cNvPr id="5" name="コンテンツ プレースホルダー 4"/>
          <p:cNvSpPr>
            <a:spLocks noGrp="1"/>
          </p:cNvSpPr>
          <p:nvPr>
            <p:ph sz="half" idx="10"/>
          </p:nvPr>
        </p:nvSpPr>
        <p:spPr>
          <a:xfrm>
            <a:off x="4643438" y="5084763"/>
            <a:ext cx="4038600" cy="1512887"/>
          </a:xfrm>
        </p:spPr>
        <p:txBody>
          <a:bodyPr rtlCol="0">
            <a:normAutofit/>
          </a:bodyPr>
          <a:lstStyle/>
          <a:p>
            <a:pPr fontAlgn="auto">
              <a:lnSpc>
                <a:spcPct val="90000"/>
              </a:lnSpc>
              <a:spcBef>
                <a:spcPts val="600"/>
              </a:spcBef>
              <a:spcAft>
                <a:spcPts val="0"/>
              </a:spcAft>
              <a:buFont typeface="Arial" pitchFamily="34" charset="0"/>
              <a:buNone/>
              <a:defRPr/>
            </a:pPr>
            <a:r>
              <a:rPr lang="ja-JP" altLang="en-US" b="1" dirty="0">
                <a:latin typeface="Century" panose="02040604050505020304" pitchFamily="18" charset="0"/>
                <a:ea typeface="ＭＳ ゴシック" panose="020B0609070205080204" pitchFamily="49" charset="-128"/>
              </a:rPr>
              <a:t>分野：農芸化学</a:t>
            </a:r>
            <a:endParaRPr lang="en-US" altLang="ja-JP" b="1" dirty="0">
              <a:latin typeface="Century" panose="02040604050505020304" pitchFamily="18" charset="0"/>
              <a:ea typeface="ＭＳ ゴシック" panose="020B0609070205080204" pitchFamily="49" charset="-128"/>
            </a:endParaRPr>
          </a:p>
          <a:p>
            <a:pPr fontAlgn="auto">
              <a:lnSpc>
                <a:spcPct val="90000"/>
              </a:lnSpc>
              <a:spcBef>
                <a:spcPts val="600"/>
              </a:spcBef>
              <a:spcAft>
                <a:spcPts val="0"/>
              </a:spcAft>
              <a:buFont typeface="Arial" pitchFamily="34" charset="0"/>
              <a:buNone/>
              <a:defRPr/>
            </a:pPr>
            <a:r>
              <a:rPr lang="ja-JP" altLang="en-US" b="1" dirty="0">
                <a:latin typeface="Century" panose="02040604050505020304" pitchFamily="18" charset="0"/>
                <a:ea typeface="ＭＳ ゴシック" panose="020B0609070205080204" pitchFamily="49" charset="-128"/>
              </a:rPr>
              <a:t>専門：酵素工学</a:t>
            </a:r>
            <a:endParaRPr lang="en-US" altLang="ja-JP" b="1" dirty="0">
              <a:latin typeface="Century" panose="02040604050505020304" pitchFamily="18" charset="0"/>
              <a:ea typeface="ＭＳ ゴシック" panose="020B0609070205080204" pitchFamily="49" charset="-128"/>
            </a:endParaRPr>
          </a:p>
          <a:p>
            <a:pPr fontAlgn="auto">
              <a:lnSpc>
                <a:spcPct val="90000"/>
              </a:lnSpc>
              <a:spcBef>
                <a:spcPts val="600"/>
              </a:spcBef>
              <a:spcAft>
                <a:spcPts val="0"/>
              </a:spcAft>
              <a:buFont typeface="Arial" pitchFamily="34" charset="0"/>
              <a:buNone/>
              <a:defRPr/>
            </a:pPr>
            <a:r>
              <a:rPr lang="en-US" altLang="ja-JP" b="1" dirty="0">
                <a:latin typeface="Century" panose="02040604050505020304" pitchFamily="18" charset="0"/>
                <a:ea typeface="ＭＳ ゴシック" panose="020B0609070205080204" pitchFamily="49" charset="-128"/>
                <a:cs typeface="Times New Roman" pitchFamily="18" charset="0"/>
              </a:rPr>
              <a:t>E-mail: j.hayashi@tokushima-u.ac.jp</a:t>
            </a:r>
          </a:p>
          <a:p>
            <a:pPr fontAlgn="auto">
              <a:lnSpc>
                <a:spcPct val="90000"/>
              </a:lnSpc>
              <a:spcBef>
                <a:spcPts val="600"/>
              </a:spcBef>
              <a:spcAft>
                <a:spcPts val="0"/>
              </a:spcAft>
              <a:defRPr/>
            </a:pPr>
            <a:r>
              <a:rPr lang="en-US" altLang="ja-JP" b="1" dirty="0">
                <a:latin typeface="Century" panose="02040604050505020304" pitchFamily="18" charset="0"/>
                <a:ea typeface="ＭＳ ゴシック" panose="020B0609070205080204" pitchFamily="49" charset="-128"/>
                <a:cs typeface="Times New Roman" pitchFamily="18" charset="0"/>
              </a:rPr>
              <a:t>Tel. 088-656-7524</a:t>
            </a: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667744" y="4129679"/>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1"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四角形: 角を丸くする 10">
            <a:extLst>
              <a:ext uri="{FF2B5EF4-FFF2-40B4-BE49-F238E27FC236}">
                <a16:creationId xmlns:a16="http://schemas.microsoft.com/office/drawing/2014/main" id="{E65DB715-F677-4C20-A55D-6EDE119DA22B}"/>
              </a:ext>
            </a:extLst>
          </p:cNvPr>
          <p:cNvSpPr/>
          <p:nvPr/>
        </p:nvSpPr>
        <p:spPr>
          <a:xfrm>
            <a:off x="2608495" y="1319200"/>
            <a:ext cx="1819488" cy="1317712"/>
          </a:xfrm>
          <a:prstGeom prst="roundRect">
            <a:avLst>
              <a:gd name="adj" fmla="val 27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400" b="1" dirty="0">
                <a:solidFill>
                  <a:schemeClr val="tx1"/>
                </a:solidFill>
                <a:latin typeface="Century" panose="02040604050505020304" pitchFamily="18" charset="0"/>
                <a:ea typeface="ＭＳ ゴシック" panose="020B0609070205080204" pitchFamily="49" charset="-128"/>
              </a:rPr>
              <a:t>環境・発酵食品</a:t>
            </a:r>
            <a:endParaRPr kumimoji="1" lang="ja-JP" altLang="en-US" sz="1400" dirty="0">
              <a:solidFill>
                <a:schemeClr val="tx1"/>
              </a:solidFill>
            </a:endParaRPr>
          </a:p>
        </p:txBody>
      </p:sp>
      <p:sp>
        <p:nvSpPr>
          <p:cNvPr id="12" name="四角形: 角を丸くする 11">
            <a:extLst>
              <a:ext uri="{FF2B5EF4-FFF2-40B4-BE49-F238E27FC236}">
                <a16:creationId xmlns:a16="http://schemas.microsoft.com/office/drawing/2014/main" id="{4489C752-390D-4971-9B51-D0E37AFB3E3E}"/>
              </a:ext>
            </a:extLst>
          </p:cNvPr>
          <p:cNvSpPr/>
          <p:nvPr/>
        </p:nvSpPr>
        <p:spPr>
          <a:xfrm>
            <a:off x="573751" y="1312926"/>
            <a:ext cx="1853023" cy="1660700"/>
          </a:xfrm>
          <a:prstGeom prst="roundRect">
            <a:avLst>
              <a:gd name="adj" fmla="val 16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400" b="1" dirty="0">
                <a:solidFill>
                  <a:schemeClr val="tx1"/>
                </a:solidFill>
                <a:latin typeface="Century" panose="02040604050505020304" pitchFamily="18" charset="0"/>
                <a:ea typeface="ＭＳ ゴシック" panose="020B0609070205080204" pitchFamily="49" charset="-128"/>
              </a:rPr>
              <a:t>微生物のゲノム情報</a:t>
            </a:r>
            <a:endParaRPr kumimoji="1" lang="ja-JP" altLang="en-US" sz="1400" dirty="0">
              <a:solidFill>
                <a:schemeClr val="tx1"/>
              </a:solidFill>
            </a:endParaRPr>
          </a:p>
        </p:txBody>
      </p:sp>
      <p:sp>
        <p:nvSpPr>
          <p:cNvPr id="13" name="四角形: 角を丸くする 12">
            <a:extLst>
              <a:ext uri="{FF2B5EF4-FFF2-40B4-BE49-F238E27FC236}">
                <a16:creationId xmlns:a16="http://schemas.microsoft.com/office/drawing/2014/main" id="{4CBAD921-A0EF-4567-975C-542DFEE7541B}"/>
              </a:ext>
            </a:extLst>
          </p:cNvPr>
          <p:cNvSpPr/>
          <p:nvPr/>
        </p:nvSpPr>
        <p:spPr>
          <a:xfrm>
            <a:off x="2608494" y="2904624"/>
            <a:ext cx="1819489" cy="1145058"/>
          </a:xfrm>
          <a:prstGeom prst="roundRect">
            <a:avLst>
              <a:gd name="adj" fmla="val 443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400" b="1" dirty="0">
                <a:solidFill>
                  <a:schemeClr val="tx1"/>
                </a:solidFill>
                <a:latin typeface="Century" panose="02040604050505020304" pitchFamily="18" charset="0"/>
                <a:ea typeface="ＭＳ ゴシック" panose="020B0609070205080204" pitchFamily="49" charset="-128"/>
              </a:rPr>
              <a:t>微生物単離</a:t>
            </a:r>
            <a:endParaRPr kumimoji="1" lang="ja-JP" altLang="en-US" sz="1400" dirty="0">
              <a:solidFill>
                <a:schemeClr val="tx1"/>
              </a:solidFill>
            </a:endParaRPr>
          </a:p>
        </p:txBody>
      </p:sp>
      <p:sp>
        <p:nvSpPr>
          <p:cNvPr id="14" name="矢印: 右 13">
            <a:extLst>
              <a:ext uri="{FF2B5EF4-FFF2-40B4-BE49-F238E27FC236}">
                <a16:creationId xmlns:a16="http://schemas.microsoft.com/office/drawing/2014/main" id="{6EE6CA8E-8BDF-43F4-B8A6-7ECA2F5A3020}"/>
              </a:ext>
            </a:extLst>
          </p:cNvPr>
          <p:cNvSpPr/>
          <p:nvPr/>
        </p:nvSpPr>
        <p:spPr>
          <a:xfrm rot="5400000">
            <a:off x="2319301" y="5404776"/>
            <a:ext cx="349320" cy="4516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80C89577-393D-4A07-B466-68893365D51E}"/>
              </a:ext>
            </a:extLst>
          </p:cNvPr>
          <p:cNvSpPr/>
          <p:nvPr/>
        </p:nvSpPr>
        <p:spPr>
          <a:xfrm>
            <a:off x="573751" y="4375263"/>
            <a:ext cx="3854231" cy="1067777"/>
          </a:xfrm>
          <a:prstGeom prst="roundRect">
            <a:avLst>
              <a:gd name="adj" fmla="val 334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b="1" dirty="0">
                <a:solidFill>
                  <a:srgbClr val="FF0000"/>
                </a:solidFill>
                <a:latin typeface="Century" panose="02040604050505020304" pitchFamily="18" charset="0"/>
                <a:ea typeface="ＭＳ ゴシック" panose="020B0609070205080204" pitchFamily="49" charset="-128"/>
              </a:rPr>
              <a:t>酵素の機能解析・機能改変</a:t>
            </a:r>
            <a:endParaRPr lang="en-US" altLang="ja-JP" b="1" dirty="0">
              <a:solidFill>
                <a:srgbClr val="FF0000"/>
              </a:solidFill>
              <a:latin typeface="Century" panose="02040604050505020304" pitchFamily="18" charset="0"/>
              <a:ea typeface="ＭＳ ゴシック" panose="020B0609070205080204" pitchFamily="49" charset="-128"/>
            </a:endParaRPr>
          </a:p>
          <a:p>
            <a:pPr algn="ctr"/>
            <a:endParaRPr kumimoji="1" lang="ja-JP" altLang="en-US" sz="1400" dirty="0">
              <a:solidFill>
                <a:schemeClr val="tx1"/>
              </a:solidFill>
            </a:endParaRPr>
          </a:p>
        </p:txBody>
      </p:sp>
      <p:sp>
        <p:nvSpPr>
          <p:cNvPr id="16" name="四角形: 角を丸くする 15">
            <a:extLst>
              <a:ext uri="{FF2B5EF4-FFF2-40B4-BE49-F238E27FC236}">
                <a16:creationId xmlns:a16="http://schemas.microsoft.com/office/drawing/2014/main" id="{A85889A7-991A-4FB5-AF85-C5A737150320}"/>
              </a:ext>
            </a:extLst>
          </p:cNvPr>
          <p:cNvSpPr/>
          <p:nvPr/>
        </p:nvSpPr>
        <p:spPr>
          <a:xfrm>
            <a:off x="573751" y="5854078"/>
            <a:ext cx="3854231" cy="67126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ja-JP" altLang="en-US" b="1" dirty="0">
                <a:solidFill>
                  <a:srgbClr val="FF0000"/>
                </a:solidFill>
                <a:latin typeface="Century" panose="02040604050505020304" pitchFamily="18" charset="0"/>
                <a:ea typeface="ＭＳ ゴシック" panose="020B0609070205080204" pitchFamily="49" charset="-128"/>
              </a:rPr>
              <a:t>産業応用</a:t>
            </a:r>
            <a:endParaRPr lang="en-US" altLang="ja-JP" b="1" dirty="0">
              <a:solidFill>
                <a:srgbClr val="FF0000"/>
              </a:solidFill>
              <a:latin typeface="Century" panose="02040604050505020304" pitchFamily="18" charset="0"/>
              <a:ea typeface="ＭＳ ゴシック" panose="020B0609070205080204" pitchFamily="49" charset="-128"/>
            </a:endParaRPr>
          </a:p>
          <a:p>
            <a:pPr algn="ctr"/>
            <a:r>
              <a:rPr kumimoji="1" lang="ja-JP" altLang="en-US" sz="1400" b="1" dirty="0">
                <a:solidFill>
                  <a:schemeClr val="tx1"/>
                </a:solidFill>
                <a:latin typeface="Century" panose="02040604050505020304" pitchFamily="18" charset="0"/>
                <a:ea typeface="ＭＳ ゴシック" panose="020B0609070205080204" pitchFamily="49" charset="-128"/>
              </a:rPr>
              <a:t>食品製造、医薬品、診断 </a:t>
            </a:r>
            <a:r>
              <a:rPr kumimoji="1" lang="en-US" altLang="ja-JP" sz="1400" b="1" dirty="0">
                <a:solidFill>
                  <a:schemeClr val="tx1"/>
                </a:solidFill>
                <a:latin typeface="Century" panose="02040604050505020304" pitchFamily="18" charset="0"/>
                <a:ea typeface="ＭＳ ゴシック" panose="020B0609070205080204" pitchFamily="49" charset="-128"/>
              </a:rPr>
              <a:t>etc.</a:t>
            </a:r>
            <a:endParaRPr kumimoji="1" lang="ja-JP" altLang="en-US" sz="1400" dirty="0">
              <a:solidFill>
                <a:schemeClr val="tx1"/>
              </a:solidFill>
            </a:endParaRPr>
          </a:p>
        </p:txBody>
      </p:sp>
      <p:sp>
        <p:nvSpPr>
          <p:cNvPr id="19" name="矢印: 右 18">
            <a:extLst>
              <a:ext uri="{FF2B5EF4-FFF2-40B4-BE49-F238E27FC236}">
                <a16:creationId xmlns:a16="http://schemas.microsoft.com/office/drawing/2014/main" id="{DF148E07-6F15-4FA2-9C2F-A7CE7C7435C1}"/>
              </a:ext>
            </a:extLst>
          </p:cNvPr>
          <p:cNvSpPr/>
          <p:nvPr/>
        </p:nvSpPr>
        <p:spPr>
          <a:xfrm rot="5400000">
            <a:off x="811526" y="3443152"/>
            <a:ext cx="1327354" cy="4349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65DFF1B2-B377-4626-BEDF-981924583993}"/>
              </a:ext>
            </a:extLst>
          </p:cNvPr>
          <p:cNvSpPr/>
          <p:nvPr/>
        </p:nvSpPr>
        <p:spPr>
          <a:xfrm rot="5400000">
            <a:off x="3391678" y="2553859"/>
            <a:ext cx="268848" cy="434954"/>
          </a:xfrm>
          <a:prstGeom prst="rightArrow">
            <a:avLst>
              <a:gd name="adj1" fmla="val 50000"/>
              <a:gd name="adj2" fmla="val 6854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8F857F0A-51FE-48B8-A0CE-71CCCD48FC6F}"/>
              </a:ext>
            </a:extLst>
          </p:cNvPr>
          <p:cNvSpPr/>
          <p:nvPr/>
        </p:nvSpPr>
        <p:spPr>
          <a:xfrm rot="5400000">
            <a:off x="3399122" y="3979850"/>
            <a:ext cx="253959" cy="434954"/>
          </a:xfrm>
          <a:prstGeom prst="rightArrow">
            <a:avLst>
              <a:gd name="adj1" fmla="val 50000"/>
              <a:gd name="adj2" fmla="val 6854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descr="写真, 室内, テーブル, 異なる が含まれている画像&#10;&#10;自動的に生成された説明">
            <a:extLst>
              <a:ext uri="{FF2B5EF4-FFF2-40B4-BE49-F238E27FC236}">
                <a16:creationId xmlns:a16="http://schemas.microsoft.com/office/drawing/2014/main" id="{D98CE60B-4411-4728-ACFE-0FC960D49C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174" t="52603" r="47150" b="1107"/>
          <a:stretch/>
        </p:blipFill>
        <p:spPr>
          <a:xfrm>
            <a:off x="2775048" y="3189128"/>
            <a:ext cx="669916" cy="420282"/>
          </a:xfrm>
          <a:prstGeom prst="rect">
            <a:avLst/>
          </a:prstGeom>
        </p:spPr>
      </p:pic>
      <p:pic>
        <p:nvPicPr>
          <p:cNvPr id="25" name="図 24" descr="写真, 室内, テーブル, 異なる が含まれている画像&#10;&#10;自動的に生成された説明">
            <a:extLst>
              <a:ext uri="{FF2B5EF4-FFF2-40B4-BE49-F238E27FC236}">
                <a16:creationId xmlns:a16="http://schemas.microsoft.com/office/drawing/2014/main" id="{E4009728-16C8-4381-9653-C35FE6CFF8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227" r="34223" b="49139"/>
          <a:stretch/>
        </p:blipFill>
        <p:spPr>
          <a:xfrm>
            <a:off x="2782583" y="3645179"/>
            <a:ext cx="654064" cy="371458"/>
          </a:xfrm>
          <a:prstGeom prst="rect">
            <a:avLst/>
          </a:prstGeom>
        </p:spPr>
      </p:pic>
      <p:pic>
        <p:nvPicPr>
          <p:cNvPr id="26" name="図 25" descr="写真, 室内, テーブル, 異なる が含まれている画像&#10;&#10;自動的に生成された説明">
            <a:extLst>
              <a:ext uri="{FF2B5EF4-FFF2-40B4-BE49-F238E27FC236}">
                <a16:creationId xmlns:a16="http://schemas.microsoft.com/office/drawing/2014/main" id="{4DEEFD44-D585-4B0F-A7D2-E6B8012BF8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3839" r="83826" b="-1212"/>
          <a:stretch/>
        </p:blipFill>
        <p:spPr>
          <a:xfrm>
            <a:off x="3654533" y="3643528"/>
            <a:ext cx="544060" cy="401270"/>
          </a:xfrm>
          <a:prstGeom prst="rect">
            <a:avLst/>
          </a:prstGeom>
        </p:spPr>
      </p:pic>
      <p:pic>
        <p:nvPicPr>
          <p:cNvPr id="28" name="図 27" descr="写真, 室内, テーブル, 異なる が含まれている画像&#10;&#10;自動的に生成された説明">
            <a:extLst>
              <a:ext uri="{FF2B5EF4-FFF2-40B4-BE49-F238E27FC236}">
                <a16:creationId xmlns:a16="http://schemas.microsoft.com/office/drawing/2014/main" id="{918FA0C4-5DF6-444B-A6CF-9D3176D5CCA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4027" t="54198" r="32281" b="-1213"/>
          <a:stretch/>
        </p:blipFill>
        <p:spPr>
          <a:xfrm>
            <a:off x="3611518" y="3192724"/>
            <a:ext cx="669916" cy="445921"/>
          </a:xfrm>
          <a:prstGeom prst="rect">
            <a:avLst/>
          </a:prstGeom>
        </p:spPr>
      </p:pic>
      <p:sp>
        <p:nvSpPr>
          <p:cNvPr id="10" name="正方形/長方形 9">
            <a:extLst>
              <a:ext uri="{FF2B5EF4-FFF2-40B4-BE49-F238E27FC236}">
                <a16:creationId xmlns:a16="http://schemas.microsoft.com/office/drawing/2014/main" id="{5BB11999-0E28-4E58-A5D0-821F4EFE13C6}"/>
              </a:ext>
            </a:extLst>
          </p:cNvPr>
          <p:cNvSpPr/>
          <p:nvPr/>
        </p:nvSpPr>
        <p:spPr>
          <a:xfrm>
            <a:off x="474662" y="1202150"/>
            <a:ext cx="4038600" cy="53955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https://d1f5hsy4d47upe.cloudfront.net/85/855d3e7ca8817e9a206b6603cda675ba_t.jpeg">
            <a:extLst>
              <a:ext uri="{FF2B5EF4-FFF2-40B4-BE49-F238E27FC236}">
                <a16:creationId xmlns:a16="http://schemas.microsoft.com/office/drawing/2014/main" id="{BB2ACDA9-4233-43BD-98D8-BEDA50AF8FD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5346"/>
          <a:stretch/>
        </p:blipFill>
        <p:spPr bwMode="auto">
          <a:xfrm>
            <a:off x="2688063" y="2109192"/>
            <a:ext cx="578020" cy="4490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1f5hsy4d47upe.cloudfront.net/42/42a059f398d001461399d754b2b6fa61_t.jpeg">
            <a:extLst>
              <a:ext uri="{FF2B5EF4-FFF2-40B4-BE49-F238E27FC236}">
                <a16:creationId xmlns:a16="http://schemas.microsoft.com/office/drawing/2014/main" id="{1D1511FC-86AD-49E6-9A43-E9E4DE46824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88063" y="1652383"/>
            <a:ext cx="578020" cy="41114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ãã¼ã è¾²å ´ éè åº­å åå£ èªç¶ è¾²æ¥­ï¼åæ¥­ä¼æ¥­ï¼ æ¤ç© è æ ½å¹+ãã çç¶ æ¥å° æ¸©å®¤ æ ½å¹ åè¸ å è¥ è² å¥åº·çã§ã ç°å¢">
            <a:extLst>
              <a:ext uri="{FF2B5EF4-FFF2-40B4-BE49-F238E27FC236}">
                <a16:creationId xmlns:a16="http://schemas.microsoft.com/office/drawing/2014/main" id="{A184E410-F06F-43AD-90DF-6F8CD14C04C3}"/>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0717" r="17131"/>
          <a:stretch/>
        </p:blipFill>
        <p:spPr bwMode="auto">
          <a:xfrm>
            <a:off x="3355668" y="1652383"/>
            <a:ext cx="1000155" cy="905853"/>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39">
            <a:extLst>
              <a:ext uri="{FF2B5EF4-FFF2-40B4-BE49-F238E27FC236}">
                <a16:creationId xmlns:a16="http://schemas.microsoft.com/office/drawing/2014/main" id="{EBEA7790-510C-402B-A0A0-D365130EF64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4393" r="37114" b="56380"/>
          <a:stretch/>
        </p:blipFill>
        <p:spPr>
          <a:xfrm>
            <a:off x="702499" y="1625125"/>
            <a:ext cx="1631378" cy="622347"/>
          </a:xfrm>
          <a:prstGeom prst="rect">
            <a:avLst/>
          </a:prstGeom>
        </p:spPr>
      </p:pic>
      <p:pic>
        <p:nvPicPr>
          <p:cNvPr id="41" name="Picture 2" descr="http://www.oit.ac.jp/bio/labo/~ohmori/img/abo/004.gif">
            <a:extLst>
              <a:ext uri="{FF2B5EF4-FFF2-40B4-BE49-F238E27FC236}">
                <a16:creationId xmlns:a16="http://schemas.microsoft.com/office/drawing/2014/main" id="{7D306F21-6F96-4027-88FB-B9BB77B1AAF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505" t="3431" r="49555" b="91016"/>
          <a:stretch/>
        </p:blipFill>
        <p:spPr bwMode="auto">
          <a:xfrm>
            <a:off x="671922" y="2407022"/>
            <a:ext cx="1692531" cy="373038"/>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a:extLst>
              <a:ext uri="{FF2B5EF4-FFF2-40B4-BE49-F238E27FC236}">
                <a16:creationId xmlns:a16="http://schemas.microsoft.com/office/drawing/2014/main" id="{3A86B529-D725-41B1-9282-08DD4B2DB7E4}"/>
              </a:ext>
            </a:extLst>
          </p:cNvPr>
          <p:cNvPicPr>
            <a:picLocks noChangeAspect="1"/>
          </p:cNvPicPr>
          <p:nvPr/>
        </p:nvPicPr>
        <p:blipFill rotWithShape="1">
          <a:blip r:embed="rId13">
            <a:extLst>
              <a:ext uri="{28A0092B-C50C-407E-A947-70E740481C1C}">
                <a14:useLocalDpi xmlns:a14="http://schemas.microsoft.com/office/drawing/2010/main" val="0"/>
              </a:ext>
            </a:extLst>
          </a:blip>
          <a:srcRect l="34696" t="72583" r="55639"/>
          <a:stretch/>
        </p:blipFill>
        <p:spPr>
          <a:xfrm>
            <a:off x="611560" y="4752898"/>
            <a:ext cx="499913" cy="610855"/>
          </a:xfrm>
          <a:prstGeom prst="rect">
            <a:avLst/>
          </a:prstGeom>
        </p:spPr>
      </p:pic>
      <p:pic>
        <p:nvPicPr>
          <p:cNvPr id="33" name="図 32">
            <a:extLst>
              <a:ext uri="{FF2B5EF4-FFF2-40B4-BE49-F238E27FC236}">
                <a16:creationId xmlns:a16="http://schemas.microsoft.com/office/drawing/2014/main" id="{4E98E642-3B2B-4948-B392-67F7CF87B5E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45111" t="45319" r="36874"/>
          <a:stretch/>
        </p:blipFill>
        <p:spPr>
          <a:xfrm>
            <a:off x="1150082" y="4763757"/>
            <a:ext cx="499913" cy="610855"/>
          </a:xfrm>
          <a:prstGeom prst="rect">
            <a:avLst/>
          </a:prstGeom>
        </p:spPr>
      </p:pic>
      <p:pic>
        <p:nvPicPr>
          <p:cNvPr id="34" name="図 33">
            <a:extLst>
              <a:ext uri="{FF2B5EF4-FFF2-40B4-BE49-F238E27FC236}">
                <a16:creationId xmlns:a16="http://schemas.microsoft.com/office/drawing/2014/main" id="{C1F8F8A1-8C59-42BD-AFF5-43378955F9D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63404" t="4349" r="19758" b="39855"/>
          <a:stretch/>
        </p:blipFill>
        <p:spPr>
          <a:xfrm>
            <a:off x="3046084" y="4770050"/>
            <a:ext cx="776061" cy="640845"/>
          </a:xfrm>
          <a:prstGeom prst="rect">
            <a:avLst/>
          </a:prstGeom>
        </p:spPr>
      </p:pic>
      <p:pic>
        <p:nvPicPr>
          <p:cNvPr id="35" name="図 34">
            <a:extLst>
              <a:ext uri="{FF2B5EF4-FFF2-40B4-BE49-F238E27FC236}">
                <a16:creationId xmlns:a16="http://schemas.microsoft.com/office/drawing/2014/main" id="{DAD345A8-E2A9-4B33-8C8C-7C7C3104C45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47817" r="87919"/>
          <a:stretch/>
        </p:blipFill>
        <p:spPr>
          <a:xfrm>
            <a:off x="2381719" y="4763757"/>
            <a:ext cx="595354" cy="640845"/>
          </a:xfrm>
          <a:prstGeom prst="rect">
            <a:avLst/>
          </a:prstGeom>
        </p:spPr>
      </p:pic>
      <p:pic>
        <p:nvPicPr>
          <p:cNvPr id="36" name="図 35">
            <a:extLst>
              <a:ext uri="{FF2B5EF4-FFF2-40B4-BE49-F238E27FC236}">
                <a16:creationId xmlns:a16="http://schemas.microsoft.com/office/drawing/2014/main" id="{0EE82F1F-46E7-49F5-8CE7-0F3E451346EC}"/>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r="88013" b="57232"/>
          <a:stretch/>
        </p:blipFill>
        <p:spPr>
          <a:xfrm>
            <a:off x="1688604" y="4763758"/>
            <a:ext cx="674825" cy="599996"/>
          </a:xfrm>
          <a:prstGeom prst="rect">
            <a:avLst/>
          </a:prstGeom>
        </p:spPr>
      </p:pic>
      <p:pic>
        <p:nvPicPr>
          <p:cNvPr id="37" name="図 36" descr="花 が含まれている画像&#10;&#10;自動的に生成された説明">
            <a:extLst>
              <a:ext uri="{FF2B5EF4-FFF2-40B4-BE49-F238E27FC236}">
                <a16:creationId xmlns:a16="http://schemas.microsoft.com/office/drawing/2014/main" id="{2B481CC0-240D-43A5-AB70-A2111DC7EE63}"/>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28763" t="2208" r="18107" b="5213"/>
          <a:stretch/>
        </p:blipFill>
        <p:spPr>
          <a:xfrm>
            <a:off x="3871936" y="4682632"/>
            <a:ext cx="516230" cy="7336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gradFill>
          <a:ln>
            <a:noFill/>
          </a:ln>
          <a:effectLst>
            <a:softEdge rad="25400"/>
          </a:effectLst>
          <a:extLst/>
        </p:spPr>
        <p:txBody>
          <a:bodyPr rtlCol="0">
            <a:normAutofit/>
          </a:bodyPr>
          <a:lstStyle/>
          <a:p>
            <a:pPr algn="l" fontAlgn="auto">
              <a:spcAft>
                <a:spcPts val="0"/>
              </a:spcAft>
              <a:defRPr/>
            </a:pPr>
            <a:r>
              <a:rPr lang="en-US" altLang="ja-JP" sz="2000" dirty="0">
                <a:latin typeface="Arial" pitchFamily="34" charset="0"/>
                <a:cs typeface="Arial" pitchFamily="34" charset="0"/>
              </a:rPr>
              <a:t>Development of the enzymes having potential usefulness for industrial processes.</a:t>
            </a:r>
            <a:r>
              <a:rPr lang="ja-JP" altLang="en-US" sz="2000" dirty="0">
                <a:latin typeface="Arial" pitchFamily="34" charset="0"/>
                <a:cs typeface="Arial" pitchFamily="34" charset="0"/>
              </a:rPr>
              <a:t>　</a:t>
            </a:r>
            <a:r>
              <a:rPr lang="ja-JP" altLang="en-US" sz="1800" dirty="0">
                <a:latin typeface="Arial" pitchFamily="34" charset="0"/>
                <a:cs typeface="Arial" pitchFamily="34" charset="0"/>
              </a:rPr>
              <a:t>　　</a:t>
            </a:r>
            <a:r>
              <a:rPr lang="en-US" altLang="ja-JP" sz="1800" u="sng" dirty="0">
                <a:latin typeface="Arial" pitchFamily="34" charset="0"/>
                <a:cs typeface="Arial" pitchFamily="34" charset="0"/>
              </a:rPr>
              <a:t>Assistant professor,</a:t>
            </a:r>
            <a:r>
              <a:rPr lang="ja-JP" altLang="en-US" sz="1800" u="sng" dirty="0">
                <a:latin typeface="Arial" pitchFamily="34" charset="0"/>
                <a:cs typeface="Arial" pitchFamily="34" charset="0"/>
              </a:rPr>
              <a:t>　</a:t>
            </a:r>
            <a:r>
              <a:rPr lang="en-US" altLang="ja-JP" sz="1800" u="sng" dirty="0">
                <a:latin typeface="Arial" pitchFamily="34" charset="0"/>
                <a:cs typeface="Arial" pitchFamily="34" charset="0"/>
              </a:rPr>
              <a:t>Junji Hayashi, Ph. D</a:t>
            </a:r>
            <a:endParaRPr lang="ja-JP" altLang="en-US" sz="1800" u="sng" dirty="0">
              <a:latin typeface="Arial" pitchFamily="34" charset="0"/>
              <a:cs typeface="Arial" pitchFamily="34" charset="0"/>
            </a:endParaRPr>
          </a:p>
        </p:txBody>
      </p:sp>
      <p:sp>
        <p:nvSpPr>
          <p:cNvPr id="4" name="コンテンツ プレースホルダー 3"/>
          <p:cNvSpPr>
            <a:spLocks noGrp="1"/>
          </p:cNvSpPr>
          <p:nvPr>
            <p:ph sz="half" idx="2"/>
          </p:nvPr>
        </p:nvSpPr>
        <p:spPr>
          <a:xfrm>
            <a:off x="4648200" y="1196975"/>
            <a:ext cx="4038600" cy="3816350"/>
          </a:xfrm>
        </p:spPr>
        <p:txBody>
          <a:bodyPr rtlCol="0">
            <a:normAutofit/>
          </a:bodyPr>
          <a:lstStyle/>
          <a:p>
            <a:pPr fontAlgn="auto">
              <a:spcAft>
                <a:spcPts val="0"/>
              </a:spcAft>
              <a:buFont typeface="Arial" pitchFamily="34" charset="0"/>
              <a:buNone/>
              <a:defRPr/>
            </a:pPr>
            <a:r>
              <a:rPr lang="en-US" altLang="ja-JP" sz="1600" b="1" dirty="0">
                <a:latin typeface="Century" panose="02040604050505020304" pitchFamily="18" charset="0"/>
                <a:cs typeface="Arial" pitchFamily="34" charset="0"/>
              </a:rPr>
              <a:t>Research topics:</a:t>
            </a:r>
          </a:p>
          <a:p>
            <a:pPr marL="342900" indent="-342900" algn="l" fontAlgn="auto">
              <a:spcAft>
                <a:spcPts val="0"/>
              </a:spcAft>
              <a:buAutoNum type="arabicPeriod"/>
              <a:defRPr/>
            </a:pPr>
            <a:r>
              <a:rPr lang="en-US" altLang="ja-JP" sz="1400" b="1" dirty="0">
                <a:latin typeface="Century" panose="02040604050505020304" pitchFamily="18" charset="0"/>
                <a:cs typeface="Arial" pitchFamily="34" charset="0"/>
              </a:rPr>
              <a:t>Development of the enzymes having usefulness for medical, clinical, food and environmental analysis. </a:t>
            </a:r>
          </a:p>
          <a:p>
            <a:pPr marL="342900" indent="-342900" algn="l" fontAlgn="auto">
              <a:spcAft>
                <a:spcPts val="0"/>
              </a:spcAft>
              <a:buAutoNum type="arabicPeriod"/>
              <a:defRPr/>
            </a:pPr>
            <a:r>
              <a:rPr lang="en-US" altLang="ja-JP" sz="1400" b="1" dirty="0">
                <a:latin typeface="Century" panose="02040604050505020304" pitchFamily="18" charset="0"/>
                <a:cs typeface="Arial" pitchFamily="34" charset="0"/>
              </a:rPr>
              <a:t>Creation of artificial enzyme by protein engineering method.</a:t>
            </a:r>
          </a:p>
          <a:p>
            <a:pPr marL="342900" indent="-342900" algn="l" fontAlgn="auto">
              <a:spcAft>
                <a:spcPts val="0"/>
              </a:spcAft>
              <a:buAutoNum type="arabicPeriod"/>
              <a:defRPr/>
            </a:pPr>
            <a:r>
              <a:rPr lang="en-US" altLang="ja-JP" sz="1400" b="1" dirty="0">
                <a:latin typeface="Century" panose="02040604050505020304" pitchFamily="18" charset="0"/>
                <a:cs typeface="Arial" pitchFamily="34" charset="0"/>
              </a:rPr>
              <a:t>Studies about metabolism mechanism of microorganism and development of the enzyme application for industrial processes.</a:t>
            </a:r>
          </a:p>
          <a:p>
            <a:pPr fontAlgn="auto">
              <a:spcAft>
                <a:spcPts val="0"/>
              </a:spcAft>
              <a:defRPr/>
            </a:pPr>
            <a:endParaRPr lang="ja-JP" altLang="en-US" dirty="0"/>
          </a:p>
        </p:txBody>
      </p:sp>
      <p:sp>
        <p:nvSpPr>
          <p:cNvPr id="3077" name="コンテンツ プレースホルダー 4"/>
          <p:cNvSpPr>
            <a:spLocks noGrp="1"/>
          </p:cNvSpPr>
          <p:nvPr>
            <p:ph sz="half" idx="10"/>
          </p:nvPr>
        </p:nvSpPr>
        <p:spPr>
          <a:xfrm>
            <a:off x="4643438" y="5084763"/>
            <a:ext cx="4038600" cy="1512887"/>
          </a:xfrm>
          <a:ln>
            <a:miter lim="800000"/>
            <a:headEnd/>
            <a:tailEnd/>
          </a:ln>
        </p:spPr>
        <p:txBody>
          <a:bodyPr>
            <a:normAutofit/>
          </a:bodyPr>
          <a:lstStyle/>
          <a:p>
            <a:r>
              <a:rPr lang="en-US" altLang="ja-JP" b="1" dirty="0">
                <a:latin typeface="Century" panose="02040604050505020304" pitchFamily="18" charset="0"/>
                <a:cs typeface="Arial" charset="0"/>
              </a:rPr>
              <a:t>Keywords</a:t>
            </a:r>
            <a:r>
              <a:rPr lang="ja-JP" altLang="en-US" b="1" dirty="0">
                <a:latin typeface="Century" panose="02040604050505020304" pitchFamily="18" charset="0"/>
                <a:cs typeface="Arial" charset="0"/>
              </a:rPr>
              <a:t>：</a:t>
            </a:r>
            <a:r>
              <a:rPr lang="en-US" altLang="ja-JP" b="1" dirty="0">
                <a:latin typeface="Century" panose="02040604050505020304" pitchFamily="18" charset="0"/>
                <a:cs typeface="Arial" charset="0"/>
              </a:rPr>
              <a:t>Enzyme technology</a:t>
            </a:r>
          </a:p>
          <a:p>
            <a:r>
              <a:rPr lang="en-US" altLang="ja-JP" b="1" dirty="0">
                <a:latin typeface="Century" panose="02040604050505020304" pitchFamily="18" charset="0"/>
                <a:cs typeface="Arial" charset="0"/>
              </a:rPr>
              <a:t>E-mail: j.hayashi@tokushima-u.ac.jp</a:t>
            </a:r>
          </a:p>
          <a:p>
            <a:r>
              <a:rPr lang="en-US" altLang="ja-JP" b="1" dirty="0">
                <a:latin typeface="Century" panose="02040604050505020304" pitchFamily="18" charset="0"/>
                <a:cs typeface="Arial" charset="0"/>
              </a:rPr>
              <a:t>Tel. +81-88-</a:t>
            </a:r>
            <a:r>
              <a:rPr lang="en-US" altLang="ja-JP" b="1" dirty="0">
                <a:latin typeface="Century" panose="02040604050505020304" pitchFamily="18" charset="0"/>
                <a:ea typeface="ＭＳ ゴシック" panose="020B0609070205080204" pitchFamily="49" charset="-128"/>
                <a:cs typeface="Times New Roman" pitchFamily="18" charset="0"/>
              </a:rPr>
              <a:t>656-7524 </a:t>
            </a:r>
            <a:endParaRPr lang="en-US" altLang="ja-JP" b="1" dirty="0">
              <a:latin typeface="Century" panose="02040604050505020304" pitchFamily="18" charset="0"/>
              <a:cs typeface="Arial" charset="0"/>
            </a:endParaRPr>
          </a:p>
        </p:txBody>
      </p:sp>
      <p:sp>
        <p:nvSpPr>
          <p:cNvPr id="3079" name="Rectangle 62"/>
          <p:cNvSpPr>
            <a:spLocks noChangeArrowheads="1"/>
          </p:cNvSpPr>
          <p:nvPr/>
        </p:nvSpPr>
        <p:spPr bwMode="auto">
          <a:xfrm>
            <a:off x="2268538" y="2997200"/>
            <a:ext cx="774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100" b="1">
                <a:solidFill>
                  <a:schemeClr val="bg1"/>
                </a:solidFill>
                <a:latin typeface="HGPｺﾞｼｯｸM" pitchFamily="50" charset="-128"/>
                <a:ea typeface="HGPｺﾞｼｯｸM" pitchFamily="50" charset="-128"/>
              </a:rPr>
              <a:t>crack</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25992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58695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2"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直線矢印コネクタ 11">
            <a:extLst>
              <a:ext uri="{FF2B5EF4-FFF2-40B4-BE49-F238E27FC236}">
                <a16:creationId xmlns:a16="http://schemas.microsoft.com/office/drawing/2014/main" id="{9968F194-26DF-4586-B54B-EB8D462C8428}"/>
              </a:ext>
            </a:extLst>
          </p:cNvPr>
          <p:cNvCxnSpPr/>
          <p:nvPr/>
        </p:nvCxnSpPr>
        <p:spPr>
          <a:xfrm flipH="1">
            <a:off x="1989138" y="325992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036C630B-ED9B-4D3D-B3B8-91F77E819A93}"/>
              </a:ext>
            </a:extLst>
          </p:cNvPr>
          <p:cNvCxnSpPr/>
          <p:nvPr/>
        </p:nvCxnSpPr>
        <p:spPr>
          <a:xfrm rot="10800000">
            <a:off x="3667744" y="4129679"/>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A4D7A82E-1B95-483B-A9E8-2B4CCB24BF3E}"/>
              </a:ext>
            </a:extLst>
          </p:cNvPr>
          <p:cNvSpPr/>
          <p:nvPr/>
        </p:nvSpPr>
        <p:spPr>
          <a:xfrm>
            <a:off x="2608495" y="1319200"/>
            <a:ext cx="1819488" cy="1366450"/>
          </a:xfrm>
          <a:prstGeom prst="roundRect">
            <a:avLst>
              <a:gd name="adj" fmla="val 27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200" b="1" dirty="0">
                <a:solidFill>
                  <a:schemeClr val="tx1"/>
                </a:solidFill>
                <a:latin typeface="Century" panose="02040604050505020304" pitchFamily="18" charset="0"/>
                <a:ea typeface="ＭＳ ゴシック" panose="020B0609070205080204" pitchFamily="49" charset="-128"/>
              </a:rPr>
              <a:t>Soil, plant, </a:t>
            </a:r>
          </a:p>
          <a:p>
            <a:pPr algn="ctr"/>
            <a:r>
              <a:rPr lang="en-US" altLang="ja-JP" sz="1200" b="1" dirty="0">
                <a:solidFill>
                  <a:schemeClr val="tx1"/>
                </a:solidFill>
                <a:latin typeface="Century" panose="02040604050505020304" pitchFamily="18" charset="0"/>
                <a:ea typeface="ＭＳ ゴシック" panose="020B0609070205080204" pitchFamily="49" charset="-128"/>
              </a:rPr>
              <a:t>fermented food, etc.</a:t>
            </a:r>
            <a:endParaRPr kumimoji="1" lang="ja-JP" altLang="en-US" sz="1200" dirty="0">
              <a:solidFill>
                <a:schemeClr val="tx1"/>
              </a:solidFill>
            </a:endParaRPr>
          </a:p>
        </p:txBody>
      </p:sp>
      <p:sp>
        <p:nvSpPr>
          <p:cNvPr id="15" name="四角形: 角を丸くする 14">
            <a:extLst>
              <a:ext uri="{FF2B5EF4-FFF2-40B4-BE49-F238E27FC236}">
                <a16:creationId xmlns:a16="http://schemas.microsoft.com/office/drawing/2014/main" id="{EACE2CF8-5BC7-4600-AD43-F67E57DB63CC}"/>
              </a:ext>
            </a:extLst>
          </p:cNvPr>
          <p:cNvSpPr/>
          <p:nvPr/>
        </p:nvSpPr>
        <p:spPr>
          <a:xfrm>
            <a:off x="573751" y="1312926"/>
            <a:ext cx="1853023" cy="1660700"/>
          </a:xfrm>
          <a:prstGeom prst="roundRect">
            <a:avLst>
              <a:gd name="adj" fmla="val 16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200" b="1" dirty="0">
                <a:solidFill>
                  <a:schemeClr val="tx1"/>
                </a:solidFill>
                <a:latin typeface="Century" panose="02040604050505020304" pitchFamily="18" charset="0"/>
                <a:ea typeface="ＭＳ ゴシック" panose="020B0609070205080204" pitchFamily="49" charset="-128"/>
              </a:rPr>
              <a:t>Genome information</a:t>
            </a:r>
            <a:endParaRPr kumimoji="1" lang="ja-JP" altLang="en-US" sz="1200" dirty="0">
              <a:solidFill>
                <a:schemeClr val="tx1"/>
              </a:solidFill>
            </a:endParaRPr>
          </a:p>
        </p:txBody>
      </p:sp>
      <p:sp>
        <p:nvSpPr>
          <p:cNvPr id="16" name="四角形: 角を丸くする 15">
            <a:extLst>
              <a:ext uri="{FF2B5EF4-FFF2-40B4-BE49-F238E27FC236}">
                <a16:creationId xmlns:a16="http://schemas.microsoft.com/office/drawing/2014/main" id="{5AD75369-943B-44DD-BCCC-72BD6F281C73}"/>
              </a:ext>
            </a:extLst>
          </p:cNvPr>
          <p:cNvSpPr/>
          <p:nvPr/>
        </p:nvSpPr>
        <p:spPr>
          <a:xfrm>
            <a:off x="2608494" y="2993768"/>
            <a:ext cx="1819489" cy="1145058"/>
          </a:xfrm>
          <a:prstGeom prst="roundRect">
            <a:avLst>
              <a:gd name="adj" fmla="val 443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200" b="1" dirty="0">
                <a:solidFill>
                  <a:schemeClr val="tx1"/>
                </a:solidFill>
                <a:latin typeface="Century" panose="02040604050505020304" pitchFamily="18" charset="0"/>
                <a:ea typeface="ＭＳ ゴシック" panose="020B0609070205080204" pitchFamily="49" charset="-128"/>
              </a:rPr>
              <a:t>Isolation of bacteria</a:t>
            </a:r>
            <a:endParaRPr kumimoji="1" lang="ja-JP" altLang="en-US" sz="1200" dirty="0">
              <a:solidFill>
                <a:schemeClr val="tx1"/>
              </a:solidFill>
            </a:endParaRPr>
          </a:p>
        </p:txBody>
      </p:sp>
      <p:sp>
        <p:nvSpPr>
          <p:cNvPr id="19" name="矢印: 右 18">
            <a:extLst>
              <a:ext uri="{FF2B5EF4-FFF2-40B4-BE49-F238E27FC236}">
                <a16:creationId xmlns:a16="http://schemas.microsoft.com/office/drawing/2014/main" id="{514B2BBE-9C52-4902-9363-A05157FDBEFE}"/>
              </a:ext>
            </a:extLst>
          </p:cNvPr>
          <p:cNvSpPr/>
          <p:nvPr/>
        </p:nvSpPr>
        <p:spPr>
          <a:xfrm rot="5400000">
            <a:off x="2360730" y="5446205"/>
            <a:ext cx="266462" cy="4516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BBC11153-CA5F-4BA1-B0FE-F8614219DE26}"/>
              </a:ext>
            </a:extLst>
          </p:cNvPr>
          <p:cNvSpPr/>
          <p:nvPr/>
        </p:nvSpPr>
        <p:spPr>
          <a:xfrm>
            <a:off x="573751" y="4446944"/>
            <a:ext cx="3854231" cy="1067777"/>
          </a:xfrm>
          <a:prstGeom prst="roundRect">
            <a:avLst>
              <a:gd name="adj" fmla="val 334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200" b="1" dirty="0">
                <a:solidFill>
                  <a:srgbClr val="FF0000"/>
                </a:solidFill>
                <a:latin typeface="Century" panose="02040604050505020304" pitchFamily="18" charset="0"/>
                <a:ea typeface="ＭＳ ゴシック" panose="020B0609070205080204" pitchFamily="49" charset="-128"/>
              </a:rPr>
              <a:t>Functional and structural analysis of enzyme </a:t>
            </a:r>
          </a:p>
          <a:p>
            <a:pPr algn="ctr"/>
            <a:endParaRPr kumimoji="1" lang="ja-JP" altLang="en-US" sz="1400" dirty="0">
              <a:solidFill>
                <a:schemeClr val="tx1"/>
              </a:solidFill>
            </a:endParaRPr>
          </a:p>
        </p:txBody>
      </p:sp>
      <p:sp>
        <p:nvSpPr>
          <p:cNvPr id="21" name="四角形: 角を丸くする 20">
            <a:extLst>
              <a:ext uri="{FF2B5EF4-FFF2-40B4-BE49-F238E27FC236}">
                <a16:creationId xmlns:a16="http://schemas.microsoft.com/office/drawing/2014/main" id="{2DFE2926-8E75-4334-9979-8B4AE6DF3325}"/>
              </a:ext>
            </a:extLst>
          </p:cNvPr>
          <p:cNvSpPr/>
          <p:nvPr/>
        </p:nvSpPr>
        <p:spPr>
          <a:xfrm>
            <a:off x="573751" y="5854078"/>
            <a:ext cx="3854231" cy="67126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ltLang="ja-JP" b="1" dirty="0">
                <a:solidFill>
                  <a:srgbClr val="FF0000"/>
                </a:solidFill>
                <a:latin typeface="Century" panose="02040604050505020304" pitchFamily="18" charset="0"/>
                <a:ea typeface="ＭＳ ゴシック" panose="020B0609070205080204" pitchFamily="49" charset="-128"/>
              </a:rPr>
              <a:t>Industrial applications </a:t>
            </a:r>
          </a:p>
          <a:p>
            <a:pPr algn="ctr"/>
            <a:r>
              <a:rPr lang="en-US" altLang="ja-JP" sz="1400" b="1" dirty="0">
                <a:solidFill>
                  <a:schemeClr val="tx1"/>
                </a:solidFill>
                <a:latin typeface="Century" panose="02040604050505020304" pitchFamily="18" charset="0"/>
                <a:ea typeface="ＭＳ ゴシック" panose="020B0609070205080204" pitchFamily="49" charset="-128"/>
              </a:rPr>
              <a:t>Food,</a:t>
            </a:r>
            <a:r>
              <a:rPr lang="ja-JP" altLang="en-US" sz="1400" b="1" dirty="0">
                <a:solidFill>
                  <a:schemeClr val="tx1"/>
                </a:solidFill>
                <a:latin typeface="Century" panose="02040604050505020304" pitchFamily="18" charset="0"/>
                <a:ea typeface="ＭＳ ゴシック" panose="020B0609070205080204" pitchFamily="49" charset="-128"/>
              </a:rPr>
              <a:t> </a:t>
            </a:r>
            <a:r>
              <a:rPr lang="en-US" altLang="ja-JP" sz="1400" b="1" dirty="0">
                <a:solidFill>
                  <a:schemeClr val="tx1"/>
                </a:solidFill>
                <a:latin typeface="Century" panose="02040604050505020304" pitchFamily="18" charset="0"/>
                <a:ea typeface="ＭＳ ゴシック" panose="020B0609070205080204" pitchFamily="49" charset="-128"/>
              </a:rPr>
              <a:t>medical, clinical,</a:t>
            </a:r>
            <a:r>
              <a:rPr kumimoji="1" lang="ja-JP" altLang="en-US" sz="1400" b="1" dirty="0">
                <a:solidFill>
                  <a:schemeClr val="tx1"/>
                </a:solidFill>
                <a:latin typeface="Century" panose="02040604050505020304" pitchFamily="18" charset="0"/>
                <a:ea typeface="ＭＳ ゴシック" panose="020B0609070205080204" pitchFamily="49" charset="-128"/>
              </a:rPr>
              <a:t> </a:t>
            </a:r>
            <a:r>
              <a:rPr kumimoji="1" lang="en-US" altLang="ja-JP" sz="1400" b="1" dirty="0">
                <a:solidFill>
                  <a:schemeClr val="tx1"/>
                </a:solidFill>
                <a:latin typeface="Century" panose="02040604050505020304" pitchFamily="18" charset="0"/>
                <a:ea typeface="ＭＳ ゴシック" panose="020B0609070205080204" pitchFamily="49" charset="-128"/>
              </a:rPr>
              <a:t>etc.</a:t>
            </a:r>
            <a:endParaRPr kumimoji="1" lang="ja-JP" altLang="en-US" sz="1400" dirty="0">
              <a:solidFill>
                <a:schemeClr val="tx1"/>
              </a:solidFill>
            </a:endParaRPr>
          </a:p>
        </p:txBody>
      </p:sp>
      <p:sp>
        <p:nvSpPr>
          <p:cNvPr id="22" name="矢印: 右 21">
            <a:extLst>
              <a:ext uri="{FF2B5EF4-FFF2-40B4-BE49-F238E27FC236}">
                <a16:creationId xmlns:a16="http://schemas.microsoft.com/office/drawing/2014/main" id="{7A7E175B-6341-4A68-A782-9ABFE7D8F804}"/>
              </a:ext>
            </a:extLst>
          </p:cNvPr>
          <p:cNvSpPr/>
          <p:nvPr/>
        </p:nvSpPr>
        <p:spPr>
          <a:xfrm rot="5400000">
            <a:off x="764955" y="3489723"/>
            <a:ext cx="1420496" cy="4349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9564C199-B127-48BB-A997-8636D61AC1D6}"/>
              </a:ext>
            </a:extLst>
          </p:cNvPr>
          <p:cNvSpPr/>
          <p:nvPr/>
        </p:nvSpPr>
        <p:spPr>
          <a:xfrm rot="5400000">
            <a:off x="3391678" y="2615555"/>
            <a:ext cx="268848" cy="434954"/>
          </a:xfrm>
          <a:prstGeom prst="rightArrow">
            <a:avLst>
              <a:gd name="adj1" fmla="val 50000"/>
              <a:gd name="adj2" fmla="val 6854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98009168-28BE-49B4-9019-4C51725DDAD5}"/>
              </a:ext>
            </a:extLst>
          </p:cNvPr>
          <p:cNvSpPr/>
          <p:nvPr/>
        </p:nvSpPr>
        <p:spPr>
          <a:xfrm rot="5400000">
            <a:off x="3399122" y="4072991"/>
            <a:ext cx="253959" cy="434954"/>
          </a:xfrm>
          <a:prstGeom prst="rightArrow">
            <a:avLst>
              <a:gd name="adj1" fmla="val 50000"/>
              <a:gd name="adj2" fmla="val 6854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写真, 室内, テーブル, 異なる が含まれている画像&#10;&#10;自動的に生成された説明">
            <a:extLst>
              <a:ext uri="{FF2B5EF4-FFF2-40B4-BE49-F238E27FC236}">
                <a16:creationId xmlns:a16="http://schemas.microsoft.com/office/drawing/2014/main" id="{8DA49DFD-EC13-48F9-8FA7-935D1709953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174" t="52603" r="47150" b="1107"/>
          <a:stretch/>
        </p:blipFill>
        <p:spPr>
          <a:xfrm>
            <a:off x="2775048" y="3283578"/>
            <a:ext cx="669916" cy="420282"/>
          </a:xfrm>
          <a:prstGeom prst="rect">
            <a:avLst/>
          </a:prstGeom>
        </p:spPr>
      </p:pic>
      <p:pic>
        <p:nvPicPr>
          <p:cNvPr id="27" name="図 26" descr="写真, 室内, テーブル, 異なる が含まれている画像&#10;&#10;自動的に生成された説明">
            <a:extLst>
              <a:ext uri="{FF2B5EF4-FFF2-40B4-BE49-F238E27FC236}">
                <a16:creationId xmlns:a16="http://schemas.microsoft.com/office/drawing/2014/main" id="{66CF3A3E-0F59-4F52-B57F-8B5800D475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227" r="34223" b="49139"/>
          <a:stretch/>
        </p:blipFill>
        <p:spPr>
          <a:xfrm>
            <a:off x="2782583" y="3739629"/>
            <a:ext cx="654064" cy="371458"/>
          </a:xfrm>
          <a:prstGeom prst="rect">
            <a:avLst/>
          </a:prstGeom>
        </p:spPr>
      </p:pic>
      <p:pic>
        <p:nvPicPr>
          <p:cNvPr id="28" name="図 27" descr="写真, 室内, テーブル, 異なる が含まれている画像&#10;&#10;自動的に生成された説明">
            <a:extLst>
              <a:ext uri="{FF2B5EF4-FFF2-40B4-BE49-F238E27FC236}">
                <a16:creationId xmlns:a16="http://schemas.microsoft.com/office/drawing/2014/main" id="{0CCF6501-F564-4C5C-AD27-83103475E0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3839" r="83826" b="-1212"/>
          <a:stretch/>
        </p:blipFill>
        <p:spPr>
          <a:xfrm>
            <a:off x="3654533" y="3737978"/>
            <a:ext cx="544060" cy="401270"/>
          </a:xfrm>
          <a:prstGeom prst="rect">
            <a:avLst/>
          </a:prstGeom>
        </p:spPr>
      </p:pic>
      <p:pic>
        <p:nvPicPr>
          <p:cNvPr id="29" name="図 28" descr="写真, 室内, テーブル, 異なる が含まれている画像&#10;&#10;自動的に生成された説明">
            <a:extLst>
              <a:ext uri="{FF2B5EF4-FFF2-40B4-BE49-F238E27FC236}">
                <a16:creationId xmlns:a16="http://schemas.microsoft.com/office/drawing/2014/main" id="{19A1FAC8-F095-4BEC-80E2-7125B63CB3C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4027" t="54198" r="32281" b="-1213"/>
          <a:stretch/>
        </p:blipFill>
        <p:spPr>
          <a:xfrm>
            <a:off x="3611518" y="3287174"/>
            <a:ext cx="669916" cy="445921"/>
          </a:xfrm>
          <a:prstGeom prst="rect">
            <a:avLst/>
          </a:prstGeom>
        </p:spPr>
      </p:pic>
      <p:sp>
        <p:nvSpPr>
          <p:cNvPr id="30" name="正方形/長方形 29">
            <a:extLst>
              <a:ext uri="{FF2B5EF4-FFF2-40B4-BE49-F238E27FC236}">
                <a16:creationId xmlns:a16="http://schemas.microsoft.com/office/drawing/2014/main" id="{50159C43-DC05-4E5C-8AD0-1BB237FEF01B}"/>
              </a:ext>
            </a:extLst>
          </p:cNvPr>
          <p:cNvSpPr/>
          <p:nvPr/>
        </p:nvSpPr>
        <p:spPr>
          <a:xfrm>
            <a:off x="474662" y="1202150"/>
            <a:ext cx="4038600" cy="53955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Picture 4" descr="https://d1f5hsy4d47upe.cloudfront.net/85/855d3e7ca8817e9a206b6603cda675ba_t.jpeg">
            <a:extLst>
              <a:ext uri="{FF2B5EF4-FFF2-40B4-BE49-F238E27FC236}">
                <a16:creationId xmlns:a16="http://schemas.microsoft.com/office/drawing/2014/main" id="{5191EC95-C9DE-47F9-88A7-13A870F7CE1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5346"/>
          <a:stretch/>
        </p:blipFill>
        <p:spPr bwMode="auto">
          <a:xfrm>
            <a:off x="2688063" y="2204864"/>
            <a:ext cx="578020" cy="44904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s://d1f5hsy4d47upe.cloudfront.net/42/42a059f398d001461399d754b2b6fa61_t.jpeg">
            <a:extLst>
              <a:ext uri="{FF2B5EF4-FFF2-40B4-BE49-F238E27FC236}">
                <a16:creationId xmlns:a16="http://schemas.microsoft.com/office/drawing/2014/main" id="{BDAD972D-B25A-4D2D-A3A1-BB340E933D7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88063" y="1721712"/>
            <a:ext cx="578020" cy="41114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ãã¼ã è¾²å ´ éè åº­å åå£ èªç¶ è¾²æ¥­ï¼åæ¥­ä¼æ¥­ï¼ æ¤ç© è æ ½å¹+ãã çç¶ æ¥å° æ¸©å®¤ æ ½å¹ åè¸ å è¥ è² å¥åº·çã§ã ç°å¢">
            <a:extLst>
              <a:ext uri="{FF2B5EF4-FFF2-40B4-BE49-F238E27FC236}">
                <a16:creationId xmlns:a16="http://schemas.microsoft.com/office/drawing/2014/main" id="{3EDB9EC7-1B12-4AA9-837C-456370ABBB0E}"/>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0717" r="17131"/>
          <a:stretch/>
        </p:blipFill>
        <p:spPr bwMode="auto">
          <a:xfrm>
            <a:off x="3355668" y="1731059"/>
            <a:ext cx="1000155" cy="905853"/>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a:extLst>
              <a:ext uri="{FF2B5EF4-FFF2-40B4-BE49-F238E27FC236}">
                <a16:creationId xmlns:a16="http://schemas.microsoft.com/office/drawing/2014/main" id="{3AD037DC-9104-45E2-B410-CA21C955520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4393" r="37114" b="56380"/>
          <a:stretch/>
        </p:blipFill>
        <p:spPr>
          <a:xfrm>
            <a:off x="702499" y="1644789"/>
            <a:ext cx="1631378" cy="622347"/>
          </a:xfrm>
          <a:prstGeom prst="rect">
            <a:avLst/>
          </a:prstGeom>
        </p:spPr>
      </p:pic>
      <p:pic>
        <p:nvPicPr>
          <p:cNvPr id="35" name="Picture 2" descr="http://www.oit.ac.jp/bio/labo/~ohmori/img/abo/004.gif">
            <a:extLst>
              <a:ext uri="{FF2B5EF4-FFF2-40B4-BE49-F238E27FC236}">
                <a16:creationId xmlns:a16="http://schemas.microsoft.com/office/drawing/2014/main" id="{282BAF95-B5B0-491F-BA5F-0C6C2E7BDEB0}"/>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505" t="3431" r="49555" b="91016"/>
          <a:stretch/>
        </p:blipFill>
        <p:spPr bwMode="auto">
          <a:xfrm>
            <a:off x="671922" y="2426686"/>
            <a:ext cx="1692531" cy="373038"/>
          </a:xfrm>
          <a:prstGeom prst="rect">
            <a:avLst/>
          </a:prstGeom>
          <a:noFill/>
          <a:extLst>
            <a:ext uri="{909E8E84-426E-40DD-AFC4-6F175D3DCCD1}">
              <a14:hiddenFill xmlns:a14="http://schemas.microsoft.com/office/drawing/2010/main">
                <a:solidFill>
                  <a:srgbClr val="FFFFFF"/>
                </a:solidFill>
              </a14:hiddenFill>
            </a:ext>
          </a:extLst>
        </p:spPr>
      </p:pic>
      <p:pic>
        <p:nvPicPr>
          <p:cNvPr id="36" name="図 35">
            <a:extLst>
              <a:ext uri="{FF2B5EF4-FFF2-40B4-BE49-F238E27FC236}">
                <a16:creationId xmlns:a16="http://schemas.microsoft.com/office/drawing/2014/main" id="{69FF49CD-E99E-45D6-8724-591144F64FC3}"/>
              </a:ext>
            </a:extLst>
          </p:cNvPr>
          <p:cNvPicPr>
            <a:picLocks noChangeAspect="1"/>
          </p:cNvPicPr>
          <p:nvPr/>
        </p:nvPicPr>
        <p:blipFill rotWithShape="1">
          <a:blip r:embed="rId13">
            <a:extLst>
              <a:ext uri="{28A0092B-C50C-407E-A947-70E740481C1C}">
                <a14:useLocalDpi xmlns:a14="http://schemas.microsoft.com/office/drawing/2010/main" val="0"/>
              </a:ext>
            </a:extLst>
          </a:blip>
          <a:srcRect l="34696" t="72583" r="55639"/>
          <a:stretch/>
        </p:blipFill>
        <p:spPr>
          <a:xfrm>
            <a:off x="611560" y="4804379"/>
            <a:ext cx="499913" cy="610855"/>
          </a:xfrm>
          <a:prstGeom prst="rect">
            <a:avLst/>
          </a:prstGeom>
        </p:spPr>
      </p:pic>
      <p:pic>
        <p:nvPicPr>
          <p:cNvPr id="37" name="図 36">
            <a:extLst>
              <a:ext uri="{FF2B5EF4-FFF2-40B4-BE49-F238E27FC236}">
                <a16:creationId xmlns:a16="http://schemas.microsoft.com/office/drawing/2014/main" id="{3952323C-95B7-4EBD-8040-2DEFB410229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45111" t="45319" r="36874"/>
          <a:stretch/>
        </p:blipFill>
        <p:spPr>
          <a:xfrm>
            <a:off x="1150082" y="4815238"/>
            <a:ext cx="499913" cy="610855"/>
          </a:xfrm>
          <a:prstGeom prst="rect">
            <a:avLst/>
          </a:prstGeom>
        </p:spPr>
      </p:pic>
      <p:pic>
        <p:nvPicPr>
          <p:cNvPr id="38" name="図 37">
            <a:extLst>
              <a:ext uri="{FF2B5EF4-FFF2-40B4-BE49-F238E27FC236}">
                <a16:creationId xmlns:a16="http://schemas.microsoft.com/office/drawing/2014/main" id="{EC0C2153-5308-4AFF-95A4-9CB4F73431F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63404" t="4349" r="19758" b="39855"/>
          <a:stretch/>
        </p:blipFill>
        <p:spPr>
          <a:xfrm>
            <a:off x="3046084" y="4821531"/>
            <a:ext cx="776061" cy="640845"/>
          </a:xfrm>
          <a:prstGeom prst="rect">
            <a:avLst/>
          </a:prstGeom>
        </p:spPr>
      </p:pic>
      <p:pic>
        <p:nvPicPr>
          <p:cNvPr id="39" name="図 38">
            <a:extLst>
              <a:ext uri="{FF2B5EF4-FFF2-40B4-BE49-F238E27FC236}">
                <a16:creationId xmlns:a16="http://schemas.microsoft.com/office/drawing/2014/main" id="{EC48F5CA-881A-4EA8-BCFB-D73C8A74A7C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47817" r="87919"/>
          <a:stretch/>
        </p:blipFill>
        <p:spPr>
          <a:xfrm>
            <a:off x="2381719" y="4815238"/>
            <a:ext cx="595354" cy="640845"/>
          </a:xfrm>
          <a:prstGeom prst="rect">
            <a:avLst/>
          </a:prstGeom>
        </p:spPr>
      </p:pic>
      <p:pic>
        <p:nvPicPr>
          <p:cNvPr id="40" name="図 39">
            <a:extLst>
              <a:ext uri="{FF2B5EF4-FFF2-40B4-BE49-F238E27FC236}">
                <a16:creationId xmlns:a16="http://schemas.microsoft.com/office/drawing/2014/main" id="{9874F84A-0DFF-49E5-BD71-DB65709AC8DC}"/>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r="88013" b="57232"/>
          <a:stretch/>
        </p:blipFill>
        <p:spPr>
          <a:xfrm>
            <a:off x="1688604" y="4815239"/>
            <a:ext cx="674825" cy="599996"/>
          </a:xfrm>
          <a:prstGeom prst="rect">
            <a:avLst/>
          </a:prstGeom>
        </p:spPr>
      </p:pic>
      <p:pic>
        <p:nvPicPr>
          <p:cNvPr id="5" name="図 4" descr="花 が含まれている画像&#10;&#10;自動的に生成された説明">
            <a:extLst>
              <a:ext uri="{FF2B5EF4-FFF2-40B4-BE49-F238E27FC236}">
                <a16:creationId xmlns:a16="http://schemas.microsoft.com/office/drawing/2014/main" id="{5DFB0D91-E41F-44B5-BE01-7F6D9ADD5E2C}"/>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28763" t="2208" r="18107" b="5213"/>
          <a:stretch/>
        </p:blipFill>
        <p:spPr>
          <a:xfrm>
            <a:off x="3871936" y="4776625"/>
            <a:ext cx="516230" cy="733674"/>
          </a:xfrm>
          <a:prstGeom prst="rect">
            <a:avLst/>
          </a:prstGeom>
        </p:spPr>
      </p:pic>
    </p:spTree>
  </p:cSld>
  <p:clrMapOvr>
    <a:masterClrMapping/>
  </p:clrMapOvr>
</p:sld>
</file>

<file path=ppt/theme/theme1.xml><?xml version="1.0" encoding="utf-8"?>
<a:theme xmlns:a="http://schemas.openxmlformats.org/drawingml/2006/main" name="研究者紹介V３ひな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研究者紹介V３ひな形</Template>
  <TotalTime>662</TotalTime>
  <Words>319</Words>
  <Application>Microsoft Office PowerPoint</Application>
  <PresentationFormat>画面に合わせる (4:3)</PresentationFormat>
  <Paragraphs>31</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HGPｺﾞｼｯｸM</vt:lpstr>
      <vt:lpstr>ＭＳ Ｐゴシック</vt:lpstr>
      <vt:lpstr>Arial</vt:lpstr>
      <vt:lpstr>Calibri</vt:lpstr>
      <vt:lpstr>Century</vt:lpstr>
      <vt:lpstr>研究者紹介V３ひな形</vt:lpstr>
      <vt:lpstr>有用酵素の探索と研究そして産業への活用 　　　［キーワード：酵素工学，構造生物学］　　助教　林 順司</vt:lpstr>
      <vt:lpstr>Development of the enzymes having potential usefulness for industrial processes.　　　Assistant professor,　Junji Hayashi, Ph. 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&lt;研究題目&gt;                                                &lt;肩書&gt;　&lt;氏名first  name, family name&gt;</dc:title>
  <dc:creator>admini</dc:creator>
  <cp:lastModifiedBy>林 順司(jhayashi)</cp:lastModifiedBy>
  <cp:revision>36</cp:revision>
  <cp:lastPrinted>2016-05-25T10:39:18Z</cp:lastPrinted>
  <dcterms:created xsi:type="dcterms:W3CDTF">2015-04-30T08:53:54Z</dcterms:created>
  <dcterms:modified xsi:type="dcterms:W3CDTF">2019-05-28T10:56:43Z</dcterms:modified>
</cp:coreProperties>
</file>