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3" autoAdjust="0"/>
    <p:restoredTop sz="94595"/>
  </p:normalViewPr>
  <p:slideViewPr>
    <p:cSldViewPr>
      <p:cViewPr varScale="1">
        <p:scale>
          <a:sx n="105" d="100"/>
          <a:sy n="105" d="100"/>
        </p:scale>
        <p:origin x="12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2019/6/5</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342A47-B8EB-40F6-B7E3-8C7EEBB800CB}" type="slidenum">
              <a:rPr lang="ja-JP" altLang="en-US"/>
              <a:pPr fontAlgn="base">
                <a:spcBef>
                  <a:spcPct val="0"/>
                </a:spcBef>
                <a:spcAft>
                  <a:spcPct val="0"/>
                </a:spcAft>
              </a:pPr>
              <a:t>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2019/6/5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2019/6/5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2019/6/5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2019/6/5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2019/6/5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dirty="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2019/6/5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2019/6/5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2019/6/5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2019/6/5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2019/6/5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2019/6/5</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normAutofit fontScale="90000"/>
          </a:bodyPr>
          <a:lstStyle/>
          <a:p>
            <a:pPr fontAlgn="auto">
              <a:spcAft>
                <a:spcPts val="0"/>
              </a:spcAft>
              <a:defRPr/>
            </a:pPr>
            <a:r>
              <a:rPr lang="ja-JP" altLang="en-US">
                <a:latin typeface="+mn-ea"/>
              </a:rPr>
              <a:t>食品および関連材料からの生物活性製品の研究開発</a:t>
            </a:r>
            <a:r>
              <a:rPr lang="en-US" altLang="ja-JP" sz="1800" dirty="0"/>
              <a:t/>
            </a:r>
            <a:br>
              <a:rPr lang="en-US" altLang="ja-JP" sz="1800" dirty="0"/>
            </a:br>
            <a:r>
              <a:rPr lang="ja-JP" altLang="en-US" sz="1800"/>
              <a:t>　</a:t>
            </a:r>
            <a:r>
              <a:rPr lang="ja-JP" altLang="en-US" sz="1800" dirty="0"/>
              <a:t>　</a:t>
            </a:r>
            <a:r>
              <a:rPr lang="ja-JP" altLang="en-US" sz="1400" dirty="0">
                <a:latin typeface="+mn-ea"/>
              </a:rPr>
              <a:t>［</a:t>
            </a:r>
            <a:r>
              <a:rPr lang="ja-JP" altLang="en-US" sz="1400">
                <a:latin typeface="+mn-ea"/>
              </a:rPr>
              <a:t>キーワード：アスコルビン酸誘導体，プロビタミン</a:t>
            </a:r>
            <a:r>
              <a:rPr lang="en-US" altLang="ja-JP" sz="1400" dirty="0">
                <a:latin typeface="+mn-ea"/>
              </a:rPr>
              <a:t>C</a:t>
            </a:r>
            <a:r>
              <a:rPr lang="ja-JP" altLang="en-US" sz="1400">
                <a:latin typeface="+mn-ea"/>
              </a:rPr>
              <a:t>剤，生物活性物質］</a:t>
            </a:r>
            <a:r>
              <a:rPr lang="ja-JP" altLang="en-US" sz="2000" dirty="0"/>
              <a:t>　</a:t>
            </a:r>
            <a:r>
              <a:rPr lang="ja-JP" altLang="en-US" sz="2000"/>
              <a:t>　</a:t>
            </a:r>
            <a:r>
              <a:rPr lang="ja-JP" altLang="en-US" sz="2000">
                <a:latin typeface="+mn-ea"/>
              </a:rPr>
              <a:t>教授　田井章博</a:t>
            </a:r>
            <a:endParaRPr lang="ja-JP" altLang="en-US" sz="2000" dirty="0"/>
          </a:p>
        </p:txBody>
      </p:sp>
      <p:sp>
        <p:nvSpPr>
          <p:cNvPr id="3" name="コンテンツ プレースホルダー 2"/>
          <p:cNvSpPr>
            <a:spLocks noGrp="1"/>
          </p:cNvSpPr>
          <p:nvPr>
            <p:ph sz="half" idx="1"/>
          </p:nvPr>
        </p:nvSpPr>
        <p:spPr>
          <a:xfrm>
            <a:off x="457200" y="1196975"/>
            <a:ext cx="4038600" cy="5400675"/>
          </a:xfrm>
          <a:ln w="6350"/>
        </p:spPr>
        <p:txBody>
          <a:bodyPr rtlCol="0"/>
          <a:lstStyle/>
          <a:p>
            <a:pPr fontAlgn="auto">
              <a:spcAft>
                <a:spcPts val="0"/>
              </a:spcAft>
              <a:buFont typeface="Arial" pitchFamily="34" charset="0"/>
              <a:buNone/>
              <a:defRPr/>
            </a:pPr>
            <a:endParaRPr lang="en-US" altLang="ja-JP" sz="1200" dirty="0">
              <a:latin typeface="+mn-ea"/>
            </a:endParaRPr>
          </a:p>
          <a:p>
            <a:pPr fontAlgn="auto">
              <a:spcAft>
                <a:spcPts val="0"/>
              </a:spcAft>
              <a:buFont typeface="Arial" pitchFamily="34" charset="0"/>
              <a:buNone/>
              <a:defRPr/>
            </a:pPr>
            <a:endParaRPr lang="en-US" altLang="ja-JP" sz="1200" dirty="0">
              <a:latin typeface="+mn-ea"/>
            </a:endParaRPr>
          </a:p>
          <a:p>
            <a:pPr fontAlgn="auto">
              <a:spcAft>
                <a:spcPts val="0"/>
              </a:spcAft>
              <a:buFont typeface="Arial" pitchFamily="34" charset="0"/>
              <a:buNone/>
              <a:defRPr/>
            </a:pPr>
            <a:endParaRPr lang="en-US" altLang="ja-JP" sz="1200" dirty="0">
              <a:latin typeface="+mn-ea"/>
            </a:endParaRPr>
          </a:p>
        </p:txBody>
      </p:sp>
      <p:sp>
        <p:nvSpPr>
          <p:cNvPr id="4" name="コンテンツ プレースホルダー 3"/>
          <p:cNvSpPr>
            <a:spLocks noGrp="1"/>
          </p:cNvSpPr>
          <p:nvPr>
            <p:ph sz="half" idx="2"/>
          </p:nvPr>
        </p:nvSpPr>
        <p:spPr>
          <a:xfrm>
            <a:off x="4648200" y="1196975"/>
            <a:ext cx="4038600" cy="3816350"/>
          </a:xfrm>
        </p:spPr>
        <p:txBody>
          <a:bodyPr rtlCol="0">
            <a:normAutofit/>
          </a:bodyPr>
          <a:lstStyle/>
          <a:p>
            <a:pPr fontAlgn="auto">
              <a:spcAft>
                <a:spcPts val="0"/>
              </a:spcAft>
              <a:buFont typeface="Arial" pitchFamily="34" charset="0"/>
              <a:buNone/>
              <a:defRPr/>
            </a:pPr>
            <a:r>
              <a:rPr lang="ja-JP" altLang="en-US">
                <a:latin typeface="+mn-ea"/>
              </a:rPr>
              <a:t>内容：</a:t>
            </a:r>
            <a:endParaRPr lang="en-US" altLang="ja-JP" dirty="0">
              <a:latin typeface="+mn-ea"/>
            </a:endParaRPr>
          </a:p>
          <a:p>
            <a:pPr fontAlgn="auto">
              <a:spcAft>
                <a:spcPts val="0"/>
              </a:spcAft>
              <a:buFont typeface="Arial" pitchFamily="34" charset="0"/>
              <a:buNone/>
              <a:defRPr/>
            </a:pPr>
            <a:endParaRPr lang="en-US" altLang="ja-JP" dirty="0">
              <a:latin typeface="+mn-ea"/>
            </a:endParaRPr>
          </a:p>
          <a:p>
            <a:pPr fontAlgn="auto">
              <a:lnSpc>
                <a:spcPct val="120000"/>
              </a:lnSpc>
              <a:spcAft>
                <a:spcPts val="0"/>
              </a:spcAft>
              <a:defRPr/>
            </a:pPr>
            <a:r>
              <a:rPr lang="ja-JP" altLang="en-US">
                <a:latin typeface="+mn-ea"/>
              </a:rPr>
              <a:t>当研究室では、食品やその関連材料から健康増進や治療促進に寄与する生物活性物質の評価および同定を行っています。また、生物活性の増強を目指して同定した化合物の構造変換なども行っています。最終的に食品、化粧品、医薬品分野において見出した化合物を含有する製品の開発を目指しています。</a:t>
            </a:r>
            <a:endParaRPr lang="en-US" altLang="ja-JP" dirty="0">
              <a:latin typeface="+mn-ea"/>
            </a:endParaRPr>
          </a:p>
          <a:p>
            <a:pPr fontAlgn="auto">
              <a:lnSpc>
                <a:spcPct val="120000"/>
              </a:lnSpc>
              <a:spcAft>
                <a:spcPts val="0"/>
              </a:spcAft>
              <a:defRPr/>
            </a:pPr>
            <a:endParaRPr lang="en-US" altLang="ja-JP" dirty="0">
              <a:latin typeface="+mn-ea"/>
            </a:endParaRPr>
          </a:p>
          <a:p>
            <a:pPr fontAlgn="auto">
              <a:lnSpc>
                <a:spcPct val="120000"/>
              </a:lnSpc>
              <a:spcAft>
                <a:spcPts val="0"/>
              </a:spcAft>
              <a:defRPr/>
            </a:pPr>
            <a:r>
              <a:rPr lang="ja-JP" altLang="en-US">
                <a:latin typeface="+mn-ea"/>
              </a:rPr>
              <a:t>研究課題　</a:t>
            </a:r>
          </a:p>
          <a:p>
            <a:pPr fontAlgn="auto">
              <a:lnSpc>
                <a:spcPct val="120000"/>
              </a:lnSpc>
              <a:spcAft>
                <a:spcPts val="0"/>
              </a:spcAft>
              <a:defRPr/>
            </a:pPr>
            <a:r>
              <a:rPr lang="en-US" altLang="ja-JP" dirty="0">
                <a:latin typeface="+mn-ea"/>
              </a:rPr>
              <a:t>1</a:t>
            </a:r>
            <a:r>
              <a:rPr lang="ja-JP" altLang="en-US">
                <a:latin typeface="+mn-ea"/>
              </a:rPr>
              <a:t>）アスコルビン酸誘導体の開発とその応用研究</a:t>
            </a:r>
          </a:p>
          <a:p>
            <a:pPr fontAlgn="auto">
              <a:lnSpc>
                <a:spcPct val="120000"/>
              </a:lnSpc>
              <a:spcAft>
                <a:spcPts val="0"/>
              </a:spcAft>
              <a:defRPr/>
            </a:pPr>
            <a:r>
              <a:rPr lang="en-US" altLang="ja-JP" dirty="0">
                <a:latin typeface="+mn-ea"/>
              </a:rPr>
              <a:t>2</a:t>
            </a:r>
            <a:r>
              <a:rPr lang="ja-JP" altLang="en-US">
                <a:latin typeface="+mn-ea"/>
              </a:rPr>
              <a:t>）健康増進や治療促進に寄与する食品の機能性成分に</a:t>
            </a:r>
            <a:endParaRPr lang="en-US" altLang="ja-JP" dirty="0">
              <a:latin typeface="+mn-ea"/>
            </a:endParaRPr>
          </a:p>
          <a:p>
            <a:pPr fontAlgn="auto">
              <a:lnSpc>
                <a:spcPct val="120000"/>
              </a:lnSpc>
              <a:spcAft>
                <a:spcPts val="0"/>
              </a:spcAft>
              <a:defRPr/>
            </a:pPr>
            <a:r>
              <a:rPr lang="ja-JP" altLang="en-US">
                <a:latin typeface="+mn-ea"/>
              </a:rPr>
              <a:t>　</a:t>
            </a:r>
            <a:r>
              <a:rPr lang="en-US" altLang="ja-JP" dirty="0">
                <a:latin typeface="+mn-ea"/>
              </a:rPr>
              <a:t> </a:t>
            </a:r>
            <a:r>
              <a:rPr lang="ja-JP" altLang="en-US">
                <a:latin typeface="+mn-ea"/>
              </a:rPr>
              <a:t>関する研究</a:t>
            </a:r>
          </a:p>
          <a:p>
            <a:pPr fontAlgn="auto">
              <a:lnSpc>
                <a:spcPct val="120000"/>
              </a:lnSpc>
              <a:spcAft>
                <a:spcPts val="0"/>
              </a:spcAft>
              <a:defRPr/>
            </a:pPr>
            <a:r>
              <a:rPr lang="en-US" altLang="ja-JP" dirty="0">
                <a:latin typeface="+mn-ea"/>
              </a:rPr>
              <a:t>3</a:t>
            </a:r>
            <a:r>
              <a:rPr lang="ja-JP" altLang="en-US">
                <a:latin typeface="+mn-ea"/>
              </a:rPr>
              <a:t>）生物活性物質の構造活性相関研究</a:t>
            </a:r>
            <a:endParaRPr lang="en-US" altLang="ja-JP" dirty="0">
              <a:latin typeface="+mn-ea"/>
            </a:endParaRPr>
          </a:p>
        </p:txBody>
      </p:sp>
      <p:sp>
        <p:nvSpPr>
          <p:cNvPr id="5" name="コンテンツ プレースホルダー 4"/>
          <p:cNvSpPr>
            <a:spLocks noGrp="1"/>
          </p:cNvSpPr>
          <p:nvPr>
            <p:ph sz="half" idx="10"/>
          </p:nvPr>
        </p:nvSpPr>
        <p:spPr>
          <a:xfrm>
            <a:off x="4643438" y="5084763"/>
            <a:ext cx="4038600" cy="1512887"/>
          </a:xfrm>
        </p:spPr>
        <p:txBody>
          <a:bodyPr rtlCol="0"/>
          <a:lstStyle/>
          <a:p>
            <a:pPr fontAlgn="auto">
              <a:lnSpc>
                <a:spcPct val="90000"/>
              </a:lnSpc>
              <a:spcBef>
                <a:spcPts val="600"/>
              </a:spcBef>
              <a:spcAft>
                <a:spcPts val="0"/>
              </a:spcAft>
              <a:defRPr/>
            </a:pPr>
            <a:r>
              <a:rPr lang="ja-JP" altLang="en-US" sz="1200">
                <a:latin typeface="+mn-ea"/>
              </a:rPr>
              <a:t>分野：農芸化学</a:t>
            </a:r>
            <a:endParaRPr lang="en-US" altLang="ja-JP" sz="1200" dirty="0">
              <a:latin typeface="+mn-ea"/>
            </a:endParaRPr>
          </a:p>
          <a:p>
            <a:pPr fontAlgn="auto">
              <a:lnSpc>
                <a:spcPct val="90000"/>
              </a:lnSpc>
              <a:spcBef>
                <a:spcPts val="600"/>
              </a:spcBef>
              <a:spcAft>
                <a:spcPts val="0"/>
              </a:spcAft>
              <a:defRPr/>
            </a:pPr>
            <a:r>
              <a:rPr lang="ja-JP" altLang="en-US" sz="1200">
                <a:latin typeface="+mn-ea"/>
              </a:rPr>
              <a:t>専門：生物有機化学</a:t>
            </a:r>
            <a:endParaRPr lang="en-US" altLang="ja-JP" sz="1200" dirty="0">
              <a:latin typeface="+mn-ea"/>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E-mail: </a:t>
            </a:r>
            <a:r>
              <a:rPr lang="en-US" altLang="ja-JP" sz="1200" dirty="0" err="1">
                <a:latin typeface="+mn-ea"/>
                <a:cs typeface="Times New Roman" pitchFamily="18" charset="0"/>
              </a:rPr>
              <a:t>atai@tokushima-u.ac.jp</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Tel.      088-656-7526</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図 7">
            <a:extLst>
              <a:ext uri="{FF2B5EF4-FFF2-40B4-BE49-F238E27FC236}">
                <a16:creationId xmlns:a16="http://schemas.microsoft.com/office/drawing/2014/main" id="{22301F3A-5653-C540-8E38-2E91B48C87D0}"/>
              </a:ext>
            </a:extLst>
          </p:cNvPr>
          <p:cNvPicPr>
            <a:picLocks noChangeAspect="1"/>
          </p:cNvPicPr>
          <p:nvPr/>
        </p:nvPicPr>
        <p:blipFill>
          <a:blip r:embed="rId4"/>
          <a:stretch>
            <a:fillRect/>
          </a:stretch>
        </p:blipFill>
        <p:spPr>
          <a:xfrm>
            <a:off x="543276" y="1556792"/>
            <a:ext cx="3884708" cy="4684501"/>
          </a:xfrm>
          <a:prstGeom prst="rect">
            <a:avLst/>
          </a:prstGeom>
        </p:spPr>
      </p:pic>
      <p:pic>
        <p:nvPicPr>
          <p:cNvPr id="7" name="図 6">
            <a:extLst>
              <a:ext uri="{FF2B5EF4-FFF2-40B4-BE49-F238E27FC236}">
                <a16:creationId xmlns:a16="http://schemas.microsoft.com/office/drawing/2014/main" id="{E5DF9A69-CEB2-A448-8D2B-7963370D6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5373216"/>
            <a:ext cx="1079624" cy="10796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gradFill>
          <a:ln>
            <a:noFill/>
          </a:ln>
          <a:effectLst>
            <a:softEdge rad="25400"/>
          </a:effectLst>
          <a:extLst/>
        </p:spPr>
        <p:txBody>
          <a:bodyPr rtlCol="0">
            <a:normAutofit/>
          </a:bodyPr>
          <a:lstStyle/>
          <a:p>
            <a:pPr algn="l" fontAlgn="auto">
              <a:spcAft>
                <a:spcPts val="0"/>
              </a:spcAft>
              <a:defRPr/>
            </a:pPr>
            <a:r>
              <a:rPr lang="en" altLang="ja-JP" sz="2000" dirty="0">
                <a:latin typeface="Arial" pitchFamily="34" charset="0"/>
                <a:cs typeface="Arial" pitchFamily="34" charset="0"/>
              </a:rPr>
              <a:t>Research and development of bioactive products from foods and related materials</a:t>
            </a:r>
            <a:r>
              <a:rPr lang="en-US" altLang="ja-JP" sz="1800" dirty="0">
                <a:latin typeface="Arial" pitchFamily="34" charset="0"/>
                <a:cs typeface="Arial" pitchFamily="34" charset="0"/>
              </a:rPr>
              <a:t/>
            </a:r>
            <a:br>
              <a:rPr lang="en-US" altLang="ja-JP" sz="1800" dirty="0">
                <a:latin typeface="Arial" pitchFamily="34" charset="0"/>
                <a:cs typeface="Arial" pitchFamily="34" charset="0"/>
              </a:rPr>
            </a:br>
            <a:r>
              <a:rPr lang="en-US" altLang="ja-JP" sz="1800" dirty="0">
                <a:latin typeface="Arial" pitchFamily="34" charset="0"/>
                <a:cs typeface="Arial" pitchFamily="34" charset="0"/>
              </a:rPr>
              <a:t>                                                         Professor</a:t>
            </a:r>
            <a:r>
              <a:rPr lang="ja-JP" altLang="en-US" sz="1800">
                <a:latin typeface="Arial" pitchFamily="34" charset="0"/>
                <a:cs typeface="Arial" pitchFamily="34" charset="0"/>
              </a:rPr>
              <a:t>　</a:t>
            </a:r>
            <a:r>
              <a:rPr lang="en-US" altLang="ja-JP" sz="1800" dirty="0">
                <a:latin typeface="Arial" pitchFamily="34" charset="0"/>
                <a:cs typeface="Arial" pitchFamily="34" charset="0"/>
              </a:rPr>
              <a:t>     Akihiro Tai</a:t>
            </a:r>
            <a:endParaRPr lang="ja-JP" altLang="en-US" sz="2000" dirty="0">
              <a:latin typeface="Arial" pitchFamily="34" charset="0"/>
              <a:cs typeface="Arial" pitchFamily="34" charset="0"/>
            </a:endParaRPr>
          </a:p>
        </p:txBody>
      </p:sp>
      <p:sp>
        <p:nvSpPr>
          <p:cNvPr id="3075" name="コンテンツ プレースホルダー 2"/>
          <p:cNvSpPr>
            <a:spLocks noGrp="1"/>
          </p:cNvSpPr>
          <p:nvPr>
            <p:ph sz="half" idx="1"/>
          </p:nvPr>
        </p:nvSpPr>
        <p:spPr>
          <a:xfrm>
            <a:off x="457200" y="1196975"/>
            <a:ext cx="4038600" cy="5400675"/>
          </a:xfrm>
          <a:ln w="6350">
            <a:miter lim="800000"/>
            <a:headEnd/>
            <a:tailEnd/>
          </a:ln>
        </p:spPr>
        <p:txBody>
          <a:bodyPr/>
          <a:lstStyle/>
          <a:p>
            <a:endParaRPr lang="en-US" altLang="ja-JP" sz="1200" dirty="0">
              <a:latin typeface="Arial" charset="0"/>
              <a:cs typeface="Arial" charset="0"/>
            </a:endParaRPr>
          </a:p>
          <a:p>
            <a:endParaRPr lang="en-US" altLang="ja-JP" sz="1200" dirty="0">
              <a:latin typeface="Arial" charset="0"/>
              <a:cs typeface="Arial" charset="0"/>
            </a:endParaRPr>
          </a:p>
          <a:p>
            <a:endParaRPr lang="ja-JP" altLang="en-US" sz="1200" dirty="0">
              <a:latin typeface="Arial" charset="0"/>
              <a:cs typeface="Arial" charset="0"/>
            </a:endParaRPr>
          </a:p>
        </p:txBody>
      </p:sp>
      <p:sp>
        <p:nvSpPr>
          <p:cNvPr id="4" name="コンテンツ プレースホルダー 3"/>
          <p:cNvSpPr>
            <a:spLocks noGrp="1"/>
          </p:cNvSpPr>
          <p:nvPr>
            <p:ph sz="half" idx="2"/>
          </p:nvPr>
        </p:nvSpPr>
        <p:spPr>
          <a:xfrm>
            <a:off x="4648200" y="1196975"/>
            <a:ext cx="4038600" cy="3816350"/>
          </a:xfrm>
        </p:spPr>
        <p:txBody>
          <a:bodyPr rtlCol="0">
            <a:normAutofit/>
          </a:bodyPr>
          <a:lstStyle/>
          <a:p>
            <a:pPr fontAlgn="auto">
              <a:spcAft>
                <a:spcPts val="0"/>
              </a:spcAft>
              <a:buFont typeface="Arial" pitchFamily="34" charset="0"/>
              <a:buNone/>
              <a:defRPr/>
            </a:pPr>
            <a:r>
              <a:rPr lang="en-US" altLang="ja-JP" dirty="0">
                <a:latin typeface="Arial" pitchFamily="34" charset="0"/>
                <a:cs typeface="Arial" pitchFamily="34" charset="0"/>
              </a:rPr>
              <a:t>Content:</a:t>
            </a:r>
          </a:p>
          <a:p>
            <a:pPr fontAlgn="auto">
              <a:spcAft>
                <a:spcPts val="0"/>
              </a:spcAft>
              <a:defRPr/>
            </a:pPr>
            <a:r>
              <a:rPr lang="ja-JP" altLang="en-US">
                <a:latin typeface="Arial" pitchFamily="34" charset="0"/>
                <a:cs typeface="Arial" pitchFamily="34" charset="0"/>
              </a:rPr>
              <a:t>　</a:t>
            </a:r>
            <a:r>
              <a:rPr lang="en" altLang="ja-JP" dirty="0">
                <a:latin typeface="Arial" panose="020B0604020202020204" pitchFamily="34" charset="0"/>
                <a:cs typeface="Arial" pitchFamily="34" charset="0"/>
              </a:rPr>
              <a:t>In our laboratory, evaluation and identification of bioactive compounds from foods and related materials are carried out to promote health and healing. Structural modifications for enhancing the biological activity of identified compounds are also carried out. Our ultimate goal is to develop bioactive products in food, cosmetic and pharmaceutical fields.</a:t>
            </a:r>
          </a:p>
          <a:p>
            <a:pPr fontAlgn="auto">
              <a:spcAft>
                <a:spcPts val="0"/>
              </a:spcAft>
              <a:defRPr/>
            </a:pPr>
            <a:endParaRPr lang="en" altLang="ja-JP" dirty="0">
              <a:latin typeface="Arial" panose="020B0604020202020204" pitchFamily="34" charset="0"/>
              <a:cs typeface="Arial" pitchFamily="34" charset="0"/>
            </a:endParaRPr>
          </a:p>
          <a:p>
            <a:pPr fontAlgn="auto">
              <a:spcAft>
                <a:spcPts val="0"/>
              </a:spcAft>
              <a:defRPr/>
            </a:pPr>
            <a:r>
              <a:rPr lang="en" altLang="ja-JP" dirty="0">
                <a:latin typeface="Arial" panose="020B0604020202020204" pitchFamily="34" charset="0"/>
                <a:cs typeface="Arial" pitchFamily="34" charset="0"/>
              </a:rPr>
              <a:t>Topics</a:t>
            </a:r>
          </a:p>
          <a:p>
            <a:pPr fontAlgn="auto">
              <a:spcAft>
                <a:spcPts val="0"/>
              </a:spcAft>
              <a:defRPr/>
            </a:pPr>
            <a:r>
              <a:rPr lang="ja-JP" altLang="en">
                <a:latin typeface="Arial" panose="020B0604020202020204" pitchFamily="34" charset="0"/>
                <a:cs typeface="Arial" panose="020B0604020202020204" pitchFamily="34" charset="0"/>
              </a:rPr>
              <a:t>・</a:t>
            </a:r>
            <a:r>
              <a:rPr lang="en" altLang="ja-JP" dirty="0">
                <a:latin typeface="Arial" panose="020B0604020202020204" pitchFamily="34" charset="0"/>
                <a:cs typeface="Arial" panose="020B0604020202020204" pitchFamily="34" charset="0"/>
              </a:rPr>
              <a:t>Design and application of ascorbic acid derivatives</a:t>
            </a:r>
            <a:r>
              <a:rPr lang="ja-JP" altLang="en">
                <a:latin typeface="Arial" panose="020B0604020202020204" pitchFamily="34" charset="0"/>
                <a:cs typeface="Arial" panose="020B0604020202020204" pitchFamily="34" charset="0"/>
              </a:rPr>
              <a:t>　　</a:t>
            </a:r>
          </a:p>
          <a:p>
            <a:pPr fontAlgn="auto">
              <a:spcAft>
                <a:spcPts val="0"/>
              </a:spcAft>
              <a:defRPr/>
            </a:pPr>
            <a:r>
              <a:rPr lang="ja-JP" altLang="en">
                <a:latin typeface="Arial" panose="020B0604020202020204" pitchFamily="34" charset="0"/>
                <a:cs typeface="Arial" panose="020B0604020202020204" pitchFamily="34" charset="0"/>
              </a:rPr>
              <a:t>・</a:t>
            </a:r>
            <a:r>
              <a:rPr lang="en" altLang="ja-JP" dirty="0">
                <a:latin typeface="Arial" panose="020B0604020202020204" pitchFamily="34" charset="0"/>
                <a:cs typeface="Arial" panose="020B0604020202020204" pitchFamily="34" charset="0"/>
              </a:rPr>
              <a:t>Evaluation and identification of food factors for promoting health and healing</a:t>
            </a:r>
            <a:r>
              <a:rPr lang="ja-JP" altLang="en">
                <a:latin typeface="Arial" panose="020B0604020202020204" pitchFamily="34" charset="0"/>
                <a:cs typeface="Arial" panose="020B0604020202020204" pitchFamily="34" charset="0"/>
              </a:rPr>
              <a:t>　　　</a:t>
            </a:r>
          </a:p>
          <a:p>
            <a:pPr fontAlgn="auto">
              <a:spcAft>
                <a:spcPts val="0"/>
              </a:spcAft>
              <a:defRPr/>
            </a:pPr>
            <a:r>
              <a:rPr lang="ja-JP" altLang="en">
                <a:latin typeface="Arial" panose="020B0604020202020204" pitchFamily="34" charset="0"/>
                <a:cs typeface="Arial" panose="020B0604020202020204" pitchFamily="34" charset="0"/>
              </a:rPr>
              <a:t>・</a:t>
            </a:r>
            <a:r>
              <a:rPr lang="en" altLang="ja-JP" dirty="0">
                <a:latin typeface="Arial" panose="020B0604020202020204" pitchFamily="34" charset="0"/>
                <a:cs typeface="Arial" panose="020B0604020202020204" pitchFamily="34" charset="0"/>
              </a:rPr>
              <a:t>Analysis of structure-function relationship of bioactive compounds with chemical modification</a:t>
            </a:r>
            <a:r>
              <a:rPr lang="ja-JP" altLang="en">
                <a:latin typeface="Arial" panose="020B0604020202020204" pitchFamily="34" charset="0"/>
                <a:cs typeface="Arial" panose="020B0604020202020204" pitchFamily="34" charset="0"/>
              </a:rPr>
              <a:t>　</a:t>
            </a:r>
          </a:p>
          <a:p>
            <a:pPr fontAlgn="auto">
              <a:spcAft>
                <a:spcPts val="0"/>
              </a:spcAft>
              <a:defRPr/>
            </a:pPr>
            <a:endParaRPr lang="ja-JP" altLang="en">
              <a:latin typeface="Arial" panose="020B0604020202020204" pitchFamily="34" charset="0"/>
              <a:cs typeface="Arial" panose="020B0604020202020204" pitchFamily="34" charset="0"/>
            </a:endParaRPr>
          </a:p>
          <a:p>
            <a:pPr fontAlgn="auto">
              <a:spcAft>
                <a:spcPts val="0"/>
              </a:spcAft>
              <a:defRPr/>
            </a:pPr>
            <a:endParaRPr lang="ja-JP" altLang="en-US" dirty="0"/>
          </a:p>
        </p:txBody>
      </p:sp>
      <p:sp>
        <p:nvSpPr>
          <p:cNvPr id="3077" name="コンテンツ プレースホルダー 4"/>
          <p:cNvSpPr>
            <a:spLocks noGrp="1"/>
          </p:cNvSpPr>
          <p:nvPr>
            <p:ph sz="half" idx="10"/>
          </p:nvPr>
        </p:nvSpPr>
        <p:spPr>
          <a:xfrm>
            <a:off x="4643438" y="5084763"/>
            <a:ext cx="4038600" cy="1512887"/>
          </a:xfrm>
          <a:ln>
            <a:miter lim="800000"/>
            <a:headEnd/>
            <a:tailEnd/>
          </a:ln>
        </p:spPr>
        <p:txBody>
          <a:bodyPr/>
          <a:lstStyle/>
          <a:p>
            <a:r>
              <a:rPr lang="en-US" altLang="ja-JP" sz="1200" dirty="0">
                <a:latin typeface="Arial" panose="020B0604020202020204" pitchFamily="34" charset="0"/>
                <a:cs typeface="Arial" panose="020B0604020202020204" pitchFamily="34" charset="0"/>
              </a:rPr>
              <a:t>Keywords</a:t>
            </a:r>
            <a:r>
              <a:rPr lang="ja-JP" altLang="en-US" sz="1200">
                <a:latin typeface="Arial" panose="020B0604020202020204" pitchFamily="34" charset="0"/>
                <a:cs typeface="Arial" panose="020B0604020202020204" pitchFamily="34" charset="0"/>
              </a:rPr>
              <a:t>：</a:t>
            </a:r>
            <a:r>
              <a:rPr lang="en-US" altLang="ja-JP" sz="1200" dirty="0">
                <a:latin typeface="Arial" panose="020B0604020202020204" pitchFamily="34" charset="0"/>
                <a:cs typeface="Arial" panose="020B0604020202020204" pitchFamily="34" charset="0"/>
              </a:rPr>
              <a:t> </a:t>
            </a:r>
            <a:r>
              <a:rPr lang="en" altLang="ja-JP" sz="1200" dirty="0">
                <a:latin typeface="Arial" panose="020B0604020202020204" pitchFamily="34" charset="0"/>
                <a:cs typeface="Arial" panose="020B0604020202020204" pitchFamily="34" charset="0"/>
              </a:rPr>
              <a:t>ascorbic acid derivatives, provitamin C agents, bioactive compounds</a:t>
            </a:r>
            <a:endParaRPr lang="en-US" altLang="ja-JP" sz="1200" dirty="0">
              <a:latin typeface="Arial" panose="020B0604020202020204" pitchFamily="34" charset="0"/>
              <a:cs typeface="Arial" panose="020B0604020202020204" pitchFamily="34" charset="0"/>
            </a:endParaRPr>
          </a:p>
          <a:p>
            <a:r>
              <a:rPr lang="en-US" altLang="ja-JP" sz="1200" dirty="0">
                <a:latin typeface="Arial" panose="020B0604020202020204" pitchFamily="34" charset="0"/>
                <a:cs typeface="Arial" panose="020B0604020202020204" pitchFamily="34" charset="0"/>
              </a:rPr>
              <a:t>E-mail: </a:t>
            </a:r>
            <a:r>
              <a:rPr lang="en-US" altLang="ja-JP" sz="1200" dirty="0" err="1">
                <a:latin typeface="Arial" panose="020B0604020202020204" pitchFamily="34" charset="0"/>
                <a:cs typeface="Arial" panose="020B0604020202020204" pitchFamily="34" charset="0"/>
              </a:rPr>
              <a:t>atai@tokushima-u.ac.jp</a:t>
            </a:r>
            <a:endParaRPr lang="en-US" altLang="ja-JP" sz="1200" dirty="0">
              <a:latin typeface="Arial" panose="020B0604020202020204" pitchFamily="34" charset="0"/>
              <a:cs typeface="Arial" panose="020B0604020202020204" pitchFamily="34" charset="0"/>
            </a:endParaRPr>
          </a:p>
          <a:p>
            <a:r>
              <a:rPr lang="en-US" altLang="ja-JP" sz="1200" dirty="0">
                <a:latin typeface="Arial" panose="020B0604020202020204" pitchFamily="34" charset="0"/>
                <a:cs typeface="Arial" panose="020B0604020202020204" pitchFamily="34" charset="0"/>
              </a:rPr>
              <a:t>Tel.      +81-88-656-7526</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2"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図 3073">
            <a:extLst>
              <a:ext uri="{FF2B5EF4-FFF2-40B4-BE49-F238E27FC236}">
                <a16:creationId xmlns:a16="http://schemas.microsoft.com/office/drawing/2014/main" id="{941EBF49-30DB-9F4C-BDB0-57E4B3520BC0}"/>
              </a:ext>
            </a:extLst>
          </p:cNvPr>
          <p:cNvPicPr>
            <a:picLocks noChangeAspect="1"/>
          </p:cNvPicPr>
          <p:nvPr/>
        </p:nvPicPr>
        <p:blipFill>
          <a:blip r:embed="rId4"/>
          <a:stretch>
            <a:fillRect/>
          </a:stretch>
        </p:blipFill>
        <p:spPr>
          <a:xfrm>
            <a:off x="374612" y="1521312"/>
            <a:ext cx="4203776" cy="4716000"/>
          </a:xfrm>
          <a:prstGeom prst="rect">
            <a:avLst/>
          </a:prstGeom>
        </p:spPr>
      </p:pic>
      <p:pic>
        <p:nvPicPr>
          <p:cNvPr id="9" name="図 8">
            <a:extLst>
              <a:ext uri="{FF2B5EF4-FFF2-40B4-BE49-F238E27FC236}">
                <a16:creationId xmlns:a16="http://schemas.microsoft.com/office/drawing/2014/main" id="{30193C5E-37B5-8E47-8870-A6B9338889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5373216"/>
            <a:ext cx="1079624" cy="1079624"/>
          </a:xfrm>
          <a:prstGeom prst="rect">
            <a:avLst/>
          </a:prstGeom>
        </p:spPr>
      </p:pic>
    </p:spTree>
  </p:cSld>
  <p:clrMapOvr>
    <a:masterClrMapping/>
  </p:clrMapOvr>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362</TotalTime>
  <Words>136</Words>
  <Application>Microsoft Office PowerPoint</Application>
  <PresentationFormat>画面に合わせる (4:3)</PresentationFormat>
  <Paragraphs>29</Paragraphs>
  <Slides>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ＭＳ Ｐゴシック</vt:lpstr>
      <vt:lpstr>Arial</vt:lpstr>
      <vt:lpstr>Calibri</vt:lpstr>
      <vt:lpstr>Times New Roman</vt:lpstr>
      <vt:lpstr>研究者紹介V３ひな形</vt:lpstr>
      <vt:lpstr>食品および関連材料からの生物活性製品の研究開発 　　［キーワード：アスコルビン酸誘導体，プロビタミンC剤，生物活性物質］　　教授　田井章博</vt:lpstr>
      <vt:lpstr>Research and development of bioactive products from foods and related materials                                                          Professor　     Akihiro Tai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admini</cp:lastModifiedBy>
  <cp:revision>31</cp:revision>
  <cp:lastPrinted>2019-05-14T10:26:56Z</cp:lastPrinted>
  <dcterms:created xsi:type="dcterms:W3CDTF">2015-04-30T08:53:54Z</dcterms:created>
  <dcterms:modified xsi:type="dcterms:W3CDTF">2019-06-05T01:11:44Z</dcterms:modified>
</cp:coreProperties>
</file>