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94674"/>
  </p:normalViewPr>
  <p:slideViewPr>
    <p:cSldViewPr>
      <p:cViewPr>
        <p:scale>
          <a:sx n="97" d="100"/>
          <a:sy n="97" d="100"/>
        </p:scale>
        <p:origin x="-1608"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2016/7/1</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128200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extLst>
      <p:ext uri="{BB962C8B-B14F-4D97-AF65-F5344CB8AC3E}">
        <p14:creationId xmlns:p14="http://schemas.microsoft.com/office/powerpoint/2010/main" val="87462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2016/7/1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2016/7/1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2016/7/1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2016/7/1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2016/7/1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2016/7/1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pPr fontAlgn="auto">
              <a:spcAft>
                <a:spcPts val="0"/>
              </a:spcAft>
              <a:defRPr/>
            </a:pPr>
            <a:r>
              <a:rPr lang="en-US" altLang="ja-JP" dirty="0" smtClean="0">
                <a:latin typeface="+mn-ea"/>
              </a:rPr>
              <a:t>&lt;</a:t>
            </a:r>
            <a:r>
              <a:rPr lang="ja-JP" altLang="en-US" dirty="0"/>
              <a:t>天然物の有効利用を目指した医薬品素材や機能性素材の探索ならびに開発研究</a:t>
            </a:r>
            <a:r>
              <a:rPr lang="en-US" altLang="ja-JP" dirty="0" smtClean="0">
                <a:latin typeface="+mn-ea"/>
              </a:rPr>
              <a:t>&gt;</a:t>
            </a:r>
            <a:r>
              <a:rPr lang="en-US" altLang="ja-JP" sz="1800" dirty="0" smtClean="0"/>
              <a:t/>
            </a:r>
            <a:br>
              <a:rPr lang="en-US" altLang="ja-JP" sz="1800" dirty="0" smtClean="0"/>
            </a:br>
            <a:r>
              <a:rPr lang="ja-JP" altLang="en-US" sz="1800" dirty="0" smtClean="0"/>
              <a:t>　　　</a:t>
            </a:r>
            <a:r>
              <a:rPr lang="ja-JP" altLang="en-US" sz="1400" dirty="0" smtClean="0">
                <a:latin typeface="+mn-ea"/>
              </a:rPr>
              <a:t>［キーワード：天然物，医薬品素材、機能性素材］</a:t>
            </a:r>
            <a:r>
              <a:rPr lang="ja-JP" altLang="en-US" sz="2000" dirty="0"/>
              <a:t>　</a:t>
            </a:r>
            <a:r>
              <a:rPr lang="ja-JP" altLang="en-US" sz="2000" dirty="0" smtClean="0"/>
              <a:t>　</a:t>
            </a:r>
            <a:r>
              <a:rPr lang="en-US" altLang="ja-JP" sz="2000" dirty="0" smtClean="0">
                <a:latin typeface="+mn-ea"/>
              </a:rPr>
              <a:t>&lt;</a:t>
            </a:r>
            <a:r>
              <a:rPr lang="ja-JP" altLang="en-US" sz="2000" dirty="0" smtClean="0">
                <a:latin typeface="+mn-ea"/>
              </a:rPr>
              <a:t>准教授</a:t>
            </a:r>
            <a:r>
              <a:rPr lang="en-US" altLang="ja-JP" sz="2000" dirty="0" smtClean="0">
                <a:latin typeface="+mn-ea"/>
              </a:rPr>
              <a:t>&gt;</a:t>
            </a:r>
            <a:r>
              <a:rPr lang="ja-JP" altLang="en-US" sz="2000" dirty="0">
                <a:latin typeface="+mn-ea"/>
              </a:rPr>
              <a:t>　</a:t>
            </a:r>
            <a:r>
              <a:rPr lang="en-US" altLang="ja-JP" sz="2000" dirty="0" smtClean="0">
                <a:latin typeface="+mn-ea"/>
              </a:rPr>
              <a:t>&lt;</a:t>
            </a:r>
            <a:r>
              <a:rPr lang="ja-JP" altLang="en-US" sz="2000" dirty="0" smtClean="0">
                <a:latin typeface="+mn-ea"/>
              </a:rPr>
              <a:t>田中</a:t>
            </a:r>
            <a:r>
              <a:rPr lang="en-US" altLang="ja-JP" sz="2000" dirty="0" smtClean="0">
                <a:latin typeface="+mn-ea"/>
              </a:rPr>
              <a:t> </a:t>
            </a:r>
            <a:r>
              <a:rPr lang="ja-JP" altLang="en-US" sz="2000" dirty="0" smtClean="0">
                <a:latin typeface="+mn-ea"/>
              </a:rPr>
              <a:t>直伸</a:t>
            </a:r>
            <a:r>
              <a:rPr lang="en-US" altLang="ja-JP" sz="2000" dirty="0" smtClean="0">
                <a:latin typeface="+mn-ea"/>
              </a:rPr>
              <a:t>&gt;</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p>
          <a:p>
            <a:pPr fontAlgn="auto">
              <a:spcAft>
                <a:spcPts val="0"/>
              </a:spcAft>
              <a:buFont typeface="Arial" pitchFamily="34" charset="0"/>
              <a:buNone/>
              <a:defRPr/>
            </a:pP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pPr fontAlgn="auto">
              <a:spcAft>
                <a:spcPts val="0"/>
              </a:spcAft>
              <a:buFont typeface="Arial" pitchFamily="34" charset="0"/>
              <a:buNone/>
              <a:defRPr/>
            </a:pPr>
            <a:r>
              <a:rPr lang="ja-JP" altLang="en-US" dirty="0">
                <a:latin typeface="+mn-ea"/>
              </a:rPr>
              <a:t>　</a:t>
            </a:r>
            <a:r>
              <a:rPr lang="ja-JP" altLang="en-US" dirty="0" smtClean="0">
                <a:latin typeface="+mn-ea"/>
              </a:rPr>
              <a:t>人類が古くから天然資源に含まれる成分を「薬」として利用してきたことは、周知の事実であり、現在でも多く医薬品は、植物をはじめとして微生物や海洋生物に含まれる天然物、あるいはその天然物をモチーフとして開発されています。</a:t>
            </a:r>
            <a:endParaRPr lang="en-US" altLang="ja-JP" dirty="0" smtClean="0">
              <a:latin typeface="+mn-ea"/>
            </a:endParaRPr>
          </a:p>
          <a:p>
            <a:pPr fontAlgn="auto">
              <a:spcAft>
                <a:spcPts val="0"/>
              </a:spcAft>
              <a:buFont typeface="Arial" pitchFamily="34" charset="0"/>
              <a:buNone/>
              <a:defRPr/>
            </a:pPr>
            <a:r>
              <a:rPr lang="ja-JP" altLang="en-US" dirty="0">
                <a:latin typeface="+mn-ea"/>
              </a:rPr>
              <a:t>　</a:t>
            </a:r>
            <a:r>
              <a:rPr lang="ja-JP" altLang="en-US" dirty="0" smtClean="0">
                <a:latin typeface="+mn-ea"/>
              </a:rPr>
              <a:t>我々は、主に天然物化学と生薬学に関する研究を進めており、天然物の有効利用を目指した医薬品素材や機能性食品素材の開発研究を行っています。</a:t>
            </a:r>
            <a:endParaRPr lang="en-US" altLang="ja-JP" dirty="0" smtClean="0">
              <a:latin typeface="+mn-ea"/>
            </a:endParaRPr>
          </a:p>
          <a:p>
            <a:pPr fontAlgn="auto">
              <a:spcAft>
                <a:spcPts val="0"/>
              </a:spcAft>
              <a:buFont typeface="Arial" pitchFamily="34" charset="0"/>
              <a:buNone/>
              <a:defRPr/>
            </a:pPr>
            <a:endParaRPr lang="en-US" altLang="ja-JP" dirty="0" smtClean="0">
              <a:latin typeface="+mn-ea"/>
            </a:endParaRPr>
          </a:p>
          <a:p>
            <a:pPr fontAlgn="auto">
              <a:spcAft>
                <a:spcPts val="0"/>
              </a:spcAft>
              <a:buFont typeface="Arial" pitchFamily="34" charset="0"/>
              <a:buNone/>
              <a:defRPr/>
            </a:pPr>
            <a:r>
              <a:rPr lang="ja-JP" altLang="en-US" dirty="0" smtClean="0">
                <a:latin typeface="+mn-ea"/>
              </a:rPr>
              <a:t>（研究内容）</a:t>
            </a:r>
            <a:endParaRPr lang="en-US" altLang="ja-JP" dirty="0" smtClean="0">
              <a:latin typeface="+mn-ea"/>
            </a:endParaRPr>
          </a:p>
          <a:p>
            <a:pPr defTabSz="271463"/>
            <a:r>
              <a:rPr lang="en-US" altLang="ja-JP" dirty="0" smtClean="0">
                <a:latin typeface="ＭＳ ゴシック" charset="-128"/>
                <a:ea typeface="ＭＳ ゴシック" charset="-128"/>
                <a:cs typeface="ＭＳ ゴシック" charset="-128"/>
              </a:rPr>
              <a:t> </a:t>
            </a:r>
            <a:r>
              <a:rPr lang="ja-JP" altLang="en-US" dirty="0">
                <a:latin typeface="ＭＳ ゴシック" charset="-128"/>
                <a:ea typeface="ＭＳ ゴシック" charset="-128"/>
                <a:cs typeface="ＭＳ ゴシック" charset="-128"/>
              </a:rPr>
              <a:t>１．</a:t>
            </a:r>
            <a:r>
              <a:rPr lang="ja-JP" altLang="ja-JP" dirty="0"/>
              <a:t>新規</a:t>
            </a:r>
            <a:r>
              <a:rPr lang="ja-JP" altLang="en-US" dirty="0">
                <a:latin typeface="ＭＳ ゴシック" charset="-128"/>
                <a:ea typeface="ＭＳ ゴシック" charset="-128"/>
                <a:cs typeface="ＭＳ ゴシック" charset="-128"/>
              </a:rPr>
              <a:t>医薬品シ</a:t>
            </a:r>
            <a:r>
              <a:rPr lang="en-US" altLang="ja-JP" dirty="0">
                <a:latin typeface="ＭＳ ゴシック" charset="-128"/>
                <a:ea typeface="ＭＳ ゴシック" charset="-128"/>
                <a:cs typeface="ＭＳ ゴシック" charset="-128"/>
              </a:rPr>
              <a:t>−</a:t>
            </a:r>
            <a:r>
              <a:rPr lang="ja-JP" altLang="en-US" dirty="0" smtClean="0">
                <a:latin typeface="ＭＳ ゴシック" charset="-128"/>
                <a:ea typeface="ＭＳ ゴシック" charset="-128"/>
                <a:cs typeface="ＭＳ ゴシック" charset="-128"/>
              </a:rPr>
              <a:t>ド</a:t>
            </a:r>
            <a:r>
              <a:rPr lang="en-US" altLang="ja-JP" dirty="0" smtClean="0">
                <a:latin typeface="ＭＳ ゴシック" charset="-128"/>
                <a:ea typeface="ＭＳ ゴシック" charset="-128"/>
                <a:cs typeface="ＭＳ ゴシック" charset="-128"/>
              </a:rPr>
              <a:t> (</a:t>
            </a:r>
            <a:r>
              <a:rPr lang="ja-JP" altLang="en-US" dirty="0" smtClean="0">
                <a:latin typeface="ＭＳ ゴシック" charset="-128"/>
                <a:ea typeface="ＭＳ ゴシック" charset="-128"/>
                <a:cs typeface="ＭＳ ゴシック" charset="-128"/>
              </a:rPr>
              <a:t>リード</a:t>
            </a:r>
            <a:r>
              <a:rPr lang="en-US" altLang="ja-JP" dirty="0" smtClean="0">
                <a:latin typeface="ＭＳ ゴシック" charset="-128"/>
                <a:ea typeface="ＭＳ ゴシック" charset="-128"/>
                <a:cs typeface="ＭＳ ゴシック" charset="-128"/>
              </a:rPr>
              <a:t>) </a:t>
            </a:r>
            <a:r>
              <a:rPr lang="ja-JP" altLang="ja-JP" dirty="0" smtClean="0"/>
              <a:t>天然</a:t>
            </a:r>
            <a:r>
              <a:rPr lang="ja-JP" altLang="ja-JP" dirty="0"/>
              <a:t>物質</a:t>
            </a:r>
            <a:r>
              <a:rPr lang="ja-JP" altLang="en-US" dirty="0">
                <a:latin typeface="ＭＳ ゴシック" charset="-128"/>
                <a:ea typeface="ＭＳ ゴシック" charset="-128"/>
                <a:cs typeface="ＭＳ ゴシック" charset="-128"/>
              </a:rPr>
              <a:t>の探索</a:t>
            </a:r>
            <a:r>
              <a:rPr lang="ja-JP" altLang="en-US" dirty="0" smtClean="0">
                <a:latin typeface="ＭＳ ゴシック" charset="-128"/>
                <a:ea typeface="ＭＳ ゴシック" charset="-128"/>
                <a:cs typeface="ＭＳ ゴシック" charset="-128"/>
              </a:rPr>
              <a:t>研究</a:t>
            </a:r>
            <a:endParaRPr lang="en-US" altLang="ja-JP" dirty="0" smtClean="0">
              <a:latin typeface="ＭＳ ゴシック" charset="-128"/>
              <a:ea typeface="ＭＳ ゴシック" charset="-128"/>
              <a:cs typeface="ＭＳ ゴシック" charset="-128"/>
            </a:endParaRPr>
          </a:p>
          <a:p>
            <a:pPr defTabSz="271463"/>
            <a:r>
              <a:rPr lang="ja-JP" altLang="en-US" dirty="0">
                <a:latin typeface="ＭＳ ゴシック" charset="-128"/>
                <a:ea typeface="ＭＳ ゴシック" charset="-128"/>
                <a:cs typeface="ＭＳ ゴシック" charset="-128"/>
              </a:rPr>
              <a:t>　</a:t>
            </a:r>
            <a:r>
              <a:rPr lang="ja-JP" altLang="en-US" dirty="0" smtClean="0">
                <a:latin typeface="ＭＳ ゴシック" charset="-128"/>
                <a:ea typeface="ＭＳ ゴシック" charset="-128"/>
                <a:cs typeface="ＭＳ ゴシック" charset="-128"/>
              </a:rPr>
              <a:t>　　</a:t>
            </a:r>
            <a:r>
              <a:rPr lang="ja-JP" altLang="en-US" dirty="0">
                <a:latin typeface="ＭＳ ゴシック" charset="-128"/>
                <a:ea typeface="ＭＳ ゴシック" charset="-128"/>
                <a:cs typeface="ＭＳ ゴシック" charset="-128"/>
              </a:rPr>
              <a:t>植物や</a:t>
            </a:r>
            <a:r>
              <a:rPr lang="ja-JP" altLang="en-US" dirty="0" smtClean="0">
                <a:latin typeface="ＭＳ ゴシック" charset="-128"/>
                <a:ea typeface="ＭＳ ゴシック" charset="-128"/>
                <a:cs typeface="ＭＳ ゴシック" charset="-128"/>
              </a:rPr>
              <a:t>海洋生物から、薬のもとになる新しい天然</a:t>
            </a:r>
            <a:r>
              <a:rPr lang="en-US" altLang="ja-JP" dirty="0" smtClean="0">
                <a:latin typeface="ＭＳ ゴシック" charset="-128"/>
                <a:ea typeface="ＭＳ ゴシック" charset="-128"/>
                <a:cs typeface="ＭＳ ゴシック" charset="-128"/>
              </a:rPr>
              <a:t/>
            </a:r>
            <a:br>
              <a:rPr lang="en-US" altLang="ja-JP" dirty="0" smtClean="0">
                <a:latin typeface="ＭＳ ゴシック" charset="-128"/>
                <a:ea typeface="ＭＳ ゴシック" charset="-128"/>
                <a:cs typeface="ＭＳ ゴシック" charset="-128"/>
              </a:rPr>
            </a:br>
            <a:r>
              <a:rPr lang="ja-JP" altLang="en-US" dirty="0" smtClean="0">
                <a:latin typeface="ＭＳ ゴシック" charset="-128"/>
                <a:ea typeface="ＭＳ ゴシック" charset="-128"/>
                <a:cs typeface="ＭＳ ゴシック" charset="-128"/>
              </a:rPr>
              <a:t>　　　物質を探しています</a:t>
            </a:r>
            <a:endParaRPr lang="en-US" altLang="ja-JP" dirty="0" smtClean="0">
              <a:latin typeface="ＭＳ ゴシック" charset="-128"/>
              <a:ea typeface="ＭＳ ゴシック" charset="-128"/>
              <a:cs typeface="ＭＳ ゴシック" charset="-128"/>
            </a:endParaRPr>
          </a:p>
          <a:p>
            <a:pPr defTabSz="271463"/>
            <a:r>
              <a:rPr lang="en-US" altLang="ja-JP" dirty="0" smtClean="0">
                <a:latin typeface="ＭＳ ゴシック" charset="-128"/>
                <a:ea typeface="ＭＳ ゴシック" charset="-128"/>
                <a:cs typeface="ＭＳ ゴシック" charset="-128"/>
              </a:rPr>
              <a:t> </a:t>
            </a:r>
            <a:r>
              <a:rPr lang="ja-JP" altLang="en-US" dirty="0" smtClean="0">
                <a:latin typeface="ＭＳ ゴシック" charset="-128"/>
                <a:ea typeface="ＭＳ ゴシック" charset="-128"/>
                <a:cs typeface="ＭＳ ゴシック" charset="-128"/>
              </a:rPr>
              <a:t>２．</a:t>
            </a:r>
            <a:r>
              <a:rPr lang="ja-JP" altLang="ja-JP" dirty="0">
                <a:latin typeface="ＭＳ Ｐゴシック"/>
                <a:ea typeface="ＭＳ Ｐゴシック"/>
                <a:cs typeface="ＭＳ Ｐゴシック"/>
              </a:rPr>
              <a:t>極微量天然物質の構造解析法の開発</a:t>
            </a:r>
          </a:p>
          <a:p>
            <a:pPr defTabSz="271463"/>
            <a:r>
              <a:rPr lang="en-US" altLang="ja-JP" dirty="0" smtClean="0">
                <a:latin typeface="ＭＳ ゴシック" charset="-128"/>
                <a:ea typeface="ＭＳ ゴシック" charset="-128"/>
                <a:cs typeface="ＭＳ ゴシック" charset="-128"/>
              </a:rPr>
              <a:t> </a:t>
            </a:r>
            <a:r>
              <a:rPr lang="ja-JP" altLang="en-US" dirty="0" smtClean="0">
                <a:latin typeface="ＭＳ ゴシック" charset="-128"/>
                <a:ea typeface="ＭＳ ゴシック" charset="-128"/>
                <a:cs typeface="ＭＳ ゴシック" charset="-128"/>
              </a:rPr>
              <a:t>３．</a:t>
            </a:r>
            <a:r>
              <a:rPr lang="ja-JP" altLang="en-US" dirty="0">
                <a:latin typeface="ＭＳ ゴシック" charset="-128"/>
                <a:ea typeface="ＭＳ ゴシック" charset="-128"/>
                <a:cs typeface="ＭＳ ゴシック" charset="-128"/>
              </a:rPr>
              <a:t>天然素材の有効利用を目指した研究</a:t>
            </a:r>
            <a:endParaRPr lang="en-US" altLang="ja-JP" dirty="0">
              <a:latin typeface="ＭＳ ゴシック" charset="-128"/>
              <a:ea typeface="ＭＳ ゴシック" charset="-128"/>
              <a:cs typeface="ＭＳ ゴシック" charset="-128"/>
            </a:endParaRPr>
          </a:p>
          <a:p>
            <a:pPr defTabSz="271463"/>
            <a:r>
              <a:rPr lang="en-US" altLang="ja-JP" dirty="0" smtClean="0">
                <a:latin typeface="ＭＳ ゴシック" charset="-128"/>
                <a:ea typeface="ＭＳ ゴシック" charset="-128"/>
                <a:cs typeface="ＭＳ ゴシック" charset="-128"/>
              </a:rPr>
              <a:t> </a:t>
            </a:r>
            <a:r>
              <a:rPr lang="ja-JP" altLang="en-US" dirty="0" smtClean="0">
                <a:latin typeface="ＭＳ ゴシック" charset="-128"/>
                <a:ea typeface="ＭＳ ゴシック" charset="-128"/>
                <a:cs typeface="ＭＳ ゴシック" charset="-128"/>
              </a:rPr>
              <a:t>４．</a:t>
            </a:r>
            <a:r>
              <a:rPr lang="ja-JP" altLang="en-US" dirty="0">
                <a:latin typeface="ＭＳ ゴシック" charset="-128"/>
                <a:ea typeface="ＭＳ ゴシック" charset="-128"/>
                <a:cs typeface="ＭＳ ゴシック" charset="-128"/>
              </a:rPr>
              <a:t>民族薬物調査とその利用に関する研究</a:t>
            </a:r>
          </a:p>
          <a:p>
            <a:pPr fontAlgn="auto">
              <a:spcAft>
                <a:spcPts val="0"/>
              </a:spcAft>
              <a:buFont typeface="Arial" pitchFamily="34" charset="0"/>
              <a:buNone/>
              <a:defRPr/>
            </a:pPr>
            <a:endParaRPr lang="ja-JP" altLang="en-US" dirty="0">
              <a:latin typeface="+mn-ea"/>
            </a:endParaRPr>
          </a:p>
          <a:p>
            <a:pPr fontAlgn="auto">
              <a:spcAft>
                <a:spcPts val="0"/>
              </a:spcAft>
              <a:buFont typeface="Arial" pitchFamily="34" charset="0"/>
              <a:buNone/>
              <a:defRPr/>
            </a:pPr>
            <a:endParaRPr lang="ja-JP" altLang="en-US"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a:t>
            </a:r>
            <a:r>
              <a:rPr lang="en-US" altLang="ja-JP" sz="1200" dirty="0" smtClean="0">
                <a:latin typeface="+mn-ea"/>
              </a:rPr>
              <a:t> </a:t>
            </a:r>
            <a:r>
              <a:rPr lang="ja-JP" altLang="en-US" sz="1200" dirty="0" smtClean="0">
                <a:latin typeface="+mn-ea"/>
              </a:rPr>
              <a:t>医歯薬学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a:t>
            </a:r>
            <a:r>
              <a:rPr lang="en-US" altLang="ja-JP" sz="1200" dirty="0" smtClean="0">
                <a:latin typeface="+mn-ea"/>
              </a:rPr>
              <a:t> </a:t>
            </a:r>
            <a:r>
              <a:rPr lang="ja-JP" altLang="en-US" sz="1200" dirty="0" smtClean="0">
                <a:latin typeface="+mn-ea"/>
              </a:rPr>
              <a:t>天然資源系薬学</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err="1" smtClean="0">
                <a:latin typeface="+mn-ea"/>
                <a:cs typeface="Times New Roman" pitchFamily="18" charset="0"/>
              </a:rPr>
              <a:t>ntanak@tokushima-u.ac.jp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088-633-7275</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HP :</a:t>
            </a:r>
            <a:r>
              <a:rPr lang="ja-JP" altLang="en-US" sz="1200" dirty="0">
                <a:latin typeface="+mn-ea"/>
                <a:cs typeface="Times New Roman" pitchFamily="18" charset="0"/>
              </a:rPr>
              <a:t> </a:t>
            </a:r>
            <a:r>
              <a:rPr lang="en-US" altLang="ja-JP" sz="1200" dirty="0">
                <a:latin typeface="+mn-ea"/>
                <a:cs typeface="Times New Roman" pitchFamily="18" charset="0"/>
              </a:rPr>
              <a:t>http</a:t>
            </a:r>
            <a:r>
              <a:rPr lang="en-US" altLang="ja-JP" sz="1200" dirty="0" smtClean="0">
                <a:latin typeface="+mn-ea"/>
                <a:cs typeface="Times New Roman" pitchFamily="18" charset="0"/>
              </a:rPr>
              <a:t>://&lt;</a:t>
            </a:r>
            <a:r>
              <a:rPr lang="ja-JP" altLang="en-US" sz="1200" dirty="0" smtClean="0">
                <a:latin typeface="+mn-ea"/>
                <a:cs typeface="Times New Roman" pitchFamily="18" charset="0"/>
              </a:rPr>
              <a:t>ウエブページ</a:t>
            </a:r>
            <a:r>
              <a:rPr lang="en-US" altLang="ja-JP" sz="1200" dirty="0" smtClean="0">
                <a:latin typeface="+mn-ea"/>
                <a:cs typeface="Times New Roman" pitchFamily="18" charset="0"/>
              </a:rPr>
              <a:t>&gt;</a:t>
            </a:r>
            <a:r>
              <a:rPr lang="ja-JP" altLang="en-US" sz="1200" dirty="0" smtClean="0">
                <a:latin typeface="+mn-ea"/>
                <a:cs typeface="Times New Roman" pitchFamily="18" charset="0"/>
              </a:rPr>
              <a:t>←</a:t>
            </a:r>
            <a:r>
              <a:rPr lang="en-US" altLang="ja-JP" sz="1200" dirty="0" smtClean="0">
                <a:latin typeface="+mn-ea"/>
                <a:cs typeface="Times New Roman" pitchFamily="18" charset="0"/>
              </a:rPr>
              <a:t>(</a:t>
            </a:r>
            <a:r>
              <a:rPr lang="ja-JP" altLang="en-US" sz="1200" dirty="0" smtClean="0">
                <a:latin typeface="+mn-ea"/>
                <a:cs typeface="Times New Roman" pitchFamily="18" charset="0"/>
              </a:rPr>
              <a:t>省略可</a:t>
            </a:r>
            <a:r>
              <a:rPr lang="en-US" altLang="ja-JP" sz="1200" dirty="0" smtClean="0">
                <a:latin typeface="+mn-ea"/>
                <a:cs typeface="Times New Roman" pitchFamily="18" charset="0"/>
              </a:rPr>
              <a:t>)</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rotWithShape="1">
          <a:blip r:embed="rId4" cstate="screen">
            <a:extLst>
              <a:ext uri="{28A0092B-C50C-407E-A947-70E740481C1C}">
                <a14:useLocalDpi xmlns:a14="http://schemas.microsoft.com/office/drawing/2010/main"/>
              </a:ext>
            </a:extLst>
          </a:blip>
          <a:srcRect l="8972" t="11887" r="8066" b="9661"/>
          <a:stretch/>
        </p:blipFill>
        <p:spPr>
          <a:xfrm>
            <a:off x="531066" y="1700808"/>
            <a:ext cx="3964734" cy="2713502"/>
          </a:xfrm>
          <a:prstGeom prst="rect">
            <a:avLst/>
          </a:prstGeom>
        </p:spPr>
      </p:pic>
      <p:sp>
        <p:nvSpPr>
          <p:cNvPr id="12" name="Rectangle 5"/>
          <p:cNvSpPr>
            <a:spLocks noChangeArrowheads="1"/>
          </p:cNvSpPr>
          <p:nvPr/>
        </p:nvSpPr>
        <p:spPr bwMode="auto">
          <a:xfrm>
            <a:off x="724595" y="4486842"/>
            <a:ext cx="3703389" cy="81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972" tIns="37485" rIns="74972" bIns="37485">
            <a:spAutoFit/>
          </a:bodyPr>
          <a:lstStyle>
            <a:lvl1pPr marL="376238" indent="-376238" defTabSz="749300">
              <a:defRPr kumimoji="1" sz="2400">
                <a:solidFill>
                  <a:schemeClr val="tx1"/>
                </a:solidFill>
                <a:latin typeface="Arial" charset="0"/>
                <a:ea typeface="ＭＳ Ｐゴシック" charset="-128"/>
              </a:defRPr>
            </a:lvl1pPr>
            <a:lvl2pPr marL="742950" indent="-285750" defTabSz="749300">
              <a:defRPr kumimoji="1" sz="2400">
                <a:solidFill>
                  <a:schemeClr val="tx1"/>
                </a:solidFill>
                <a:latin typeface="Arial" charset="0"/>
                <a:ea typeface="ＭＳ Ｐゴシック" charset="-128"/>
              </a:defRPr>
            </a:lvl2pPr>
            <a:lvl3pPr marL="1143000" indent="-228600" defTabSz="749300">
              <a:defRPr kumimoji="1" sz="2400">
                <a:solidFill>
                  <a:schemeClr val="tx1"/>
                </a:solidFill>
                <a:latin typeface="Arial" charset="0"/>
                <a:ea typeface="ＭＳ Ｐゴシック" charset="-128"/>
              </a:defRPr>
            </a:lvl3pPr>
            <a:lvl4pPr marL="1600200" indent="-228600" defTabSz="749300">
              <a:defRPr kumimoji="1" sz="2400">
                <a:solidFill>
                  <a:schemeClr val="tx1"/>
                </a:solidFill>
                <a:latin typeface="Arial" charset="0"/>
                <a:ea typeface="ＭＳ Ｐゴシック" charset="-128"/>
              </a:defRPr>
            </a:lvl4pPr>
            <a:lvl5pPr marL="2057400" indent="-228600" defTabSz="749300">
              <a:defRPr kumimoji="1" sz="2400">
                <a:solidFill>
                  <a:schemeClr val="tx1"/>
                </a:solidFill>
                <a:latin typeface="Arial" charset="0"/>
                <a:ea typeface="ＭＳ Ｐゴシック" charset="-128"/>
              </a:defRPr>
            </a:lvl5pPr>
            <a:lvl6pPr marL="2514600" indent="-228600" defTabSz="749300" fontAlgn="base">
              <a:spcBef>
                <a:spcPct val="0"/>
              </a:spcBef>
              <a:spcAft>
                <a:spcPct val="0"/>
              </a:spcAft>
              <a:defRPr kumimoji="1" sz="2400">
                <a:solidFill>
                  <a:schemeClr val="tx1"/>
                </a:solidFill>
                <a:latin typeface="Arial" charset="0"/>
                <a:ea typeface="ＭＳ Ｐゴシック" charset="-128"/>
              </a:defRPr>
            </a:lvl6pPr>
            <a:lvl7pPr marL="2971800" indent="-228600" defTabSz="749300" fontAlgn="base">
              <a:spcBef>
                <a:spcPct val="0"/>
              </a:spcBef>
              <a:spcAft>
                <a:spcPct val="0"/>
              </a:spcAft>
              <a:defRPr kumimoji="1" sz="2400">
                <a:solidFill>
                  <a:schemeClr val="tx1"/>
                </a:solidFill>
                <a:latin typeface="Arial" charset="0"/>
                <a:ea typeface="ＭＳ Ｐゴシック" charset="-128"/>
              </a:defRPr>
            </a:lvl7pPr>
            <a:lvl8pPr marL="3429000" indent="-228600" defTabSz="749300" fontAlgn="base">
              <a:spcBef>
                <a:spcPct val="0"/>
              </a:spcBef>
              <a:spcAft>
                <a:spcPct val="0"/>
              </a:spcAft>
              <a:defRPr kumimoji="1" sz="2400">
                <a:solidFill>
                  <a:schemeClr val="tx1"/>
                </a:solidFill>
                <a:latin typeface="Arial" charset="0"/>
                <a:ea typeface="ＭＳ Ｐゴシック" charset="-128"/>
              </a:defRPr>
            </a:lvl8pPr>
            <a:lvl9pPr marL="3886200" indent="-228600" defTabSz="749300" fontAlgn="base">
              <a:spcBef>
                <a:spcPct val="0"/>
              </a:spcBef>
              <a:spcAft>
                <a:spcPct val="0"/>
              </a:spcAft>
              <a:defRPr kumimoji="1" sz="2400">
                <a:solidFill>
                  <a:schemeClr val="tx1"/>
                </a:solidFill>
                <a:latin typeface="Arial" charset="0"/>
                <a:ea typeface="ＭＳ Ｐゴシック" charset="-128"/>
              </a:defRPr>
            </a:lvl9pPr>
          </a:lstStyle>
          <a:p>
            <a:pPr algn="just">
              <a:buFont typeface="Times" charset="0"/>
              <a:buNone/>
            </a:pPr>
            <a:r>
              <a:rPr lang="ja-JP" altLang="en-US" sz="1200" b="1" dirty="0">
                <a:solidFill>
                  <a:schemeClr val="accent5">
                    <a:lumMod val="75000"/>
                  </a:schemeClr>
                </a:solidFill>
                <a:latin typeface="Times" charset="0"/>
                <a:ea typeface="ＭＳ ゴシック" charset="-128"/>
              </a:rPr>
              <a:t>新規医薬品シード化合物の開発を目指して</a:t>
            </a:r>
            <a:r>
              <a:rPr lang="ja-JP" altLang="en-US" sz="1200" b="1" dirty="0" smtClean="0">
                <a:solidFill>
                  <a:schemeClr val="accent5">
                    <a:lumMod val="75000"/>
                  </a:schemeClr>
                </a:solidFill>
                <a:latin typeface="Times" charset="0"/>
                <a:ea typeface="ＭＳ ゴシック" charset="-128"/>
              </a:rPr>
              <a:t>、</a:t>
            </a:r>
            <a:endParaRPr lang="en-US" altLang="ja-JP" sz="1200" b="1" dirty="0" smtClean="0">
              <a:solidFill>
                <a:schemeClr val="accent5">
                  <a:lumMod val="75000"/>
                </a:schemeClr>
              </a:solidFill>
              <a:latin typeface="Times" charset="0"/>
              <a:ea typeface="ＭＳ ゴシック" charset="-128"/>
            </a:endParaRPr>
          </a:p>
          <a:p>
            <a:pPr algn="just">
              <a:buFont typeface="Times" charset="0"/>
              <a:buNone/>
            </a:pPr>
            <a:r>
              <a:rPr lang="ja-JP" altLang="en-US" sz="1200" b="1" dirty="0" smtClean="0">
                <a:solidFill>
                  <a:schemeClr val="accent5">
                    <a:lumMod val="75000"/>
                  </a:schemeClr>
                </a:solidFill>
                <a:latin typeface="Times" charset="0"/>
                <a:ea typeface="ＭＳ ゴシック" charset="-128"/>
              </a:rPr>
              <a:t>世界各地の薬用植物や海洋生物に含まれる、</a:t>
            </a:r>
            <a:endParaRPr lang="en-US" altLang="ja-JP" sz="1200" b="1" dirty="0" smtClean="0">
              <a:solidFill>
                <a:schemeClr val="accent5">
                  <a:lumMod val="75000"/>
                </a:schemeClr>
              </a:solidFill>
              <a:latin typeface="Times" charset="0"/>
              <a:ea typeface="ＭＳ ゴシック" charset="-128"/>
            </a:endParaRPr>
          </a:p>
          <a:p>
            <a:pPr algn="just">
              <a:buFont typeface="Times" charset="0"/>
              <a:buNone/>
            </a:pPr>
            <a:r>
              <a:rPr lang="ja-JP" altLang="en-US" sz="1200" b="1" dirty="0" smtClean="0">
                <a:solidFill>
                  <a:schemeClr val="accent5">
                    <a:lumMod val="75000"/>
                  </a:schemeClr>
                </a:solidFill>
                <a:latin typeface="Times" charset="0"/>
                <a:ea typeface="ＭＳ ゴシック" charset="-128"/>
              </a:rPr>
              <a:t>特異</a:t>
            </a:r>
            <a:r>
              <a:rPr lang="ja-JP" altLang="en-US" sz="1200" b="1" dirty="0">
                <a:solidFill>
                  <a:schemeClr val="accent5">
                    <a:lumMod val="75000"/>
                  </a:schemeClr>
                </a:solidFill>
                <a:latin typeface="Times" charset="0"/>
                <a:ea typeface="ＭＳ ゴシック" charset="-128"/>
              </a:rPr>
              <a:t>な化学構造や生物活性をもつ新規</a:t>
            </a:r>
            <a:r>
              <a:rPr lang="ja-JP" altLang="en-US" sz="1200" b="1" dirty="0" smtClean="0">
                <a:solidFill>
                  <a:schemeClr val="accent5">
                    <a:lumMod val="75000"/>
                  </a:schemeClr>
                </a:solidFill>
                <a:latin typeface="Times" charset="0"/>
                <a:ea typeface="ＭＳ ゴシック" charset="-128"/>
              </a:rPr>
              <a:t>天然物質を</a:t>
            </a:r>
            <a:endParaRPr lang="en-US" altLang="ja-JP" sz="1200" b="1" dirty="0" smtClean="0">
              <a:solidFill>
                <a:schemeClr val="accent5">
                  <a:lumMod val="75000"/>
                </a:schemeClr>
              </a:solidFill>
              <a:latin typeface="Times" charset="0"/>
              <a:ea typeface="ＭＳ ゴシック" charset="-128"/>
            </a:endParaRPr>
          </a:p>
          <a:p>
            <a:pPr algn="just">
              <a:buFont typeface="Times" charset="0"/>
              <a:buNone/>
            </a:pPr>
            <a:r>
              <a:rPr lang="ja-JP" altLang="en-US" sz="1200" b="1" dirty="0" smtClean="0">
                <a:solidFill>
                  <a:schemeClr val="accent5">
                    <a:lumMod val="75000"/>
                  </a:schemeClr>
                </a:solidFill>
                <a:latin typeface="Times" charset="0"/>
                <a:ea typeface="ＭＳ ゴシック" charset="-128"/>
              </a:rPr>
              <a:t>探索</a:t>
            </a:r>
            <a:r>
              <a:rPr lang="ja-JP" altLang="en-US" sz="1200" b="1" dirty="0">
                <a:solidFill>
                  <a:schemeClr val="accent5">
                    <a:lumMod val="75000"/>
                  </a:schemeClr>
                </a:solidFill>
                <a:latin typeface="Times" charset="0"/>
                <a:ea typeface="ＭＳ ゴシック" charset="-128"/>
              </a:rPr>
              <a:t>しています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fontScale="90000"/>
          </a:bodyPr>
          <a:lstStyle/>
          <a:p>
            <a:pPr algn="l" fontAlgn="auto">
              <a:spcAft>
                <a:spcPts val="0"/>
              </a:spcAft>
              <a:defRPr/>
            </a:pPr>
            <a:r>
              <a:rPr lang="en-US" altLang="ja-JP" sz="2000" dirty="0" smtClean="0">
                <a:latin typeface="Arial" pitchFamily="34" charset="0"/>
                <a:cs typeface="Arial" pitchFamily="34" charset="0"/>
              </a:rPr>
              <a:t>&lt;Search for New Natural Products as Potential Leads for </a:t>
            </a:r>
            <a:br>
              <a:rPr lang="en-US" altLang="ja-JP" sz="2000" dirty="0" smtClean="0">
                <a:latin typeface="Arial" pitchFamily="34" charset="0"/>
                <a:cs typeface="Arial" pitchFamily="34" charset="0"/>
              </a:rPr>
            </a:br>
            <a:r>
              <a:rPr lang="en-US" altLang="ja-JP" sz="2000" dirty="0" smtClean="0">
                <a:latin typeface="Arial" pitchFamily="34" charset="0"/>
                <a:cs typeface="Arial" pitchFamily="34" charset="0"/>
              </a:rPr>
              <a:t>   New Therapeutic Agent&gt;</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&lt;Associate </a:t>
            </a:r>
            <a:r>
              <a:rPr lang="en-US" altLang="ja-JP" sz="1800" dirty="0" err="1" smtClean="0">
                <a:latin typeface="Arial" pitchFamily="34" charset="0"/>
                <a:cs typeface="Arial" pitchFamily="34" charset="0"/>
              </a:rPr>
              <a:t>Profssor</a:t>
            </a:r>
            <a:r>
              <a:rPr lang="en-US" altLang="ja-JP" sz="1800" dirty="0" smtClean="0">
                <a:latin typeface="Arial" pitchFamily="34" charset="0"/>
                <a:cs typeface="Arial" pitchFamily="34" charset="0"/>
              </a:rPr>
              <a:t>&gt;</a:t>
            </a:r>
            <a:r>
              <a:rPr lang="ja-JP" altLang="en-US" sz="1800" dirty="0">
                <a:latin typeface="Arial" pitchFamily="34" charset="0"/>
                <a:cs typeface="Arial" pitchFamily="34" charset="0"/>
              </a:rPr>
              <a:t>　</a:t>
            </a:r>
            <a:r>
              <a:rPr lang="en-US" altLang="ja-JP" sz="1800" dirty="0" smtClean="0">
                <a:latin typeface="Arial" pitchFamily="34" charset="0"/>
                <a:cs typeface="Arial" pitchFamily="34" charset="0"/>
              </a:rPr>
              <a:t>&lt;</a:t>
            </a:r>
            <a:r>
              <a:rPr lang="en-US" altLang="ja-JP" sz="1800" dirty="0" err="1" smtClean="0">
                <a:latin typeface="Arial" pitchFamily="34" charset="0"/>
                <a:cs typeface="Arial" pitchFamily="34" charset="0"/>
              </a:rPr>
              <a:t>Naonobu</a:t>
            </a:r>
            <a:r>
              <a:rPr lang="en-US" altLang="ja-JP" sz="1800" dirty="0" smtClean="0">
                <a:latin typeface="Arial" pitchFamily="34" charset="0"/>
                <a:cs typeface="Arial" pitchFamily="34" charset="0"/>
              </a:rPr>
              <a:t>, Tanaka&gt;</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r>
              <a:rPr lang="en-US" altLang="ja-JP" sz="1200" dirty="0" smtClean="0">
                <a:latin typeface="Arial" charset="0"/>
                <a:cs typeface="Arial" charset="0"/>
              </a:rPr>
              <a:t>&lt;</a:t>
            </a:r>
            <a:r>
              <a:rPr lang="ja-JP" altLang="en-US" sz="1200" dirty="0" smtClean="0">
                <a:latin typeface="Arial" charset="0"/>
                <a:cs typeface="Arial" charset="0"/>
              </a:rPr>
              <a:t>図表</a:t>
            </a:r>
            <a:r>
              <a:rPr lang="en-US" altLang="ja-JP" sz="1200" dirty="0" smtClean="0">
                <a:latin typeface="Arial" charset="0"/>
                <a:cs typeface="Arial" charset="0"/>
              </a:rPr>
              <a:t>&gt;</a:t>
            </a:r>
            <a:endParaRPr lang="ja-JP" altLang="en-US"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lnSpc>
                <a:spcPct val="150000"/>
              </a:lnSpc>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a:lnSpc>
                <a:spcPct val="150000"/>
              </a:lnSpc>
            </a:pPr>
            <a:r>
              <a:rPr lang="ja-JP" altLang="en-US" dirty="0">
                <a:latin typeface="Arial" pitchFamily="34" charset="0"/>
                <a:cs typeface="Arial" pitchFamily="34" charset="0"/>
              </a:rPr>
              <a:t>　</a:t>
            </a:r>
            <a:r>
              <a:rPr lang="en-US" altLang="ja-JP" dirty="0"/>
              <a:t>We have been continuing search for biologically active </a:t>
            </a:r>
            <a:r>
              <a:rPr lang="en-US" altLang="ja-JP" dirty="0" smtClean="0"/>
              <a:t>and structurally interesting natural </a:t>
            </a:r>
            <a:r>
              <a:rPr lang="en-US" altLang="ja-JP" dirty="0"/>
              <a:t>products as potential leads for new therapeutic agents. </a:t>
            </a:r>
            <a:endParaRPr lang="en-US" altLang="ja-JP" dirty="0" smtClean="0"/>
          </a:p>
          <a:p>
            <a:pPr>
              <a:lnSpc>
                <a:spcPct val="150000"/>
              </a:lnSpc>
            </a:pPr>
            <a:r>
              <a:rPr lang="en-US" altLang="ja-JP" dirty="0" smtClean="0"/>
              <a:t>   Current </a:t>
            </a:r>
            <a:r>
              <a:rPr lang="en-US" altLang="ja-JP" dirty="0"/>
              <a:t>our research programs include, (1) Search for </a:t>
            </a:r>
            <a:r>
              <a:rPr lang="en-US" altLang="ja-JP" dirty="0" smtClean="0"/>
              <a:t>plant- and marine-derived </a:t>
            </a:r>
            <a:r>
              <a:rPr lang="en-US" altLang="ja-JP" dirty="0"/>
              <a:t>natural products leads for a therapeutic agents with a variety of biological activity including anti-HIV, cytotoxicity against cancer cell lines, MDR-reversing activity in cancer cells, anti-MRSA, anti-influenza, etc.; </a:t>
            </a:r>
            <a:r>
              <a:rPr lang="en-US" altLang="ja-JP" dirty="0" smtClean="0"/>
              <a:t>(</a:t>
            </a:r>
            <a:r>
              <a:rPr lang="en-US" altLang="ja-JP" dirty="0"/>
              <a:t>2</a:t>
            </a:r>
            <a:r>
              <a:rPr lang="en-US" altLang="ja-JP" dirty="0" smtClean="0"/>
              <a:t>) </a:t>
            </a:r>
            <a:r>
              <a:rPr lang="en-US" altLang="ja-JP" dirty="0" err="1"/>
              <a:t>Ethanopharmacological</a:t>
            </a:r>
            <a:r>
              <a:rPr lang="en-US" altLang="ja-JP" dirty="0"/>
              <a:t> study on medicinal plants; </a:t>
            </a:r>
            <a:r>
              <a:rPr lang="en-US" altLang="ja-JP" dirty="0" smtClean="0"/>
              <a:t>(3) </a:t>
            </a:r>
            <a:r>
              <a:rPr lang="en-US" altLang="ja-JP" dirty="0"/>
              <a:t>Chemical and biological studies on herbs and edible plants beneficial for health care. </a:t>
            </a: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&lt;Natural Product Chemistry&gt;</a:t>
            </a:r>
          </a:p>
          <a:p>
            <a:r>
              <a:rPr lang="en-US" altLang="ja-JP" sz="1200" dirty="0" smtClean="0">
                <a:latin typeface="Arial" charset="0"/>
                <a:cs typeface="Arial" charset="0"/>
              </a:rPr>
              <a:t>E-mail: &lt;</a:t>
            </a:r>
            <a:r>
              <a:rPr lang="en-US" altLang="ja-JP" sz="1200" dirty="0" err="1" smtClean="0">
                <a:latin typeface="Arial" charset="0"/>
                <a:cs typeface="Arial" charset="0"/>
              </a:rPr>
              <a:t>ntanak@tokushima-u.ac.jp</a:t>
            </a:r>
            <a:r>
              <a:rPr lang="en-US" altLang="ja-JP" sz="1200" dirty="0" smtClean="0">
                <a:latin typeface="Arial" charset="0"/>
                <a:cs typeface="Arial" charset="0"/>
              </a:rPr>
              <a:t>&gt;</a:t>
            </a:r>
          </a:p>
          <a:p>
            <a:r>
              <a:rPr lang="en-US" altLang="ja-JP" sz="1200" dirty="0" smtClean="0">
                <a:latin typeface="Arial" charset="0"/>
                <a:cs typeface="Arial" charset="0"/>
              </a:rPr>
              <a:t>Tel.   &lt;</a:t>
            </a:r>
            <a:r>
              <a:rPr lang="ja-JP" altLang="en-US" sz="1200" dirty="0" smtClean="0">
                <a:latin typeface="Arial" charset="0"/>
                <a:cs typeface="Arial" charset="0"/>
              </a:rPr>
              <a:t>電話番号　</a:t>
            </a:r>
            <a:r>
              <a:rPr lang="en-US" altLang="ja-JP" sz="1200" dirty="0" smtClean="0">
                <a:latin typeface="Arial" charset="0"/>
                <a:cs typeface="Arial" charset="0"/>
              </a:rPr>
              <a:t>+81-88-633-7275&gt;</a:t>
            </a:r>
          </a:p>
          <a:p>
            <a:r>
              <a:rPr lang="en-US" altLang="ja-JP" sz="1200" dirty="0" smtClean="0">
                <a:latin typeface="Arial" charset="0"/>
                <a:cs typeface="Arial" charset="0"/>
              </a:rPr>
              <a:t>HP :</a:t>
            </a:r>
            <a:r>
              <a:rPr lang="ja-JP" altLang="en-US" sz="1200" dirty="0" smtClean="0">
                <a:latin typeface="Arial" charset="0"/>
                <a:cs typeface="Arial" charset="0"/>
              </a:rPr>
              <a:t> </a:t>
            </a:r>
            <a:r>
              <a:rPr lang="en-US" altLang="ja-JP" sz="1200" dirty="0" smtClean="0">
                <a:latin typeface="Arial" charset="0"/>
                <a:cs typeface="Arial" charset="0"/>
              </a:rPr>
              <a:t>http://&lt;</a:t>
            </a:r>
            <a:r>
              <a:rPr lang="ja-JP" altLang="en-US" sz="1200" dirty="0" smtClean="0">
                <a:latin typeface="Arial" charset="0"/>
                <a:cs typeface="Arial" charset="0"/>
              </a:rPr>
              <a:t>ウエブページ</a:t>
            </a:r>
            <a:r>
              <a:rPr lang="en-US" altLang="ja-JP" sz="1200" dirty="0" smtClean="0">
                <a:latin typeface="Arial" charset="0"/>
                <a:cs typeface="Arial" charset="0"/>
              </a:rPr>
              <a:t>&gt;</a:t>
            </a:r>
            <a:r>
              <a:rPr lang="ja-JP" altLang="en-US" sz="1200" dirty="0" smtClean="0">
                <a:latin typeface="Arial" charset="0"/>
                <a:cs typeface="Arial" charset="0"/>
              </a:rPr>
              <a:t>←省略可</a:t>
            </a:r>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4"/>
          <a:stretch>
            <a:fillRect/>
          </a:stretch>
        </p:blipFill>
        <p:spPr>
          <a:xfrm>
            <a:off x="0" y="1516998"/>
            <a:ext cx="4830872" cy="34963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98</TotalTime>
  <Words>123</Words>
  <Application>Microsoft Office PowerPoint</Application>
  <PresentationFormat>画面に合わせる (4:3)</PresentationFormat>
  <Paragraphs>34</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&lt;天然物の有効利用を目指した医薬品素材や機能性素材の探索ならびに開発研究&gt; 　　　［キーワード：天然物，医薬品素材、機能性素材］　　&lt;准教授&gt;　&lt;田中 直伸&gt;</vt:lpstr>
      <vt:lpstr>&lt;Search for New Natural Products as Potential Leads for     New Therapeutic Agent&gt;                                                &lt;Associate Profssor&gt;　&lt;Naonobu, Tanaka&gt;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13</cp:revision>
  <cp:lastPrinted>2016-06-30T10:16:55Z</cp:lastPrinted>
  <dcterms:created xsi:type="dcterms:W3CDTF">2015-04-30T08:53:54Z</dcterms:created>
  <dcterms:modified xsi:type="dcterms:W3CDTF">2016-07-01T04:11:34Z</dcterms:modified>
</cp:coreProperties>
</file>