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2" r:id="rId3"/>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1B3"/>
    <a:srgbClr val="FF6600"/>
    <a:srgbClr val="FF8C01"/>
    <a:srgbClr val="00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98" autoAdjust="0"/>
    <p:restoredTop sz="50000"/>
  </p:normalViewPr>
  <p:slideViewPr>
    <p:cSldViewPr>
      <p:cViewPr>
        <p:scale>
          <a:sx n="100" d="100"/>
          <a:sy n="100" d="100"/>
        </p:scale>
        <p:origin x="-378"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51BBC46D-FCC0-418C-8029-FC14F7855195}" type="datetimeFigureOut">
              <a:rPr lang="ja-JP" altLang="en-US"/>
              <a:pPr>
                <a:defRPr/>
              </a:pPr>
              <a:t>2016/7/20</a:t>
            </a:fld>
            <a:endParaRPr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00199F6B-D319-4930-B01A-8F0007CD256A}" type="slidenum">
              <a:rPr lang="ja-JP" altLang="en-US"/>
              <a:pPr>
                <a:defRPr/>
              </a:pPr>
              <a:t>‹#›</a:t>
            </a:fld>
            <a:endParaRPr lang="ja-JP" altLang="en-US"/>
          </a:p>
        </p:txBody>
      </p:sp>
    </p:spTree>
    <p:extLst>
      <p:ext uri="{BB962C8B-B14F-4D97-AF65-F5344CB8AC3E}">
        <p14:creationId xmlns:p14="http://schemas.microsoft.com/office/powerpoint/2010/main" val="20068441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717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6D7AE0B6-D9CB-4FEB-89EA-3BEDEF6B7FE3}"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1305034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614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4C342A47-B8EB-40F6-B7E3-8C7EEBB800CB}" type="slidenum">
              <a:rPr lang="ja-JP" altLang="en-US"/>
              <a:pPr fontAlgn="base">
                <a:spcBef>
                  <a:spcPct val="0"/>
                </a:spcBef>
                <a:spcAft>
                  <a:spcPct val="0"/>
                </a:spcAft>
              </a:pPr>
              <a:t>2</a:t>
            </a:fld>
            <a:endParaRPr lang="ja-JP" altLang="en-US"/>
          </a:p>
        </p:txBody>
      </p:sp>
    </p:spTree>
    <p:extLst>
      <p:ext uri="{BB962C8B-B14F-4D97-AF65-F5344CB8AC3E}">
        <p14:creationId xmlns:p14="http://schemas.microsoft.com/office/powerpoint/2010/main" val="1465564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2A22A8A-F239-49BC-AE57-A5BE5F409702}" type="datetimeFigureOut">
              <a:rPr lang="ja-JP" altLang="en-US"/>
              <a:pPr>
                <a:defRPr/>
              </a:pPr>
              <a:t>2016/7/20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0572185-1E72-46A4-960C-345B5E65BDC2}" type="slidenum">
              <a:rPr lang="ja-JP" altLang="en-US"/>
              <a:pPr>
                <a:defRPr/>
              </a:pPr>
              <a:t>‹#›</a:t>
            </a:fld>
            <a:endParaRPr lang="ja-JP" altLang="en-US"/>
          </a:p>
        </p:txBody>
      </p:sp>
    </p:spTree>
    <p:extLst>
      <p:ext uri="{BB962C8B-B14F-4D97-AF65-F5344CB8AC3E}">
        <p14:creationId xmlns:p14="http://schemas.microsoft.com/office/powerpoint/2010/main" val="35265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D42D9E5-097D-426B-8D1C-730AE3068A4F}" type="datetimeFigureOut">
              <a:rPr lang="ja-JP" altLang="en-US"/>
              <a:pPr>
                <a:defRPr/>
              </a:pPr>
              <a:t>2016/7/20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F1F4939-704F-49B6-A037-E1FA2301EEB6}" type="slidenum">
              <a:rPr lang="ja-JP" altLang="en-US"/>
              <a:pPr>
                <a:defRPr/>
              </a:pPr>
              <a:t>‹#›</a:t>
            </a:fld>
            <a:endParaRPr lang="ja-JP" altLang="en-US"/>
          </a:p>
        </p:txBody>
      </p:sp>
    </p:spTree>
    <p:extLst>
      <p:ext uri="{BB962C8B-B14F-4D97-AF65-F5344CB8AC3E}">
        <p14:creationId xmlns:p14="http://schemas.microsoft.com/office/powerpoint/2010/main" val="428879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7E611E3-D618-4BA1-BD17-913E26288300}" type="datetimeFigureOut">
              <a:rPr lang="ja-JP" altLang="en-US"/>
              <a:pPr>
                <a:defRPr/>
              </a:pPr>
              <a:t>2016/7/20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6B6FFF-93B9-4598-9AF1-2BB910CE3BE5}" type="slidenum">
              <a:rPr lang="ja-JP" altLang="en-US"/>
              <a:pPr>
                <a:defRPr/>
              </a:pPr>
              <a:t>‹#›</a:t>
            </a:fld>
            <a:endParaRPr lang="ja-JP" altLang="en-US"/>
          </a:p>
        </p:txBody>
      </p:sp>
    </p:spTree>
    <p:extLst>
      <p:ext uri="{BB962C8B-B14F-4D97-AF65-F5344CB8AC3E}">
        <p14:creationId xmlns:p14="http://schemas.microsoft.com/office/powerpoint/2010/main" val="294216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BB50428-06FC-489D-889D-231DDEBF1F53}" type="datetimeFigureOut">
              <a:rPr lang="ja-JP" altLang="en-US"/>
              <a:pPr>
                <a:defRPr/>
              </a:pPr>
              <a:t>2016/7/20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96DED34-499C-40A0-A4B6-669CAC1AB8FD}" type="slidenum">
              <a:rPr lang="ja-JP" altLang="en-US"/>
              <a:pPr>
                <a:defRPr/>
              </a:pPr>
              <a:t>‹#›</a:t>
            </a:fld>
            <a:endParaRPr lang="ja-JP" altLang="en-US"/>
          </a:p>
        </p:txBody>
      </p:sp>
    </p:spTree>
    <p:extLst>
      <p:ext uri="{BB962C8B-B14F-4D97-AF65-F5344CB8AC3E}">
        <p14:creationId xmlns:p14="http://schemas.microsoft.com/office/powerpoint/2010/main" val="360640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C8AFB87-CAE4-470C-AB98-044EC02DE043}" type="datetimeFigureOut">
              <a:rPr lang="ja-JP" altLang="en-US"/>
              <a:pPr>
                <a:defRPr/>
              </a:pPr>
              <a:t>2016/7/20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CC9C6E3-F5B7-43A7-912F-D984B0BB62C6}" type="slidenum">
              <a:rPr lang="ja-JP" altLang="en-US"/>
              <a:pPr>
                <a:defRPr/>
              </a:pPr>
              <a:t>‹#›</a:t>
            </a:fld>
            <a:endParaRPr lang="ja-JP" altLang="en-US"/>
          </a:p>
        </p:txBody>
      </p:sp>
    </p:spTree>
    <p:extLst>
      <p:ext uri="{BB962C8B-B14F-4D97-AF65-F5344CB8AC3E}">
        <p14:creationId xmlns:p14="http://schemas.microsoft.com/office/powerpoint/2010/main" val="332705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08912" cy="850106"/>
          </a:xfrm>
          <a:gradFill flip="none" rotWithShape="1">
            <a:gsLst>
              <a:gs pos="0">
                <a:srgbClr val="FF6600">
                  <a:tint val="66000"/>
                  <a:satMod val="160000"/>
                </a:srgbClr>
              </a:gs>
              <a:gs pos="50000">
                <a:srgbClr val="FF6600">
                  <a:tint val="44500"/>
                  <a:satMod val="160000"/>
                </a:srgbClr>
              </a:gs>
              <a:gs pos="100000">
                <a:srgbClr val="FF6600">
                  <a:tint val="23500"/>
                  <a:satMod val="160000"/>
                </a:srgbClr>
              </a:gs>
            </a:gsLst>
            <a:lin ang="0" scaled="1"/>
            <a:tileRect/>
          </a:gradFill>
          <a:ln w="9525">
            <a:solidFill>
              <a:schemeClr val="tx1"/>
            </a:solidFill>
          </a:ln>
          <a:effectLst>
            <a:outerShdw blurRad="50800" dist="38100" dir="2700000" algn="tl" rotWithShape="0">
              <a:prstClr val="black">
                <a:alpha val="40000"/>
              </a:prstClr>
            </a:outerShdw>
          </a:effectLst>
        </p:spPr>
        <p:txBody>
          <a:bodyPr>
            <a:normAutofit/>
          </a:bodyPr>
          <a:lstStyle>
            <a:lvl1pPr algn="ctr">
              <a:defRPr sz="2400">
                <a:ln>
                  <a:solidFill>
                    <a:schemeClr val="tx1"/>
                  </a:solidFill>
                </a:ln>
              </a:defRPr>
            </a:lvl1pPr>
          </a:lstStyle>
          <a:p>
            <a:r>
              <a:rPr lang="ja-JP" altLang="en-US" smtClean="0"/>
              <a:t>マスター タイトルの書式設定</a:t>
            </a:r>
            <a:endParaRPr lang="ja-JP" altLang="en-US" dirty="0"/>
          </a:p>
        </p:txBody>
      </p:sp>
      <p:sp>
        <p:nvSpPr>
          <p:cNvPr id="3" name="コンテンツ プレースホルダー 2"/>
          <p:cNvSpPr>
            <a:spLocks noGrp="1"/>
          </p:cNvSpPr>
          <p:nvPr>
            <p:ph sz="half" idx="1"/>
          </p:nvPr>
        </p:nvSpPr>
        <p:spPr>
          <a:xfrm>
            <a:off x="457200" y="1196752"/>
            <a:ext cx="4038600" cy="5400600"/>
          </a:xfrm>
          <a:ln>
            <a:solidFill>
              <a:schemeClr val="tx1"/>
            </a:solidFill>
          </a:ln>
        </p:spPr>
        <p:txBody>
          <a:bodyPr>
            <a:normAutofit/>
          </a:bodyPr>
          <a:lstStyle>
            <a:lvl1pPr marL="0" indent="0" algn="just">
              <a:buNone/>
              <a:defRPr sz="18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648200" y="1196752"/>
            <a:ext cx="4038600" cy="3816424"/>
          </a:xfrm>
          <a:ln>
            <a:solidFill>
              <a:schemeClr val="tx1"/>
            </a:solidFill>
          </a:ln>
        </p:spPr>
        <p:txBody>
          <a:bodyPr>
            <a:normAutofit/>
          </a:bodyPr>
          <a:lstStyle>
            <a:lvl1pPr marL="0" indent="0" algn="just">
              <a:buNone/>
              <a:defRPr sz="12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8" name="コンテンツ プレースホルダー 3"/>
          <p:cNvSpPr>
            <a:spLocks noGrp="1"/>
          </p:cNvSpPr>
          <p:nvPr>
            <p:ph sz="half" idx="10"/>
          </p:nvPr>
        </p:nvSpPr>
        <p:spPr>
          <a:xfrm>
            <a:off x="4644008" y="5157192"/>
            <a:ext cx="4038600" cy="1440160"/>
          </a:xfrm>
          <a:ln>
            <a:solidFill>
              <a:schemeClr val="tx1"/>
            </a:solidFill>
          </a:ln>
        </p:spPr>
        <p:txBody>
          <a:bodyPr>
            <a:normAutofit/>
          </a:bodyPr>
          <a:lstStyle>
            <a:lvl1pPr marL="0" indent="0" algn="just">
              <a:buNone/>
              <a:defRPr sz="16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dirty="0" smtClean="0"/>
          </a:p>
        </p:txBody>
      </p:sp>
    </p:spTree>
    <p:extLst>
      <p:ext uri="{BB962C8B-B14F-4D97-AF65-F5344CB8AC3E}">
        <p14:creationId xmlns:p14="http://schemas.microsoft.com/office/powerpoint/2010/main" val="274022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41FC2273-727C-4632-84AC-41AD4A4D168F}" type="datetimeFigureOut">
              <a:rPr lang="ja-JP" altLang="en-US"/>
              <a:pPr>
                <a:defRPr/>
              </a:pPr>
              <a:t>2016/7/20</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886B8DA0-0B5A-41BB-BD43-299A309CD659}" type="slidenum">
              <a:rPr lang="ja-JP" altLang="en-US"/>
              <a:pPr>
                <a:defRPr/>
              </a:pPr>
              <a:t>‹#›</a:t>
            </a:fld>
            <a:endParaRPr lang="ja-JP" altLang="en-US"/>
          </a:p>
        </p:txBody>
      </p:sp>
    </p:spTree>
    <p:extLst>
      <p:ext uri="{BB962C8B-B14F-4D97-AF65-F5344CB8AC3E}">
        <p14:creationId xmlns:p14="http://schemas.microsoft.com/office/powerpoint/2010/main" val="279720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CDD5CCED-61FF-47A5-8C4B-D693AF39B512}" type="datetimeFigureOut">
              <a:rPr lang="ja-JP" altLang="en-US"/>
              <a:pPr>
                <a:defRPr/>
              </a:pPr>
              <a:t>2016/7/20</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92654B2-EDAD-4A1F-B24B-02719E08A958}" type="slidenum">
              <a:rPr lang="ja-JP" altLang="en-US"/>
              <a:pPr>
                <a:defRPr/>
              </a:pPr>
              <a:t>‹#›</a:t>
            </a:fld>
            <a:endParaRPr lang="ja-JP" altLang="en-US"/>
          </a:p>
        </p:txBody>
      </p:sp>
    </p:spTree>
    <p:extLst>
      <p:ext uri="{BB962C8B-B14F-4D97-AF65-F5344CB8AC3E}">
        <p14:creationId xmlns:p14="http://schemas.microsoft.com/office/powerpoint/2010/main" val="5329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16232AA8-5401-4682-88D5-DE56C12B821A}" type="datetimeFigureOut">
              <a:rPr lang="ja-JP" altLang="en-US"/>
              <a:pPr>
                <a:defRPr/>
              </a:pPr>
              <a:t>2016/7/20</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BDF2CC7-1F89-4125-90A2-1747F224E5A1}" type="slidenum">
              <a:rPr lang="ja-JP" altLang="en-US"/>
              <a:pPr>
                <a:defRPr/>
              </a:pPr>
              <a:t>‹#›</a:t>
            </a:fld>
            <a:endParaRPr lang="ja-JP" altLang="en-US"/>
          </a:p>
        </p:txBody>
      </p:sp>
    </p:spTree>
    <p:extLst>
      <p:ext uri="{BB962C8B-B14F-4D97-AF65-F5344CB8AC3E}">
        <p14:creationId xmlns:p14="http://schemas.microsoft.com/office/powerpoint/2010/main" val="3248780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E7926D-D477-4FE9-B069-8522D50248FB}" type="datetimeFigureOut">
              <a:rPr lang="ja-JP" altLang="en-US"/>
              <a:pPr>
                <a:defRPr/>
              </a:pPr>
              <a:t>2016/7/20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689C5B7-5031-4F50-97DF-5723DF857BCF}" type="slidenum">
              <a:rPr lang="ja-JP" altLang="en-US"/>
              <a:pPr>
                <a:defRPr/>
              </a:pPr>
              <a:t>‹#›</a:t>
            </a:fld>
            <a:endParaRPr lang="ja-JP" altLang="en-US"/>
          </a:p>
        </p:txBody>
      </p:sp>
    </p:spTree>
    <p:extLst>
      <p:ext uri="{BB962C8B-B14F-4D97-AF65-F5344CB8AC3E}">
        <p14:creationId xmlns:p14="http://schemas.microsoft.com/office/powerpoint/2010/main" val="1089406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6BAAD6A-7CA0-42A3-8EFB-0924B99A1A9B}" type="datetimeFigureOut">
              <a:rPr lang="ja-JP" altLang="en-US"/>
              <a:pPr>
                <a:defRPr/>
              </a:pPr>
              <a:t>2016/7/20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7CC970A-6CF2-4558-B0DC-53E43D2DC6CE}" type="slidenum">
              <a:rPr lang="ja-JP" altLang="en-US"/>
              <a:pPr>
                <a:defRPr/>
              </a:pPr>
              <a:t>‹#›</a:t>
            </a:fld>
            <a:endParaRPr lang="ja-JP" altLang="en-US"/>
          </a:p>
        </p:txBody>
      </p:sp>
    </p:spTree>
    <p:extLst>
      <p:ext uri="{BB962C8B-B14F-4D97-AF65-F5344CB8AC3E}">
        <p14:creationId xmlns:p14="http://schemas.microsoft.com/office/powerpoint/2010/main" val="253582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C5BDE91F-E928-4FE4-8E05-BA79C82458A8}" type="datetimeFigureOut">
              <a:rPr lang="ja-JP" altLang="en-US"/>
              <a:pPr>
                <a:defRPr/>
              </a:pPr>
              <a:t>2016/7/20</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3E4DE67E-518F-4E9B-811D-3AF3AF098E7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kumimoji="1" sz="4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emf"/><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g"/><Relationship Id="rId9" Type="http://schemas.openxmlformats.org/officeDocument/2006/relationships/image" Target="../media/image7.jpg"/></Relationships>
</file>

<file path=ppt/slides/_rels/slide2.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1.emf"/><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a:gradFill>
          <a:ln>
            <a:noFill/>
          </a:ln>
          <a:effectLst>
            <a:softEdge rad="25400"/>
          </a:effectLst>
          <a:extLst/>
        </p:spPr>
        <p:txBody>
          <a:bodyPr rtlCol="0"/>
          <a:lstStyle/>
          <a:p>
            <a:pPr fontAlgn="auto">
              <a:spcAft>
                <a:spcPts val="0"/>
              </a:spcAft>
              <a:defRPr/>
            </a:pPr>
            <a:r>
              <a:rPr lang="ja-JP" altLang="en-US" dirty="0" smtClean="0">
                <a:latin typeface="+mn-ea"/>
              </a:rPr>
              <a:t>野生植物の系統・分類学的研究</a:t>
            </a:r>
            <a:r>
              <a:rPr lang="en-US" altLang="ja-JP" dirty="0">
                <a:latin typeface="+mn-ea"/>
              </a:rPr>
              <a:t/>
            </a:r>
            <a:br>
              <a:rPr lang="en-US" altLang="ja-JP" dirty="0">
                <a:latin typeface="+mn-ea"/>
              </a:rPr>
            </a:br>
            <a:r>
              <a:rPr lang="ja-JP" altLang="en-US" sz="1800" dirty="0" smtClean="0"/>
              <a:t>　　　</a:t>
            </a:r>
            <a:r>
              <a:rPr lang="ja-JP" altLang="en-US" sz="1400" dirty="0" smtClean="0">
                <a:latin typeface="+mn-ea"/>
              </a:rPr>
              <a:t>［</a:t>
            </a:r>
            <a:r>
              <a:rPr lang="ja-JP" altLang="en-US" sz="1400" dirty="0">
                <a:latin typeface="+mn-ea"/>
              </a:rPr>
              <a:t>キーワード</a:t>
            </a:r>
            <a:r>
              <a:rPr lang="ja-JP" altLang="en-US" sz="1400" dirty="0" smtClean="0">
                <a:latin typeface="+mn-ea"/>
              </a:rPr>
              <a:t>：被子植物、集団解析］</a:t>
            </a:r>
            <a:r>
              <a:rPr lang="ja-JP" altLang="en-US" sz="2000" dirty="0"/>
              <a:t>　</a:t>
            </a:r>
            <a:r>
              <a:rPr lang="ja-JP" altLang="en-US" sz="2000" dirty="0" smtClean="0"/>
              <a:t>　</a:t>
            </a:r>
            <a:r>
              <a:rPr lang="ja-JP" altLang="en-US" sz="2000" dirty="0" smtClean="0">
                <a:latin typeface="+mn-ea"/>
              </a:rPr>
              <a:t>准教授　山城考</a:t>
            </a:r>
            <a:endParaRPr lang="ja-JP" altLang="en-US" sz="2000" dirty="0"/>
          </a:p>
        </p:txBody>
      </p:sp>
      <p:sp>
        <p:nvSpPr>
          <p:cNvPr id="4" name="コンテンツ プレースホルダー 3"/>
          <p:cNvSpPr>
            <a:spLocks noGrp="1"/>
          </p:cNvSpPr>
          <p:nvPr>
            <p:ph sz="half" idx="2"/>
          </p:nvPr>
        </p:nvSpPr>
        <p:spPr>
          <a:xfrm>
            <a:off x="4648200" y="1196975"/>
            <a:ext cx="4038600" cy="3816350"/>
          </a:xfrm>
        </p:spPr>
        <p:txBody>
          <a:bodyPr rtlCol="0">
            <a:normAutofit/>
          </a:bodyPr>
          <a:lstStyle/>
          <a:p>
            <a:pPr fontAlgn="auto">
              <a:lnSpc>
                <a:spcPts val="1720"/>
              </a:lnSpc>
              <a:spcAft>
                <a:spcPts val="0"/>
              </a:spcAft>
              <a:buFont typeface="Arial" pitchFamily="34" charset="0"/>
              <a:buNone/>
              <a:defRPr/>
            </a:pPr>
            <a:r>
              <a:rPr lang="ja-JP" altLang="en-US" dirty="0">
                <a:latin typeface="+mn-ea"/>
              </a:rPr>
              <a:t>　</a:t>
            </a:r>
            <a:r>
              <a:rPr lang="ja-JP" altLang="en-US" dirty="0" smtClean="0">
                <a:latin typeface="+mn-ea"/>
              </a:rPr>
              <a:t>日本には約</a:t>
            </a:r>
            <a:r>
              <a:rPr lang="en-US" altLang="ja-JP" dirty="0" smtClean="0">
                <a:latin typeface="+mn-ea"/>
              </a:rPr>
              <a:t>5000</a:t>
            </a:r>
            <a:r>
              <a:rPr lang="ja-JP" altLang="en-US" dirty="0" smtClean="0">
                <a:latin typeface="+mn-ea"/>
              </a:rPr>
              <a:t>種の維管束植物が分布しています。しかし、これらの植物についてよく調べられている種もあれば、実体の良くわからない種も存在しています。私の研究室では、日本に自生する野生植物の分類・生態・系統に関する諸問題について研究を行っています。私が特に関心を持って研究している植物群はキョウチクトウ科ガガイモ亜科植物です。ガガイモ亜科植物は花粉が集まってできる花粉塊と呼ばれる構造を持っており、花粉媒介様式が他の植物と少し変わっています。ほとんどの種が局所的な環境に自生し、その多くの種の絶滅が危惧されています。研究の手法としては、標本調査、野外における生態調査、外部形態の観察、遺伝子マーカーを使用した集団解析、室内・野外での操作実験などを用いています。近年では、ガガイモ亜科に見られる種間交雑集団の遺伝的構造と形態分化について、形態およびマイクロサテライト遺伝子マーカーを使用した解析を行っています。</a:t>
            </a:r>
            <a:endParaRPr lang="en-US" altLang="ja-JP" dirty="0" smtClean="0">
              <a:latin typeface="+mn-ea"/>
            </a:endParaRPr>
          </a:p>
        </p:txBody>
      </p:sp>
      <p:sp>
        <p:nvSpPr>
          <p:cNvPr id="5" name="コンテンツ プレースホルダー 4"/>
          <p:cNvSpPr>
            <a:spLocks noGrp="1"/>
          </p:cNvSpPr>
          <p:nvPr>
            <p:ph sz="half" idx="10"/>
          </p:nvPr>
        </p:nvSpPr>
        <p:spPr>
          <a:xfrm>
            <a:off x="4643438" y="5084763"/>
            <a:ext cx="4038600" cy="1512887"/>
          </a:xfrm>
        </p:spPr>
        <p:txBody>
          <a:bodyPr rtlCol="0">
            <a:normAutofit fontScale="92500" lnSpcReduction="10000"/>
          </a:bodyPr>
          <a:lstStyle/>
          <a:p>
            <a:pPr fontAlgn="auto">
              <a:lnSpc>
                <a:spcPct val="90000"/>
              </a:lnSpc>
              <a:spcBef>
                <a:spcPts val="600"/>
              </a:spcBef>
              <a:spcAft>
                <a:spcPts val="0"/>
              </a:spcAft>
              <a:buFont typeface="Arial" pitchFamily="34" charset="0"/>
              <a:buNone/>
              <a:defRPr/>
            </a:pPr>
            <a:r>
              <a:rPr lang="ja-JP" altLang="en-US" sz="1200" dirty="0">
                <a:latin typeface="+mn-ea"/>
              </a:rPr>
              <a:t>分野</a:t>
            </a:r>
            <a:r>
              <a:rPr lang="ja-JP" altLang="en-US" sz="1200" dirty="0" smtClean="0">
                <a:latin typeface="+mn-ea"/>
              </a:rPr>
              <a:t>：</a:t>
            </a:r>
            <a:r>
              <a:rPr lang="en-US" altLang="ja-JP" sz="1200" dirty="0" smtClean="0">
                <a:latin typeface="+mn-ea"/>
              </a:rPr>
              <a:t>&lt;</a:t>
            </a:r>
            <a:r>
              <a:rPr lang="ja-JP" altLang="en-US" sz="1200" dirty="0" smtClean="0">
                <a:latin typeface="+mn-ea"/>
              </a:rPr>
              <a:t>生物多様性・分類</a:t>
            </a:r>
            <a:r>
              <a:rPr lang="en-US" altLang="ja-JP" sz="1200" dirty="0" smtClean="0">
                <a:latin typeface="+mn-ea"/>
              </a:rPr>
              <a:t>&gt;</a:t>
            </a:r>
          </a:p>
          <a:p>
            <a:pPr fontAlgn="auto">
              <a:lnSpc>
                <a:spcPct val="90000"/>
              </a:lnSpc>
              <a:spcBef>
                <a:spcPts val="600"/>
              </a:spcBef>
              <a:spcAft>
                <a:spcPts val="0"/>
              </a:spcAft>
              <a:buFont typeface="Arial" pitchFamily="34" charset="0"/>
              <a:buNone/>
              <a:defRPr/>
            </a:pPr>
            <a:r>
              <a:rPr lang="ja-JP" altLang="en-US" sz="1200" dirty="0" smtClean="0">
                <a:latin typeface="+mn-ea"/>
              </a:rPr>
              <a:t>専門：</a:t>
            </a:r>
            <a:r>
              <a:rPr lang="en-US" altLang="ja-JP" sz="1200" dirty="0" smtClean="0">
                <a:latin typeface="+mn-ea"/>
              </a:rPr>
              <a:t>&lt;</a:t>
            </a:r>
            <a:r>
              <a:rPr lang="ja-JP" altLang="en-US" sz="1200" dirty="0" smtClean="0">
                <a:latin typeface="+mn-ea"/>
              </a:rPr>
              <a:t>植物系統・分類学</a:t>
            </a:r>
            <a:r>
              <a:rPr lang="en-US" altLang="ja-JP" sz="1200" dirty="0" smtClean="0">
                <a:latin typeface="+mn-ea"/>
              </a:rPr>
              <a:t>&gt;</a:t>
            </a:r>
            <a:endParaRPr lang="en-US" altLang="ja-JP" sz="1200" dirty="0">
              <a:latin typeface="+mn-ea"/>
            </a:endParaRPr>
          </a:p>
          <a:p>
            <a:pPr fontAlgn="auto">
              <a:lnSpc>
                <a:spcPct val="90000"/>
              </a:lnSpc>
              <a:spcBef>
                <a:spcPts val="600"/>
              </a:spcBef>
              <a:spcAft>
                <a:spcPts val="0"/>
              </a:spcAft>
              <a:defRPr/>
            </a:pPr>
            <a:r>
              <a:rPr lang="en-US" altLang="ja-JP" sz="1200" dirty="0" smtClean="0">
                <a:latin typeface="+mn-ea"/>
                <a:cs typeface="Times New Roman" pitchFamily="18" charset="0"/>
              </a:rPr>
              <a:t>E-mail:</a:t>
            </a:r>
            <a:r>
              <a:rPr lang="ja-JP" altLang="en-US" sz="1200" dirty="0" smtClean="0">
                <a:latin typeface="+mn-ea"/>
                <a:cs typeface="Times New Roman" pitchFamily="18" charset="0"/>
              </a:rPr>
              <a:t>　</a:t>
            </a:r>
            <a:r>
              <a:rPr lang="en-US" altLang="ja-JP" sz="1200" dirty="0" err="1" smtClean="0"/>
              <a:t>tyamashi</a:t>
            </a:r>
            <a:r>
              <a:rPr lang="ja-JP" altLang="en-US" sz="1200" dirty="0" smtClean="0"/>
              <a:t>＠</a:t>
            </a:r>
            <a:r>
              <a:rPr lang="en-US" altLang="ja-JP" sz="1200" dirty="0" err="1" smtClean="0"/>
              <a:t>tokushima-u.ac.jp</a:t>
            </a:r>
            <a:r>
              <a:rPr lang="en-US" altLang="ja-JP" sz="1200" dirty="0" smtClean="0"/>
              <a:t>	</a:t>
            </a:r>
          </a:p>
          <a:p>
            <a:pPr fontAlgn="auto">
              <a:lnSpc>
                <a:spcPct val="90000"/>
              </a:lnSpc>
              <a:spcBef>
                <a:spcPts val="600"/>
              </a:spcBef>
              <a:spcAft>
                <a:spcPts val="0"/>
              </a:spcAft>
              <a:defRPr/>
            </a:pPr>
            <a:endParaRPr lang="sk-SK" altLang="ja-JP" sz="1200" i="1" dirty="0" smtClean="0"/>
          </a:p>
          <a:p>
            <a:pPr fontAlgn="auto">
              <a:lnSpc>
                <a:spcPct val="90000"/>
              </a:lnSpc>
              <a:spcBef>
                <a:spcPts val="600"/>
              </a:spcBef>
              <a:spcAft>
                <a:spcPts val="0"/>
              </a:spcAft>
              <a:defRPr/>
            </a:pPr>
            <a:r>
              <a:rPr lang="en-US" altLang="ja-JP" sz="1200" dirty="0" smtClean="0">
                <a:latin typeface="+mn-ea"/>
                <a:cs typeface="Times New Roman" pitchFamily="18" charset="0"/>
              </a:rPr>
              <a:t>Tel</a:t>
            </a:r>
            <a:r>
              <a:rPr lang="en-US" altLang="ja-JP" sz="1200" dirty="0">
                <a:latin typeface="+mn-ea"/>
                <a:cs typeface="Times New Roman" pitchFamily="18" charset="0"/>
              </a:rPr>
              <a:t>.  </a:t>
            </a:r>
            <a:r>
              <a:rPr lang="en-US" altLang="ja-JP" sz="1200" dirty="0" smtClean="0">
                <a:latin typeface="+mn-ea"/>
                <a:cs typeface="Times New Roman" pitchFamily="18" charset="0"/>
              </a:rPr>
              <a:t>088-656-7257</a:t>
            </a:r>
            <a:endParaRPr lang="en-US" altLang="ja-JP" sz="1200" dirty="0">
              <a:latin typeface="+mn-ea"/>
              <a:cs typeface="Times New Roman" pitchFamily="18" charset="0"/>
            </a:endParaRPr>
          </a:p>
          <a:p>
            <a:pPr fontAlgn="auto">
              <a:lnSpc>
                <a:spcPct val="90000"/>
              </a:lnSpc>
              <a:spcBef>
                <a:spcPts val="600"/>
              </a:spcBef>
              <a:spcAft>
                <a:spcPts val="0"/>
              </a:spcAft>
              <a:buFont typeface="Arial" pitchFamily="34" charset="0"/>
              <a:buNone/>
              <a:defRPr/>
            </a:pPr>
            <a:r>
              <a:rPr lang="en-US" altLang="ja-JP" sz="1200" dirty="0">
                <a:latin typeface="+mn-ea"/>
                <a:cs typeface="Times New Roman" pitchFamily="18" charset="0"/>
              </a:rPr>
              <a:t>Fax:  </a:t>
            </a:r>
            <a:r>
              <a:rPr lang="en-US" altLang="ja-JP" sz="1200" dirty="0" smtClean="0">
                <a:latin typeface="+mn-ea"/>
                <a:cs typeface="Times New Roman" pitchFamily="18" charset="0"/>
              </a:rPr>
              <a:t>fax</a:t>
            </a:r>
            <a:r>
              <a:rPr lang="ja-JP" altLang="en-US" sz="1200" dirty="0" smtClean="0">
                <a:latin typeface="+mn-ea"/>
                <a:cs typeface="Times New Roman" pitchFamily="18" charset="0"/>
              </a:rPr>
              <a:t>番号</a:t>
            </a:r>
            <a:r>
              <a:rPr lang="en-US" altLang="ja-JP" sz="1200" dirty="0" smtClean="0">
                <a:latin typeface="+mn-ea"/>
                <a:cs typeface="Times New Roman" pitchFamily="18" charset="0"/>
              </a:rPr>
              <a:t>088-656-7257</a:t>
            </a:r>
            <a:endParaRPr lang="en-US" altLang="ja-JP" sz="1200" dirty="0">
              <a:latin typeface="+mn-ea"/>
              <a:cs typeface="Times New Roman" pitchFamily="18" charset="0"/>
            </a:endParaRPr>
          </a:p>
          <a:p>
            <a:pPr fontAlgn="auto">
              <a:lnSpc>
                <a:spcPct val="90000"/>
              </a:lnSpc>
              <a:spcBef>
                <a:spcPts val="600"/>
              </a:spcBef>
              <a:spcAft>
                <a:spcPts val="0"/>
              </a:spcAft>
              <a:buFont typeface="Arial" pitchFamily="34" charset="0"/>
              <a:buNone/>
              <a:defRPr/>
            </a:pPr>
            <a:r>
              <a:rPr lang="en-US" altLang="ja-JP" sz="1200" dirty="0">
                <a:latin typeface="+mn-ea"/>
                <a:cs typeface="Times New Roman" pitchFamily="18" charset="0"/>
              </a:rPr>
              <a:t>HP </a:t>
            </a:r>
            <a:r>
              <a:rPr lang="en-US" altLang="ja-JP" sz="1200" dirty="0" smtClean="0">
                <a:latin typeface="+mn-ea"/>
                <a:cs typeface="Times New Roman" pitchFamily="18" charset="0"/>
              </a:rPr>
              <a:t>:</a:t>
            </a:r>
            <a:endParaRPr lang="en-US" altLang="ja-JP" sz="1200" dirty="0">
              <a:latin typeface="+mn-ea"/>
              <a:cs typeface="Times New Roman" pitchFamily="18" charset="0"/>
            </a:endParaRPr>
          </a:p>
        </p:txBody>
      </p:sp>
      <p:sp>
        <p:nvSpPr>
          <p:cNvPr id="4103" name="Rectangle 62"/>
          <p:cNvSpPr>
            <a:spLocks noChangeArrowheads="1"/>
          </p:cNvSpPr>
          <p:nvPr/>
        </p:nvSpPr>
        <p:spPr bwMode="auto">
          <a:xfrm>
            <a:off x="2257425" y="3459411"/>
            <a:ext cx="774700"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900" b="1" dirty="0">
                <a:solidFill>
                  <a:schemeClr val="bg1"/>
                </a:solidFill>
                <a:latin typeface="HGPｺﾞｼｯｸM" pitchFamily="50" charset="-128"/>
                <a:ea typeface="HGPｺﾞｼｯｸM" pitchFamily="50" charset="-128"/>
              </a:rPr>
              <a:t>コンタクト不良</a:t>
            </a:r>
            <a:endParaRPr lang="ja-JP" altLang="en-US" sz="1100" b="1" dirty="0">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597523"/>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924548"/>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1"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図 9" descr="DSC01188.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36296" y="5157192"/>
            <a:ext cx="1224136" cy="1360151"/>
          </a:xfrm>
          <a:prstGeom prst="rect">
            <a:avLst/>
          </a:prstGeom>
        </p:spPr>
      </p:pic>
      <p:pic>
        <p:nvPicPr>
          <p:cNvPr id="20" name="Picture 11" descr=" metaL.jpg                                                      0002E89DMacintosh HD                   B191BFFC:"/>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8433" b="16153"/>
          <a:stretch/>
        </p:blipFill>
        <p:spPr bwMode="auto">
          <a:xfrm>
            <a:off x="2416086" y="1700808"/>
            <a:ext cx="2011898" cy="165618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5" descr=" austr.jpg                                                      0002EAC7Macintosh HD                   B191BFFC:"/>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8819" r="5201"/>
          <a:stretch/>
        </p:blipFill>
        <p:spPr bwMode="auto">
          <a:xfrm>
            <a:off x="562268" y="1700808"/>
            <a:ext cx="1781810" cy="1656184"/>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p:cNvSpPr txBox="1"/>
          <p:nvPr/>
        </p:nvSpPr>
        <p:spPr>
          <a:xfrm>
            <a:off x="625082" y="3356992"/>
            <a:ext cx="1656183" cy="200055"/>
          </a:xfrm>
          <a:prstGeom prst="rect">
            <a:avLst/>
          </a:prstGeom>
          <a:noFill/>
        </p:spPr>
        <p:txBody>
          <a:bodyPr wrap="square" rtlCol="0">
            <a:spAutoFit/>
          </a:bodyPr>
          <a:lstStyle/>
          <a:p>
            <a:r>
              <a:rPr lang="ja-JP" altLang="en-US" sz="700" dirty="0" smtClean="0"/>
              <a:t>蛾により訪花されるガガイモ亜科植物</a:t>
            </a:r>
            <a:endParaRPr kumimoji="1" lang="ja-JP" altLang="en-US" sz="700" dirty="0"/>
          </a:p>
        </p:txBody>
      </p:sp>
      <p:sp>
        <p:nvSpPr>
          <p:cNvPr id="22" name="テキスト ボックス 21"/>
          <p:cNvSpPr txBox="1"/>
          <p:nvPr/>
        </p:nvSpPr>
        <p:spPr>
          <a:xfrm>
            <a:off x="2713315" y="3356992"/>
            <a:ext cx="1656183" cy="200055"/>
          </a:xfrm>
          <a:prstGeom prst="rect">
            <a:avLst/>
          </a:prstGeom>
          <a:noFill/>
        </p:spPr>
        <p:txBody>
          <a:bodyPr wrap="square" rtlCol="0">
            <a:spAutoFit/>
          </a:bodyPr>
          <a:lstStyle/>
          <a:p>
            <a:r>
              <a:rPr kumimoji="1" lang="ja-JP" altLang="en-US" sz="700" dirty="0" smtClean="0"/>
              <a:t>蛾の口吻に付着した花粉塊（</a:t>
            </a:r>
            <a:r>
              <a:rPr lang="ja-JP" altLang="en-US" sz="700" dirty="0" smtClean="0"/>
              <a:t>矢印</a:t>
            </a:r>
            <a:r>
              <a:rPr kumimoji="1" lang="ja-JP" altLang="en-US" sz="700" dirty="0" smtClean="0"/>
              <a:t>）</a:t>
            </a:r>
            <a:endParaRPr kumimoji="1" lang="ja-JP" altLang="en-US" sz="700" dirty="0"/>
          </a:p>
        </p:txBody>
      </p:sp>
      <p:cxnSp>
        <p:nvCxnSpPr>
          <p:cNvPr id="15" name="直線矢印コネクタ 14"/>
          <p:cNvCxnSpPr/>
          <p:nvPr/>
        </p:nvCxnSpPr>
        <p:spPr>
          <a:xfrm flipH="1">
            <a:off x="4139952" y="2060848"/>
            <a:ext cx="144016" cy="28803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pic>
        <p:nvPicPr>
          <p:cNvPr id="25" name="Picture 11" descr="イヨカズラ.jpg                                                 000227CDMacintosh HD                   C0DA96A3:"/>
          <p:cNvPicPr>
            <a:picLocks noGrp="1" noChangeAspect="1" noChangeArrowheads="1"/>
          </p:cNvPicPr>
          <p:nvPr>
            <p:ph sz="half" idx="1"/>
          </p:nvPr>
        </p:nvPicPr>
        <p:blipFill rotWithShape="1">
          <a:blip r:embed="rId7" cstate="print">
            <a:extLst>
              <a:ext uri="{28A0092B-C50C-407E-A947-70E740481C1C}">
                <a14:useLocalDpi xmlns:a14="http://schemas.microsoft.com/office/drawing/2010/main" val="0"/>
              </a:ext>
            </a:extLst>
          </a:blip>
          <a:srcRect l="10231" t="15776" r="14762" b="5526"/>
          <a:stretch/>
        </p:blipFill>
        <p:spPr bwMode="auto">
          <a:xfrm>
            <a:off x="539552" y="3717032"/>
            <a:ext cx="1314650" cy="18002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4" descr="&#10;yamawaki2.jpg                                                  000227CDMacintosh HD                   C0DA96A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907704" y="3717032"/>
            <a:ext cx="1200132" cy="1800200"/>
          </a:xfrm>
          <a:prstGeom prst="rect">
            <a:avLst/>
          </a:prstGeom>
          <a:noFill/>
          <a:extLst>
            <a:ext uri="{909E8E84-426E-40DD-AFC4-6F175D3DCCD1}">
              <a14:hiddenFill xmlns:a14="http://schemas.microsoft.com/office/drawing/2010/main">
                <a:solidFill>
                  <a:srgbClr val="FFFFFF"/>
                </a:solidFill>
              </a14:hiddenFill>
            </a:ext>
          </a:extLst>
        </p:spPr>
      </p:pic>
      <p:pic>
        <p:nvPicPr>
          <p:cNvPr id="16" name="図 15" descr="IMG_5226.jp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203848" y="3717032"/>
            <a:ext cx="1237638" cy="1800200"/>
          </a:xfrm>
          <a:prstGeom prst="rect">
            <a:avLst/>
          </a:prstGeom>
        </p:spPr>
      </p:pic>
      <p:sp>
        <p:nvSpPr>
          <p:cNvPr id="24" name="テキスト ボックス 23"/>
          <p:cNvSpPr txBox="1"/>
          <p:nvPr/>
        </p:nvSpPr>
        <p:spPr>
          <a:xfrm>
            <a:off x="611560" y="5589240"/>
            <a:ext cx="3929281" cy="461665"/>
          </a:xfrm>
          <a:prstGeom prst="rect">
            <a:avLst/>
          </a:prstGeom>
          <a:noFill/>
        </p:spPr>
        <p:txBody>
          <a:bodyPr wrap="none" rtlCol="0">
            <a:spAutoFit/>
          </a:bodyPr>
          <a:lstStyle/>
          <a:p>
            <a:r>
              <a:rPr kumimoji="1" lang="ja-JP" altLang="en-US" sz="1200" dirty="0" smtClean="0"/>
              <a:t>徳島県南部に分布するガガイモ亜科植物の種間交雑の例</a:t>
            </a:r>
            <a:endParaRPr kumimoji="1" lang="en-US" altLang="ja-JP" sz="1200" dirty="0" smtClean="0"/>
          </a:p>
          <a:p>
            <a:r>
              <a:rPr lang="ja-JP" altLang="en-US" sz="1200" dirty="0" smtClean="0"/>
              <a:t>左から、イヨカズラ、クサナギオゴケ、推定交雑個体</a:t>
            </a:r>
            <a:endParaRPr kumimoji="1" lang="ja-JP" alt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scaled="1"/>
          </a:gradFill>
          <a:ln>
            <a:noFill/>
          </a:ln>
          <a:effectLst>
            <a:softEdge rad="25400"/>
          </a:effectLst>
          <a:extLst/>
        </p:spPr>
        <p:txBody>
          <a:bodyPr rtlCol="0"/>
          <a:lstStyle/>
          <a:p>
            <a:pPr algn="l" fontAlgn="auto">
              <a:spcAft>
                <a:spcPts val="0"/>
              </a:spcAft>
              <a:defRPr/>
            </a:pPr>
            <a:r>
              <a:rPr lang="en-US" altLang="ja-JP" sz="1800" dirty="0" smtClean="0">
                <a:latin typeface="Comic Sans MS" charset="0"/>
                <a:ea typeface="Comic Sans MS" charset="0"/>
                <a:cs typeface="Comic Sans MS" charset="0"/>
              </a:rPr>
              <a:t>Phylogenetic and taxonomic study on Japanese wild flowers</a:t>
            </a:r>
            <a:br>
              <a:rPr lang="en-US" altLang="ja-JP" sz="1800" dirty="0" smtClean="0">
                <a:latin typeface="Comic Sans MS" charset="0"/>
                <a:ea typeface="Comic Sans MS" charset="0"/>
                <a:cs typeface="Comic Sans MS" charset="0"/>
              </a:rPr>
            </a:br>
            <a:r>
              <a:rPr lang="en-US" altLang="ja-JP" sz="1800" dirty="0" smtClean="0">
                <a:latin typeface="Comic Sans MS" charset="0"/>
                <a:ea typeface="Comic Sans MS" charset="0"/>
                <a:cs typeface="Comic Sans MS" charset="0"/>
              </a:rPr>
              <a:t>                                     Associate Professor</a:t>
            </a:r>
            <a:r>
              <a:rPr lang="ja-JP" altLang="en-US" sz="1800" dirty="0">
                <a:latin typeface="Comic Sans MS" charset="0"/>
                <a:ea typeface="Comic Sans MS" charset="0"/>
                <a:cs typeface="Comic Sans MS" charset="0"/>
              </a:rPr>
              <a:t>　</a:t>
            </a:r>
            <a:r>
              <a:rPr lang="en-US" altLang="ja-JP" sz="1800" dirty="0" smtClean="0">
                <a:latin typeface="Comic Sans MS" charset="0"/>
                <a:ea typeface="Comic Sans MS" charset="0"/>
                <a:cs typeface="Comic Sans MS" charset="0"/>
              </a:rPr>
              <a:t>Tadashi Yamashiro</a:t>
            </a:r>
            <a:endParaRPr lang="ja-JP" altLang="en-US" sz="2000" dirty="0">
              <a:latin typeface="Comic Sans MS" charset="0"/>
              <a:ea typeface="Comic Sans MS" charset="0"/>
              <a:cs typeface="Comic Sans MS" charset="0"/>
            </a:endParaRPr>
          </a:p>
        </p:txBody>
      </p:sp>
      <p:sp>
        <p:nvSpPr>
          <p:cNvPr id="3075" name="コンテンツ プレースホルダー 2"/>
          <p:cNvSpPr>
            <a:spLocks noGrp="1"/>
          </p:cNvSpPr>
          <p:nvPr>
            <p:ph sz="half" idx="1"/>
          </p:nvPr>
        </p:nvSpPr>
        <p:spPr>
          <a:xfrm>
            <a:off x="457200" y="1196975"/>
            <a:ext cx="4038600" cy="5400675"/>
          </a:xfrm>
          <a:ln w="6350">
            <a:miter lim="800000"/>
            <a:headEnd/>
            <a:tailEnd/>
          </a:ln>
        </p:spPr>
        <p:txBody>
          <a:bodyPr/>
          <a:lstStyle/>
          <a:p>
            <a:endParaRPr lang="ja-JP" altLang="en-US" sz="1200" dirty="0" smtClean="0">
              <a:latin typeface="Arial" charset="0"/>
              <a:cs typeface="Arial" charset="0"/>
            </a:endParaRPr>
          </a:p>
        </p:txBody>
      </p:sp>
      <p:sp>
        <p:nvSpPr>
          <p:cNvPr id="4" name="コンテンツ プレースホルダー 3"/>
          <p:cNvSpPr>
            <a:spLocks noGrp="1"/>
          </p:cNvSpPr>
          <p:nvPr>
            <p:ph sz="half" idx="2"/>
          </p:nvPr>
        </p:nvSpPr>
        <p:spPr>
          <a:xfrm>
            <a:off x="4648200" y="1196975"/>
            <a:ext cx="4038600" cy="3816350"/>
          </a:xfrm>
        </p:spPr>
        <p:txBody>
          <a:bodyPr rtlCol="0">
            <a:normAutofit fontScale="92500"/>
          </a:bodyPr>
          <a:lstStyle/>
          <a:p>
            <a:pPr algn="l" fontAlgn="auto">
              <a:lnSpc>
                <a:spcPct val="150000"/>
              </a:lnSpc>
              <a:spcAft>
                <a:spcPts val="0"/>
              </a:spcAft>
              <a:defRPr/>
            </a:pPr>
            <a:r>
              <a:rPr lang="en-US" altLang="ja-JP" dirty="0" smtClean="0">
                <a:latin typeface="Comic Sans MS" charset="0"/>
                <a:ea typeface="Comic Sans MS" charset="0"/>
                <a:cs typeface="Comic Sans MS" charset="0"/>
              </a:rPr>
              <a:t>   Approximately 5,000 vascular plant species have been recorded in Japan. Some of them are well studied by researchers, although our knowledge (e.g. taxonomical, ecological, and phylogeny) are still poor for most of the native Japanese plant species. I am studying about taxonomy and phylogeny of the Japanese angiosperm. Especially, I am interested in diversity of the species of </a:t>
            </a:r>
            <a:r>
              <a:rPr lang="en-US" altLang="ja-JP" dirty="0" err="1" smtClean="0">
                <a:latin typeface="Comic Sans MS" charset="0"/>
                <a:ea typeface="Comic Sans MS" charset="0"/>
                <a:cs typeface="Comic Sans MS" charset="0"/>
              </a:rPr>
              <a:t>Apocynaceae-Asclepiadoideae</a:t>
            </a:r>
            <a:r>
              <a:rPr lang="en-US" altLang="ja-JP" dirty="0" smtClean="0">
                <a:latin typeface="Comic Sans MS" charset="0"/>
                <a:ea typeface="Comic Sans MS" charset="0"/>
                <a:cs typeface="Comic Sans MS" charset="0"/>
              </a:rPr>
              <a:t>. This taxa is characterized by having  massive pollen, so called </a:t>
            </a:r>
            <a:r>
              <a:rPr lang="en-US" altLang="ja-JP" dirty="0" err="1" smtClean="0">
                <a:latin typeface="Comic Sans MS" charset="0"/>
                <a:ea typeface="Comic Sans MS" charset="0"/>
                <a:cs typeface="Comic Sans MS" charset="0"/>
              </a:rPr>
              <a:t>pollinarium</a:t>
            </a:r>
            <a:r>
              <a:rPr lang="en-US" altLang="ja-JP" dirty="0" smtClean="0">
                <a:latin typeface="Comic Sans MS" charset="0"/>
                <a:ea typeface="Comic Sans MS" charset="0"/>
                <a:cs typeface="Comic Sans MS" charset="0"/>
              </a:rPr>
              <a:t>, as like orchids. Many Japanese </a:t>
            </a:r>
            <a:r>
              <a:rPr lang="en-US" altLang="ja-JP" dirty="0" err="1" smtClean="0">
                <a:latin typeface="Comic Sans MS" charset="0"/>
                <a:ea typeface="Comic Sans MS" charset="0"/>
                <a:cs typeface="Comic Sans MS" charset="0"/>
              </a:rPr>
              <a:t>Asclepiadoideae</a:t>
            </a:r>
            <a:r>
              <a:rPr lang="en-US" altLang="ja-JP" dirty="0" smtClean="0">
                <a:latin typeface="Comic Sans MS" charset="0"/>
                <a:ea typeface="Comic Sans MS" charset="0"/>
                <a:cs typeface="Comic Sans MS" charset="0"/>
              </a:rPr>
              <a:t> species are endemic and </a:t>
            </a:r>
            <a:r>
              <a:rPr lang="en-US" altLang="ja-JP" smtClean="0">
                <a:latin typeface="Comic Sans MS" charset="0"/>
                <a:ea typeface="Comic Sans MS" charset="0"/>
                <a:cs typeface="Comic Sans MS" charset="0"/>
              </a:rPr>
              <a:t>listed on </a:t>
            </a:r>
            <a:r>
              <a:rPr lang="en-US" altLang="ja-JP" dirty="0" smtClean="0">
                <a:latin typeface="Comic Sans MS" charset="0"/>
                <a:ea typeface="Comic Sans MS" charset="0"/>
                <a:cs typeface="Comic Sans MS" charset="0"/>
              </a:rPr>
              <a:t>Red list. I am going to analyze inter-specific hybrid zone of the genus </a:t>
            </a:r>
            <a:r>
              <a:rPr lang="en-US" altLang="ja-JP" i="1" dirty="0" err="1" smtClean="0">
                <a:latin typeface="Comic Sans MS" charset="0"/>
                <a:ea typeface="Comic Sans MS" charset="0"/>
                <a:cs typeface="Comic Sans MS" charset="0"/>
              </a:rPr>
              <a:t>Vincetoxicum</a:t>
            </a:r>
            <a:r>
              <a:rPr lang="en-US" altLang="ja-JP" dirty="0" smtClean="0">
                <a:latin typeface="Comic Sans MS" charset="0"/>
                <a:ea typeface="Comic Sans MS" charset="0"/>
                <a:cs typeface="Comic Sans MS" charset="0"/>
              </a:rPr>
              <a:t>  species based on morphometric data and genetic variations.  </a:t>
            </a:r>
            <a:endParaRPr lang="en-US" altLang="ja-JP" dirty="0">
              <a:latin typeface="+mn-ea"/>
            </a:endParaRPr>
          </a:p>
        </p:txBody>
      </p:sp>
      <p:sp>
        <p:nvSpPr>
          <p:cNvPr id="3077" name="コンテンツ プレースホルダー 4"/>
          <p:cNvSpPr>
            <a:spLocks noGrp="1"/>
          </p:cNvSpPr>
          <p:nvPr>
            <p:ph sz="half" idx="10"/>
          </p:nvPr>
        </p:nvSpPr>
        <p:spPr>
          <a:xfrm>
            <a:off x="4643438" y="5084763"/>
            <a:ext cx="4038600" cy="1512887"/>
          </a:xfrm>
          <a:ln>
            <a:miter lim="800000"/>
            <a:headEnd/>
            <a:tailEnd/>
          </a:ln>
        </p:spPr>
        <p:txBody>
          <a:bodyPr/>
          <a:lstStyle/>
          <a:p>
            <a:r>
              <a:rPr lang="en-US" altLang="ja-JP" sz="1200" dirty="0">
                <a:latin typeface="Comic Sans MS" charset="0"/>
                <a:ea typeface="Comic Sans MS" charset="0"/>
                <a:cs typeface="Comic Sans MS" charset="0"/>
              </a:rPr>
              <a:t>Keywords</a:t>
            </a:r>
            <a:r>
              <a:rPr lang="en-US" altLang="ja-JP" sz="1200" dirty="0" smtClean="0">
                <a:latin typeface="Comic Sans MS" charset="0"/>
                <a:ea typeface="Comic Sans MS" charset="0"/>
                <a:cs typeface="Comic Sans MS" charset="0"/>
              </a:rPr>
              <a:t>: angiosperm, diversity, taxonomy</a:t>
            </a:r>
          </a:p>
          <a:p>
            <a:r>
              <a:rPr lang="en-US" altLang="ja-JP" sz="1200" dirty="0" smtClean="0">
                <a:latin typeface="Comic Sans MS" charset="0"/>
                <a:ea typeface="Comic Sans MS" charset="0"/>
                <a:cs typeface="Comic Sans MS" charset="0"/>
              </a:rPr>
              <a:t>E-mail: &lt;tyamash </a:t>
            </a:r>
            <a:r>
              <a:rPr lang="ja-JP" altLang="en-US" sz="1200" dirty="0">
                <a:latin typeface="Comic Sans MS" charset="0"/>
                <a:ea typeface="Comic Sans MS" charset="0"/>
                <a:cs typeface="Comic Sans MS" charset="0"/>
              </a:rPr>
              <a:t>＠ </a:t>
            </a:r>
            <a:r>
              <a:rPr lang="en-US" altLang="ja-JP" sz="1200" dirty="0" err="1" smtClean="0">
                <a:latin typeface="Comic Sans MS" charset="0"/>
                <a:ea typeface="Comic Sans MS" charset="0"/>
                <a:cs typeface="Comic Sans MS" charset="0"/>
              </a:rPr>
              <a:t>tokushima-u.ac.jp</a:t>
            </a:r>
            <a:r>
              <a:rPr lang="en-US" altLang="ja-JP" sz="1200" dirty="0" smtClean="0">
                <a:latin typeface="Comic Sans MS" charset="0"/>
                <a:ea typeface="Comic Sans MS" charset="0"/>
                <a:cs typeface="Comic Sans MS" charset="0"/>
              </a:rPr>
              <a:t>&gt;</a:t>
            </a:r>
          </a:p>
          <a:p>
            <a:r>
              <a:rPr lang="en-US" altLang="ja-JP" sz="1200" dirty="0" smtClean="0">
                <a:latin typeface="Comic Sans MS" charset="0"/>
                <a:ea typeface="Comic Sans MS" charset="0"/>
                <a:cs typeface="Comic Sans MS" charset="0"/>
              </a:rPr>
              <a:t>Tel: +81-88-656-7257</a:t>
            </a:r>
          </a:p>
          <a:p>
            <a:r>
              <a:rPr lang="en-US" altLang="ja-JP" sz="1200" dirty="0" smtClean="0">
                <a:latin typeface="Comic Sans MS" charset="0"/>
                <a:ea typeface="Comic Sans MS" charset="0"/>
                <a:cs typeface="Comic Sans MS" charset="0"/>
              </a:rPr>
              <a:t>Fax: +81-88-656-7257</a:t>
            </a:r>
          </a:p>
        </p:txBody>
      </p:sp>
      <p:sp>
        <p:nvSpPr>
          <p:cNvPr id="3079" name="Rectangle 62"/>
          <p:cNvSpPr>
            <a:spLocks noChangeArrowheads="1"/>
          </p:cNvSpPr>
          <p:nvPr/>
        </p:nvSpPr>
        <p:spPr bwMode="auto">
          <a:xfrm>
            <a:off x="2268538" y="2997200"/>
            <a:ext cx="7747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en-US" altLang="ja-JP" sz="1100" b="1">
                <a:solidFill>
                  <a:schemeClr val="bg1"/>
                </a:solidFill>
                <a:latin typeface="HGPｺﾞｼｯｸM" pitchFamily="50" charset="-128"/>
                <a:ea typeface="HGPｺﾞｼｯｸM" pitchFamily="50" charset="-128"/>
              </a:rPr>
              <a:t>crack</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2"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62"/>
          <p:cNvSpPr>
            <a:spLocks noChangeArrowheads="1"/>
          </p:cNvSpPr>
          <p:nvPr/>
        </p:nvSpPr>
        <p:spPr bwMode="auto">
          <a:xfrm>
            <a:off x="2257425" y="3459411"/>
            <a:ext cx="774700"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900" b="1" dirty="0">
                <a:solidFill>
                  <a:schemeClr val="bg1"/>
                </a:solidFill>
                <a:latin typeface="HGPｺﾞｼｯｸM" pitchFamily="50" charset="-128"/>
                <a:ea typeface="HGPｺﾞｼｯｸM" pitchFamily="50" charset="-128"/>
              </a:rPr>
              <a:t>コンタクト不良</a:t>
            </a:r>
            <a:endParaRPr lang="ja-JP" altLang="en-US" sz="1100" b="1" dirty="0">
              <a:solidFill>
                <a:schemeClr val="bg1"/>
              </a:solidFill>
              <a:latin typeface="HGPｺﾞｼｯｸM" pitchFamily="50" charset="-128"/>
              <a:ea typeface="HGPｺﾞｼｯｸM" pitchFamily="50" charset="-128"/>
            </a:endParaRPr>
          </a:p>
        </p:txBody>
      </p:sp>
      <p:cxnSp>
        <p:nvCxnSpPr>
          <p:cNvPr id="13" name="直線矢印コネクタ 12"/>
          <p:cNvCxnSpPr/>
          <p:nvPr/>
        </p:nvCxnSpPr>
        <p:spPr>
          <a:xfrm flipH="1">
            <a:off x="1989138" y="3597523"/>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rot="10800000">
            <a:off x="3444875" y="3924548"/>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5" name="Picture 11" descr=" metaL.jpg                                                      0002E89DMacintosh HD                   B191BFFC:"/>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8433" b="16153"/>
          <a:stretch/>
        </p:blipFill>
        <p:spPr bwMode="auto">
          <a:xfrm>
            <a:off x="2416086" y="1700808"/>
            <a:ext cx="2011898" cy="165618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5" descr=" austr.jpg                                                      0002EAC7Macintosh HD                   B191BFFC:"/>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8819" r="5201"/>
          <a:stretch/>
        </p:blipFill>
        <p:spPr bwMode="auto">
          <a:xfrm>
            <a:off x="562268" y="1700808"/>
            <a:ext cx="1781810" cy="1656184"/>
          </a:xfrm>
          <a:prstGeom prst="rect">
            <a:avLst/>
          </a:prstGeom>
          <a:noFill/>
          <a:extLst>
            <a:ext uri="{909E8E84-426E-40DD-AFC4-6F175D3DCCD1}">
              <a14:hiddenFill xmlns:a14="http://schemas.microsoft.com/office/drawing/2010/main">
                <a:solidFill>
                  <a:srgbClr val="FFFFFF"/>
                </a:solidFill>
              </a14:hiddenFill>
            </a:ext>
          </a:extLst>
        </p:spPr>
      </p:pic>
      <p:sp>
        <p:nvSpPr>
          <p:cNvPr id="19" name="テキスト ボックス 18"/>
          <p:cNvSpPr txBox="1"/>
          <p:nvPr/>
        </p:nvSpPr>
        <p:spPr>
          <a:xfrm>
            <a:off x="536852" y="3356992"/>
            <a:ext cx="2050161" cy="184666"/>
          </a:xfrm>
          <a:prstGeom prst="rect">
            <a:avLst/>
          </a:prstGeom>
          <a:noFill/>
        </p:spPr>
        <p:txBody>
          <a:bodyPr wrap="square" rtlCol="0">
            <a:spAutoFit/>
          </a:bodyPr>
          <a:lstStyle/>
          <a:p>
            <a:r>
              <a:rPr lang="en-US" altLang="ja-JP" sz="600" i="1" dirty="0" err="1" smtClean="0">
                <a:latin typeface="Comic Sans MS" charset="0"/>
                <a:ea typeface="Comic Sans MS" charset="0"/>
                <a:cs typeface="Comic Sans MS" charset="0"/>
              </a:rPr>
              <a:t>Vincetoxicum</a:t>
            </a:r>
            <a:r>
              <a:rPr lang="en-US" altLang="ja-JP" sz="600" dirty="0" smtClean="0">
                <a:latin typeface="Comic Sans MS" charset="0"/>
                <a:ea typeface="Comic Sans MS" charset="0"/>
                <a:cs typeface="Comic Sans MS" charset="0"/>
              </a:rPr>
              <a:t> flower visited by </a:t>
            </a:r>
            <a:r>
              <a:rPr lang="en-US" altLang="ja-JP" sz="600" dirty="0" err="1" smtClean="0">
                <a:latin typeface="Comic Sans MS" charset="0"/>
                <a:ea typeface="Comic Sans MS" charset="0"/>
                <a:cs typeface="Comic Sans MS" charset="0"/>
              </a:rPr>
              <a:t>noctiud</a:t>
            </a:r>
            <a:r>
              <a:rPr lang="en-US" altLang="ja-JP" sz="600" dirty="0" smtClean="0">
                <a:latin typeface="Comic Sans MS" charset="0"/>
                <a:ea typeface="Comic Sans MS" charset="0"/>
                <a:cs typeface="Comic Sans MS" charset="0"/>
              </a:rPr>
              <a:t> moth.</a:t>
            </a:r>
            <a:endParaRPr kumimoji="1" lang="ja-JP" altLang="en-US" sz="600" dirty="0">
              <a:latin typeface="Comic Sans MS" charset="0"/>
              <a:ea typeface="Comic Sans MS" charset="0"/>
              <a:cs typeface="Comic Sans MS" charset="0"/>
            </a:endParaRPr>
          </a:p>
        </p:txBody>
      </p:sp>
      <p:sp>
        <p:nvSpPr>
          <p:cNvPr id="20" name="テキスト ボックス 19"/>
          <p:cNvSpPr txBox="1"/>
          <p:nvPr/>
        </p:nvSpPr>
        <p:spPr>
          <a:xfrm>
            <a:off x="2389561" y="3356992"/>
            <a:ext cx="1985172" cy="276999"/>
          </a:xfrm>
          <a:prstGeom prst="rect">
            <a:avLst/>
          </a:prstGeom>
          <a:noFill/>
        </p:spPr>
        <p:txBody>
          <a:bodyPr wrap="square" rtlCol="0">
            <a:spAutoFit/>
          </a:bodyPr>
          <a:lstStyle/>
          <a:p>
            <a:r>
              <a:rPr lang="en-US" altLang="ja-JP" sz="600" dirty="0" err="1" smtClean="0">
                <a:latin typeface="Comic Sans MS" charset="0"/>
                <a:ea typeface="Comic Sans MS" charset="0"/>
                <a:cs typeface="Comic Sans MS" charset="0"/>
              </a:rPr>
              <a:t>Pollinarium</a:t>
            </a:r>
            <a:r>
              <a:rPr lang="en-US" altLang="ja-JP" sz="600" dirty="0" smtClean="0">
                <a:latin typeface="Comic Sans MS" charset="0"/>
                <a:ea typeface="Comic Sans MS" charset="0"/>
                <a:cs typeface="Comic Sans MS" charset="0"/>
              </a:rPr>
              <a:t> attached to moth proboscis (red arrow).</a:t>
            </a:r>
            <a:endParaRPr kumimoji="1" lang="ja-JP" altLang="en-US" sz="600" dirty="0">
              <a:latin typeface="Comic Sans MS" charset="0"/>
              <a:ea typeface="Comic Sans MS" charset="0"/>
              <a:cs typeface="Comic Sans MS" charset="0"/>
            </a:endParaRPr>
          </a:p>
        </p:txBody>
      </p:sp>
      <p:cxnSp>
        <p:nvCxnSpPr>
          <p:cNvPr id="21" name="直線矢印コネクタ 20"/>
          <p:cNvCxnSpPr/>
          <p:nvPr/>
        </p:nvCxnSpPr>
        <p:spPr>
          <a:xfrm flipH="1">
            <a:off x="4139952" y="2060848"/>
            <a:ext cx="144016" cy="28803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pic>
        <p:nvPicPr>
          <p:cNvPr id="22" name="Picture 11" descr="イヨカズラ.jpg                                                 000227CDMacintosh HD                   C0DA96A3:"/>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0231" t="15776" r="14762" b="5526"/>
          <a:stretch/>
        </p:blipFill>
        <p:spPr bwMode="auto">
          <a:xfrm>
            <a:off x="539552" y="3717032"/>
            <a:ext cx="1314650" cy="18002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24" name="Picture 4" descr="&#10;yamawaki2.jpg                                                  000227CDMacintosh HD                   C0DA96A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907704" y="3717032"/>
            <a:ext cx="1200132" cy="1800200"/>
          </a:xfrm>
          <a:prstGeom prst="rect">
            <a:avLst/>
          </a:prstGeom>
          <a:noFill/>
          <a:extLst>
            <a:ext uri="{909E8E84-426E-40DD-AFC4-6F175D3DCCD1}">
              <a14:hiddenFill xmlns:a14="http://schemas.microsoft.com/office/drawing/2010/main">
                <a:solidFill>
                  <a:srgbClr val="FFFFFF"/>
                </a:solidFill>
              </a14:hiddenFill>
            </a:ext>
          </a:extLst>
        </p:spPr>
      </p:pic>
      <p:pic>
        <p:nvPicPr>
          <p:cNvPr id="25" name="図 24" descr="IMG_5226.jp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03848" y="3717032"/>
            <a:ext cx="1237638" cy="1800200"/>
          </a:xfrm>
          <a:prstGeom prst="rect">
            <a:avLst/>
          </a:prstGeom>
        </p:spPr>
      </p:pic>
      <p:sp>
        <p:nvSpPr>
          <p:cNvPr id="26" name="テキスト ボックス 25"/>
          <p:cNvSpPr txBox="1"/>
          <p:nvPr/>
        </p:nvSpPr>
        <p:spPr>
          <a:xfrm>
            <a:off x="611560" y="5589240"/>
            <a:ext cx="3664786" cy="400110"/>
          </a:xfrm>
          <a:prstGeom prst="rect">
            <a:avLst/>
          </a:prstGeom>
          <a:noFill/>
        </p:spPr>
        <p:txBody>
          <a:bodyPr wrap="none" rtlCol="0">
            <a:spAutoFit/>
          </a:bodyPr>
          <a:lstStyle/>
          <a:p>
            <a:r>
              <a:rPr kumimoji="1" lang="en-US" altLang="ja-JP" sz="1000" dirty="0" smtClean="0">
                <a:latin typeface="Comic Sans MS" charset="0"/>
                <a:ea typeface="Comic Sans MS" charset="0"/>
                <a:cs typeface="Comic Sans MS" charset="0"/>
              </a:rPr>
              <a:t>Example of inter-specific hybrid of </a:t>
            </a:r>
            <a:r>
              <a:rPr kumimoji="1" lang="en-US" altLang="ja-JP" sz="1000" dirty="0" err="1" smtClean="0">
                <a:latin typeface="Comic Sans MS" charset="0"/>
                <a:ea typeface="Comic Sans MS" charset="0"/>
                <a:cs typeface="Comic Sans MS" charset="0"/>
              </a:rPr>
              <a:t>Vincetoxicum</a:t>
            </a:r>
            <a:r>
              <a:rPr kumimoji="1" lang="en-US" altLang="ja-JP" sz="1000" dirty="0" smtClean="0">
                <a:latin typeface="Comic Sans MS" charset="0"/>
                <a:ea typeface="Comic Sans MS" charset="0"/>
                <a:cs typeface="Comic Sans MS" charset="0"/>
              </a:rPr>
              <a:t> species.</a:t>
            </a:r>
          </a:p>
          <a:p>
            <a:r>
              <a:rPr kumimoji="1" lang="en-US" altLang="ja-JP" sz="1000" dirty="0" smtClean="0">
                <a:latin typeface="Comic Sans MS" charset="0"/>
                <a:ea typeface="Comic Sans MS" charset="0"/>
                <a:cs typeface="Comic Sans MS" charset="0"/>
              </a:rPr>
              <a:t>Left:</a:t>
            </a:r>
            <a:r>
              <a:rPr lang="en-US" altLang="ja-JP" sz="1000" dirty="0">
                <a:latin typeface="Comic Sans MS" charset="0"/>
                <a:ea typeface="Comic Sans MS" charset="0"/>
                <a:cs typeface="Comic Sans MS" charset="0"/>
              </a:rPr>
              <a:t> </a:t>
            </a:r>
            <a:r>
              <a:rPr lang="en-US" altLang="ja-JP" sz="1000" dirty="0" smtClean="0">
                <a:latin typeface="Comic Sans MS" charset="0"/>
                <a:ea typeface="Comic Sans MS" charset="0"/>
                <a:cs typeface="Comic Sans MS" charset="0"/>
              </a:rPr>
              <a:t>V. </a:t>
            </a:r>
            <a:r>
              <a:rPr lang="en-US" altLang="ja-JP" sz="1000" dirty="0" err="1" smtClean="0">
                <a:latin typeface="Comic Sans MS" charset="0"/>
                <a:ea typeface="Comic Sans MS" charset="0"/>
                <a:cs typeface="Comic Sans MS" charset="0"/>
              </a:rPr>
              <a:t>japonicum</a:t>
            </a:r>
            <a:r>
              <a:rPr lang="en-US" altLang="ja-JP" sz="1000" dirty="0" smtClean="0">
                <a:latin typeface="Comic Sans MS" charset="0"/>
                <a:ea typeface="Comic Sans MS" charset="0"/>
                <a:cs typeface="Comic Sans MS" charset="0"/>
              </a:rPr>
              <a:t>, Middle: V. </a:t>
            </a:r>
            <a:r>
              <a:rPr lang="en-US" altLang="ja-JP" sz="1000" dirty="0" err="1" smtClean="0">
                <a:latin typeface="Comic Sans MS" charset="0"/>
                <a:ea typeface="Comic Sans MS" charset="0"/>
                <a:cs typeface="Comic Sans MS" charset="0"/>
              </a:rPr>
              <a:t>katoi</a:t>
            </a:r>
            <a:r>
              <a:rPr lang="en-US" altLang="ja-JP" sz="1000" dirty="0" smtClean="0">
                <a:latin typeface="Comic Sans MS" charset="0"/>
                <a:ea typeface="Comic Sans MS" charset="0"/>
                <a:cs typeface="Comic Sans MS" charset="0"/>
              </a:rPr>
              <a:t>, Right: Putative hybrid.</a:t>
            </a:r>
            <a:endParaRPr kumimoji="1" lang="ja-JP" altLang="en-US" sz="1000" dirty="0">
              <a:latin typeface="Comic Sans MS" charset="0"/>
              <a:ea typeface="Comic Sans MS" charset="0"/>
              <a:cs typeface="Comic Sans MS"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研究者紹介V３ひな形">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研究者紹介V３ひな形</Template>
  <TotalTime>267</TotalTime>
  <Words>266</Words>
  <Application>Microsoft Office PowerPoint</Application>
  <PresentationFormat>画面に合わせる (4:3)</PresentationFormat>
  <Paragraphs>28</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研究者紹介V３ひな形</vt:lpstr>
      <vt:lpstr>野生植物の系統・分類学的研究 　　　［キーワード：被子植物、集団解析］　　准教授　山城考</vt:lpstr>
      <vt:lpstr>Phylogenetic and taxonomic study on Japanese wild flowers                                      Associate Professor　Tadashi Yamashiro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&lt;研究題目&gt;                                                &lt;肩書&gt;　&lt;氏名first  name, family name&gt;</dc:title>
  <dc:creator>admini</dc:creator>
  <cp:lastModifiedBy>admini</cp:lastModifiedBy>
  <cp:revision>27</cp:revision>
  <cp:lastPrinted>2016-05-25T10:39:18Z</cp:lastPrinted>
  <dcterms:created xsi:type="dcterms:W3CDTF">2015-04-30T08:53:54Z</dcterms:created>
  <dcterms:modified xsi:type="dcterms:W3CDTF">2016-07-20T07:12:11Z</dcterms:modified>
</cp:coreProperties>
</file>