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p:scale>
          <a:sx n="97" d="100"/>
          <a:sy n="97" d="100"/>
        </p:scale>
        <p:origin x="-5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2016/7/6</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2016/7/6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2016/7/6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2016/7/6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2016/7/6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2016/7/6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2016/7/6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2016/7/6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2016/7/6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2016/7/6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2016/7/6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2016/7/6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a:bodyPr>
          <a:lstStyle/>
          <a:p>
            <a:pPr fontAlgn="auto">
              <a:spcAft>
                <a:spcPts val="0"/>
              </a:spcAft>
              <a:defRPr/>
            </a:pPr>
            <a:r>
              <a:rPr lang="en-US" altLang="ja-JP" dirty="0" smtClean="0">
                <a:latin typeface="+mn-ea"/>
              </a:rPr>
              <a:t>&lt;</a:t>
            </a:r>
            <a:r>
              <a:rPr lang="ja-JP" altLang="en-US" dirty="0" smtClean="0">
                <a:latin typeface="+mn-ea"/>
              </a:rPr>
              <a:t>植物</a:t>
            </a:r>
            <a:r>
              <a:rPr lang="ja-JP" altLang="en-US" dirty="0">
                <a:latin typeface="+mn-ea"/>
              </a:rPr>
              <a:t>フラボノイドの機能性発現機構の解明</a:t>
            </a:r>
            <a:r>
              <a:rPr lang="en-US" altLang="ja-JP" dirty="0" smtClean="0">
                <a:latin typeface="+mn-ea"/>
              </a:rPr>
              <a:t>&gt;</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：機能性食品，フラボノイド］</a:t>
            </a:r>
            <a:r>
              <a:rPr lang="ja-JP" altLang="en-US" sz="2000" dirty="0"/>
              <a:t>　</a:t>
            </a:r>
            <a:r>
              <a:rPr lang="ja-JP" altLang="en-US" sz="2000" dirty="0" smtClean="0"/>
              <a:t>　</a:t>
            </a:r>
            <a:r>
              <a:rPr lang="en-US" altLang="ja-JP" sz="2000" dirty="0" smtClean="0">
                <a:latin typeface="+mn-ea"/>
              </a:rPr>
              <a:t>&lt;</a:t>
            </a:r>
            <a:r>
              <a:rPr lang="ja-JP" altLang="en-US" sz="2000" dirty="0">
                <a:latin typeface="+mn-ea"/>
              </a:rPr>
              <a:t>講師</a:t>
            </a:r>
            <a:r>
              <a:rPr lang="en-US" altLang="ja-JP" sz="2000" dirty="0" smtClean="0">
                <a:latin typeface="+mn-ea"/>
              </a:rPr>
              <a:t>&gt;</a:t>
            </a:r>
            <a:r>
              <a:rPr lang="ja-JP" altLang="en-US" sz="2000" dirty="0">
                <a:latin typeface="+mn-ea"/>
              </a:rPr>
              <a:t>　</a:t>
            </a:r>
            <a:r>
              <a:rPr lang="en-US" altLang="ja-JP" sz="2000" dirty="0" smtClean="0">
                <a:latin typeface="+mn-ea"/>
              </a:rPr>
              <a:t>&lt;</a:t>
            </a:r>
            <a:r>
              <a:rPr lang="ja-JP" altLang="en-US" sz="2000" dirty="0" smtClean="0">
                <a:latin typeface="+mn-ea"/>
              </a:rPr>
              <a:t>向井　理恵</a:t>
            </a:r>
            <a:r>
              <a:rPr lang="en-US" altLang="ja-JP" sz="2000" dirty="0" smtClean="0">
                <a:latin typeface="+mn-ea"/>
              </a:rPr>
              <a:t>&gt;</a:t>
            </a:r>
            <a:endParaRPr lang="ja-JP" altLang="en-US" sz="2000" dirty="0"/>
          </a:p>
        </p:txBody>
      </p:sp>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pPr fontAlgn="auto">
              <a:spcAft>
                <a:spcPts val="0"/>
              </a:spcAft>
              <a:buFont typeface="Arial" pitchFamily="34" charset="0"/>
              <a:buNone/>
              <a:defRPr/>
            </a:pPr>
            <a:r>
              <a:rPr lang="ja-JP" altLang="en-US" dirty="0" smtClean="0">
                <a:latin typeface="+mn-ea"/>
              </a:rPr>
              <a:t>研究概要：</a:t>
            </a:r>
            <a:endParaRPr lang="en-US" altLang="ja-JP" dirty="0">
              <a:latin typeface="+mn-ea"/>
            </a:endParaRPr>
          </a:p>
          <a:p>
            <a:pPr fontAlgn="auto">
              <a:spcAft>
                <a:spcPts val="0"/>
              </a:spcAft>
              <a:buFont typeface="Arial" pitchFamily="34" charset="0"/>
              <a:buNone/>
              <a:defRPr/>
            </a:pPr>
            <a:r>
              <a:rPr lang="ja-JP" altLang="en-US" dirty="0">
                <a:latin typeface="+mn-ea"/>
              </a:rPr>
              <a:t>　</a:t>
            </a:r>
            <a:r>
              <a:rPr lang="ja-JP" altLang="en-US" sz="1400" dirty="0" smtClean="0">
                <a:latin typeface="+mn-ea"/>
              </a:rPr>
              <a:t>食品</a:t>
            </a:r>
            <a:r>
              <a:rPr lang="ja-JP" altLang="en-US" sz="1400" dirty="0">
                <a:latin typeface="+mn-ea"/>
              </a:rPr>
              <a:t>の付加価値として、「機能性」に注目が集まっています</a:t>
            </a:r>
            <a:r>
              <a:rPr lang="ja-JP" altLang="en-US" sz="1400" dirty="0" smtClean="0">
                <a:latin typeface="+mn-ea"/>
              </a:rPr>
              <a:t>。食品成分を</a:t>
            </a:r>
            <a:r>
              <a:rPr lang="ja-JP" altLang="en-US" sz="1400" dirty="0">
                <a:latin typeface="+mn-ea"/>
              </a:rPr>
              <a:t>用いて、「どこで」「どのように」働いているのかを探り、食品と生体との関係をひも解くことを目指しています</a:t>
            </a:r>
            <a:r>
              <a:rPr lang="ja-JP" altLang="en-US" sz="1400" dirty="0" smtClean="0">
                <a:latin typeface="+mn-ea"/>
              </a:rPr>
              <a:t>。</a:t>
            </a:r>
            <a:endParaRPr lang="en-US" altLang="ja-JP" sz="1400" dirty="0" smtClean="0">
              <a:latin typeface="+mn-ea"/>
            </a:endParaRPr>
          </a:p>
          <a:p>
            <a:pPr fontAlgn="auto">
              <a:spcAft>
                <a:spcPts val="0"/>
              </a:spcAft>
              <a:buFont typeface="Arial" pitchFamily="34" charset="0"/>
              <a:buNone/>
              <a:defRPr/>
            </a:pPr>
            <a:r>
              <a:rPr lang="ja-JP" altLang="en-US" sz="1400" dirty="0">
                <a:latin typeface="+mn-ea"/>
              </a:rPr>
              <a:t>　</a:t>
            </a:r>
            <a:r>
              <a:rPr lang="ja-JP" altLang="en-US" sz="1400" dirty="0" smtClean="0">
                <a:latin typeface="+mn-ea"/>
              </a:rPr>
              <a:t>植物性食品に存在するフラボノイドには多くの生理機能性が期待されています。私たちの研究グループでは、摂取したフラボノイドの吸収や臓器分布などの生体利用性を解明し、生理機能発現との関連を明らかにする研究課題に取り組んでいます。</a:t>
            </a:r>
            <a:endParaRPr lang="en-US" altLang="ja-JP" sz="1400" dirty="0">
              <a:latin typeface="+mn-ea"/>
            </a:endParaRPr>
          </a:p>
          <a:p>
            <a:pPr fontAlgn="auto">
              <a:spcAft>
                <a:spcPts val="0"/>
              </a:spcAft>
              <a:defRPr/>
            </a:pPr>
            <a:r>
              <a:rPr lang="ja-JP" altLang="en-US" dirty="0">
                <a:latin typeface="+mn-ea"/>
              </a:rPr>
              <a:t>テーマ：</a:t>
            </a:r>
          </a:p>
          <a:p>
            <a:pPr fontAlgn="auto">
              <a:spcAft>
                <a:spcPts val="0"/>
              </a:spcAft>
              <a:defRPr/>
            </a:pPr>
            <a:r>
              <a:rPr lang="ja-JP" altLang="en-US" sz="1400" dirty="0">
                <a:latin typeface="+mn-ea"/>
              </a:rPr>
              <a:t>・高い生理活性が期待されるプレニルフラボノイドの生体利用性や生理機能を明らかにする。</a:t>
            </a:r>
          </a:p>
          <a:p>
            <a:pPr fontAlgn="auto">
              <a:spcAft>
                <a:spcPts val="0"/>
              </a:spcAft>
              <a:defRPr/>
            </a:pPr>
            <a:r>
              <a:rPr lang="ja-JP" altLang="en-US" sz="1400" dirty="0">
                <a:latin typeface="+mn-ea"/>
              </a:rPr>
              <a:t>・超高齢社会での健康問題を解決するため、「廃用性筋萎縮」の予防改善や「血管内皮機能」の維持を果たすフラボノイドの作用機構を解明する。</a:t>
            </a:r>
          </a:p>
          <a:p>
            <a:pPr fontAlgn="auto">
              <a:spcAft>
                <a:spcPts val="0"/>
              </a:spcAft>
              <a:defRPr/>
            </a:pPr>
            <a:r>
              <a:rPr lang="ja-JP" altLang="en-US" sz="1400" dirty="0">
                <a:latin typeface="+mn-ea"/>
              </a:rPr>
              <a:t>・ヒトの栄養摂取状況に依存したフラボノイドの機能性発現機構を探る。</a:t>
            </a:r>
          </a:p>
          <a:p>
            <a:pPr fontAlgn="auto">
              <a:spcAft>
                <a:spcPts val="0"/>
              </a:spcAft>
              <a:buFont typeface="Arial" pitchFamily="34" charset="0"/>
              <a:buNone/>
              <a:defRPr/>
            </a:pPr>
            <a:endParaRPr lang="ja-JP" altLang="en-US"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：農芸化学・食生活学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専門：食品機能学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rmukai@tokushima-u.ac.jp</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a:latin typeface="+mn-ea"/>
                <a:cs typeface="Times New Roman" pitchFamily="18" charset="0"/>
              </a:rPr>
              <a:t>Tel.   </a:t>
            </a:r>
            <a:r>
              <a:rPr lang="en-US" altLang="ja-JP" sz="1200" dirty="0" smtClean="0">
                <a:latin typeface="+mn-ea"/>
                <a:cs typeface="Times New Roman" pitchFamily="18" charset="0"/>
              </a:rPr>
              <a:t>&lt;</a:t>
            </a:r>
            <a:r>
              <a:rPr lang="ja-JP" altLang="en-US" sz="1200" dirty="0" smtClean="0">
                <a:latin typeface="+mn-ea"/>
                <a:cs typeface="Times New Roman" pitchFamily="18" charset="0"/>
              </a:rPr>
              <a:t>電話番号</a:t>
            </a:r>
            <a:r>
              <a:rPr lang="en-US" altLang="ja-JP" sz="1200" dirty="0" smtClean="0">
                <a:latin typeface="+mn-ea"/>
                <a:cs typeface="Times New Roman" pitchFamily="18" charset="0"/>
              </a:rPr>
              <a:t>088-656-9917&gt;</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728040" y="1196975"/>
            <a:ext cx="349692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5224942"/>
            <a:ext cx="921443" cy="12586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lstStyle/>
          <a:p>
            <a:pPr fontAlgn="auto">
              <a:spcAft>
                <a:spcPts val="0"/>
              </a:spcAft>
              <a:defRPr/>
            </a:pPr>
            <a:r>
              <a:rPr lang="en-US" altLang="ja-JP" sz="2000" dirty="0" smtClean="0">
                <a:latin typeface="Arial" pitchFamily="34" charset="0"/>
                <a:cs typeface="Arial" pitchFamily="34" charset="0"/>
              </a:rPr>
              <a:t>&lt;Beneficial Effect of Flavonoids on Human Health&gt;</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&lt;Associate Professor&gt;</a:t>
            </a:r>
            <a:r>
              <a:rPr lang="ja-JP" altLang="en-US" sz="1800" dirty="0">
                <a:latin typeface="Arial" pitchFamily="34" charset="0"/>
                <a:cs typeface="Arial" pitchFamily="34" charset="0"/>
              </a:rPr>
              <a:t>　</a:t>
            </a:r>
            <a:r>
              <a:rPr lang="en-US" altLang="ja-JP" sz="1800" dirty="0" smtClean="0">
                <a:latin typeface="Arial" pitchFamily="34" charset="0"/>
                <a:cs typeface="Arial" pitchFamily="34" charset="0"/>
              </a:rPr>
              <a:t>&lt;Rie Mukai&gt;</a:t>
            </a:r>
            <a:endParaRPr lang="ja-JP" altLang="en-US" sz="2000" dirty="0">
              <a:latin typeface="Arial" pitchFamily="34" charset="0"/>
              <a:cs typeface="Arial" pitchFamily="34"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pPr fontAlgn="auto">
              <a:spcAft>
                <a:spcPts val="0"/>
              </a:spcAft>
              <a:defRPr/>
            </a:pPr>
            <a:r>
              <a:rPr lang="en-US" altLang="ja-JP" dirty="0">
                <a:latin typeface="Arial" pitchFamily="34" charset="0"/>
                <a:cs typeface="Arial" pitchFamily="34" charset="0"/>
              </a:rPr>
              <a:t>Areas of Interest</a:t>
            </a:r>
            <a:r>
              <a:rPr lang="en-US" altLang="ja-JP" dirty="0" smtClean="0">
                <a:latin typeface="Arial" pitchFamily="34" charset="0"/>
                <a:cs typeface="Arial" pitchFamily="34" charset="0"/>
              </a:rPr>
              <a:t>:</a:t>
            </a:r>
          </a:p>
          <a:p>
            <a:pPr fontAlgn="auto">
              <a:spcAft>
                <a:spcPts val="0"/>
              </a:spcAft>
              <a:defRPr/>
            </a:pPr>
            <a:r>
              <a:rPr lang="ja-JP" altLang="en-US" dirty="0">
                <a:latin typeface="Arial" pitchFamily="34" charset="0"/>
                <a:cs typeface="Arial" pitchFamily="34" charset="0"/>
              </a:rPr>
              <a:t>　</a:t>
            </a:r>
            <a:r>
              <a:rPr lang="en-US" altLang="ja-JP" sz="1400" dirty="0">
                <a:latin typeface="Arial" pitchFamily="34" charset="0"/>
                <a:cs typeface="Arial" pitchFamily="34" charset="0"/>
              </a:rPr>
              <a:t>I have conducted a research with polyphenols, such as flavonoids, and their application to health </a:t>
            </a:r>
            <a:r>
              <a:rPr lang="en-US" altLang="ja-JP" sz="1400" dirty="0" smtClean="0">
                <a:latin typeface="Arial" pitchFamily="34" charset="0"/>
                <a:cs typeface="Arial" pitchFamily="34" charset="0"/>
              </a:rPr>
              <a:t>promotion. </a:t>
            </a:r>
            <a:r>
              <a:rPr lang="en-US" altLang="ja-JP" sz="1400" dirty="0">
                <a:latin typeface="Arial" pitchFamily="34" charset="0"/>
                <a:cs typeface="Arial" pitchFamily="34" charset="0"/>
              </a:rPr>
              <a:t>I have particular interest in the improvement of condition in skeletal muscle, kidney, liver, and blood vessels to prevent age-related disorders. The other focus is the bioavailability of polyphenols, because absorption and/or metabolism of these micro dietary factors are a very important issue to know how these factors improve our health. </a:t>
            </a:r>
            <a:endParaRPr lang="en-US" altLang="ja-JP" sz="1400" dirty="0" smtClean="0">
              <a:latin typeface="Arial" pitchFamily="34" charset="0"/>
              <a:cs typeface="Arial" pitchFamily="34" charset="0"/>
            </a:endParaRPr>
          </a:p>
          <a:p>
            <a:pPr fontAlgn="auto">
              <a:spcAft>
                <a:spcPts val="0"/>
              </a:spcAft>
              <a:defRPr/>
            </a:pPr>
            <a:endParaRPr lang="en-US" altLang="ja-JP" dirty="0" smtClean="0">
              <a:latin typeface="Arial" pitchFamily="34" charset="0"/>
              <a:cs typeface="Arial" pitchFamily="34" charset="0"/>
            </a:endParaRPr>
          </a:p>
          <a:p>
            <a:pPr fontAlgn="auto">
              <a:spcAft>
                <a:spcPts val="0"/>
              </a:spcAft>
              <a:defRPr/>
            </a:pPr>
            <a:r>
              <a:rPr lang="en-US" altLang="ja-JP" dirty="0" smtClean="0">
                <a:latin typeface="Arial" pitchFamily="34" charset="0"/>
                <a:cs typeface="Arial" pitchFamily="34" charset="0"/>
              </a:rPr>
              <a:t>-</a:t>
            </a:r>
            <a:r>
              <a:rPr lang="en-US" altLang="ja-JP" dirty="0">
                <a:latin typeface="Arial" pitchFamily="34" charset="0"/>
                <a:cs typeface="Arial" pitchFamily="34" charset="0"/>
              </a:rPr>
              <a:t>Topics-</a:t>
            </a:r>
          </a:p>
          <a:p>
            <a:pPr marL="88900" indent="-88900" algn="l" fontAlgn="auto">
              <a:spcAft>
                <a:spcPts val="0"/>
              </a:spcAft>
              <a:defRPr/>
            </a:pPr>
            <a:r>
              <a:rPr lang="ja-JP" altLang="en-US" sz="1400" dirty="0" smtClean="0">
                <a:latin typeface="Arial" pitchFamily="34" charset="0"/>
                <a:cs typeface="Arial" pitchFamily="34" charset="0"/>
              </a:rPr>
              <a:t>・</a:t>
            </a:r>
            <a:r>
              <a:rPr lang="en-US" altLang="ja-JP" sz="1400" dirty="0" smtClean="0">
                <a:latin typeface="Arial" pitchFamily="34" charset="0"/>
                <a:cs typeface="Arial" pitchFamily="34" charset="0"/>
              </a:rPr>
              <a:t>Bioavailability and bio-functions of </a:t>
            </a:r>
            <a:r>
              <a:rPr lang="en-US" altLang="ja-JP" sz="1400" dirty="0" err="1" smtClean="0">
                <a:latin typeface="Arial" pitchFamily="34" charset="0"/>
                <a:cs typeface="Arial" pitchFamily="34" charset="0"/>
              </a:rPr>
              <a:t>prenyl</a:t>
            </a:r>
            <a:r>
              <a:rPr lang="en-US" altLang="ja-JP" sz="1400" dirty="0" smtClean="0">
                <a:latin typeface="Arial" pitchFamily="34" charset="0"/>
                <a:cs typeface="Arial" pitchFamily="34" charset="0"/>
              </a:rPr>
              <a:t> flavonoids</a:t>
            </a:r>
          </a:p>
          <a:p>
            <a:pPr marL="88900" indent="-88900" algn="l" fontAlgn="auto">
              <a:spcAft>
                <a:spcPts val="0"/>
              </a:spcAft>
              <a:defRPr/>
            </a:pPr>
            <a:r>
              <a:rPr lang="ja-JP" altLang="en-US" sz="1400" dirty="0" smtClean="0">
                <a:latin typeface="Arial" pitchFamily="34" charset="0"/>
                <a:cs typeface="Arial" pitchFamily="34" charset="0"/>
              </a:rPr>
              <a:t>・</a:t>
            </a:r>
            <a:r>
              <a:rPr lang="en-US" altLang="ja-JP" sz="1400" dirty="0" smtClean="0">
                <a:latin typeface="Arial" pitchFamily="34" charset="0"/>
                <a:cs typeface="Arial" pitchFamily="34" charset="0"/>
              </a:rPr>
              <a:t>Preventive effect of flavonoids on disuse muscle atrophy</a:t>
            </a:r>
          </a:p>
          <a:p>
            <a:pPr marL="88900" indent="-88900" algn="l" fontAlgn="auto">
              <a:spcAft>
                <a:spcPts val="0"/>
              </a:spcAft>
              <a:defRPr/>
            </a:pPr>
            <a:r>
              <a:rPr lang="ja-JP" altLang="en-US" sz="1400" dirty="0" smtClean="0">
                <a:latin typeface="Arial" pitchFamily="34" charset="0"/>
                <a:cs typeface="Arial" pitchFamily="34" charset="0"/>
              </a:rPr>
              <a:t>・</a:t>
            </a:r>
            <a:r>
              <a:rPr lang="en-US" altLang="ja-JP" sz="1400" dirty="0" smtClean="0">
                <a:latin typeface="Arial" pitchFamily="34" charset="0"/>
                <a:cs typeface="Arial" pitchFamily="34" charset="0"/>
              </a:rPr>
              <a:t>Synergic effect of flavonoids with other nutrients</a:t>
            </a:r>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Functional Food, Flavonoid</a:t>
            </a:r>
          </a:p>
          <a:p>
            <a:r>
              <a:rPr lang="en-US" altLang="ja-JP" sz="1200" dirty="0" smtClean="0">
                <a:latin typeface="Arial" charset="0"/>
                <a:cs typeface="Arial" charset="0"/>
              </a:rPr>
              <a:t>E-mail: &lt;rmukai@tokushima-u.ac.jp&gt;</a:t>
            </a:r>
          </a:p>
          <a:p>
            <a:r>
              <a:rPr lang="en-US" altLang="ja-JP" sz="1200" dirty="0" smtClean="0">
                <a:latin typeface="Arial" charset="0"/>
                <a:cs typeface="Arial" charset="0"/>
              </a:rPr>
              <a:t>Tel.   &lt;</a:t>
            </a:r>
            <a:r>
              <a:rPr lang="ja-JP" altLang="en-US" sz="1200" dirty="0" smtClean="0">
                <a:latin typeface="Arial" charset="0"/>
                <a:cs typeface="Arial" charset="0"/>
              </a:rPr>
              <a:t>電話番号　</a:t>
            </a:r>
            <a:r>
              <a:rPr lang="en-US" altLang="ja-JP" sz="1200" dirty="0" smtClean="0">
                <a:latin typeface="Arial" charset="0"/>
                <a:cs typeface="Arial" charset="0"/>
              </a:rPr>
              <a:t>+</a:t>
            </a:r>
            <a:r>
              <a:rPr lang="en-US" altLang="ja-JP" sz="1200" dirty="0">
                <a:latin typeface="Arial" charset="0"/>
                <a:cs typeface="Arial" charset="0"/>
              </a:rPr>
              <a:t>81-88-656-9917&gt;</a:t>
            </a:r>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963" y="1202376"/>
            <a:ext cx="3564000" cy="532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336" y="5224942"/>
            <a:ext cx="921443" cy="12586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67</TotalTime>
  <Words>65</Words>
  <Application>Microsoft Office PowerPoint</Application>
  <PresentationFormat>画面に合わせる (4:3)</PresentationFormat>
  <Paragraphs>27</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&lt;植物フラボノイドの機能性発現機構の解明&gt; 　　　［キーワード：機能性食品，フラボノイド］　　&lt;講師&gt;　&lt;向井　理恵&gt;</vt:lpstr>
      <vt:lpstr>&lt;Beneficial Effect of Flavonoids on Human Health&gt;                                                &lt;Associate Professor&gt;　&lt;Rie Mukai&gt;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15</cp:revision>
  <cp:lastPrinted>2016-05-25T10:39:18Z</cp:lastPrinted>
  <dcterms:created xsi:type="dcterms:W3CDTF">2015-04-30T08:53:54Z</dcterms:created>
  <dcterms:modified xsi:type="dcterms:W3CDTF">2016-07-06T05:46:24Z</dcterms:modified>
</cp:coreProperties>
</file>