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8" autoAdjust="0"/>
    <p:restoredTop sz="94587"/>
  </p:normalViewPr>
  <p:slideViewPr>
    <p:cSldViewPr>
      <p:cViewPr>
        <p:scale>
          <a:sx n="103" d="100"/>
          <a:sy n="103" d="100"/>
        </p:scale>
        <p:origin x="-1422"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2016/7/1</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173364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28317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2016/7/1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2016/7/1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2016/7/1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2016/7/1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2016/7/1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2016/7/1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2016/7/1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ja-JP" altLang="ja-JP" b="1" dirty="0" smtClean="0"/>
              <a:t>植物環境</a:t>
            </a:r>
            <a:r>
              <a:rPr lang="ja-JP" altLang="ja-JP" b="1" dirty="0"/>
              <a:t>応答の分子</a:t>
            </a:r>
            <a:r>
              <a:rPr lang="ja-JP" altLang="ja-JP" b="1" dirty="0" smtClean="0"/>
              <a:t>メカニズム</a:t>
            </a:r>
            <a:r>
              <a:rPr lang="ja-JP" altLang="en-US" b="1" dirty="0" smtClean="0"/>
              <a:t>の解明</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：環境ストレス，受容体</a:t>
            </a:r>
            <a:r>
              <a:rPr lang="en-US" altLang="ja-JP" sz="1400" dirty="0" smtClean="0">
                <a:latin typeface="+mn-ea"/>
              </a:rPr>
              <a:t>, </a:t>
            </a:r>
            <a:r>
              <a:rPr lang="ja-JP" altLang="en-US" sz="1400" dirty="0" smtClean="0">
                <a:latin typeface="+mn-ea"/>
              </a:rPr>
              <a:t>ストレス耐性］</a:t>
            </a:r>
            <a:r>
              <a:rPr lang="ja-JP" altLang="en-US" sz="2000" dirty="0"/>
              <a:t>　</a:t>
            </a:r>
            <a:r>
              <a:rPr lang="ja-JP" altLang="en-US" sz="2000" dirty="0" smtClean="0"/>
              <a:t>　</a:t>
            </a:r>
            <a:r>
              <a:rPr lang="ja-JP" altLang="en-US" sz="2000" dirty="0" smtClean="0">
                <a:latin typeface="+mn-ea"/>
              </a:rPr>
              <a:t>准教授</a:t>
            </a:r>
            <a:r>
              <a:rPr lang="ja-JP" altLang="en-US" sz="2000" dirty="0">
                <a:latin typeface="+mn-ea"/>
              </a:rPr>
              <a:t>　</a:t>
            </a:r>
            <a:r>
              <a:rPr lang="ja-JP" altLang="en-US" sz="2000" dirty="0" smtClean="0">
                <a:latin typeface="+mn-ea"/>
              </a:rPr>
              <a:t>刑部祐里子</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Autofit/>
          </a:bodyPr>
          <a:lstStyle/>
          <a:p>
            <a:pPr fontAlgn="auto">
              <a:lnSpc>
                <a:spcPts val="1100"/>
              </a:lnSpc>
              <a:spcAft>
                <a:spcPts val="0"/>
              </a:spcAft>
              <a:buFont typeface="Arial" pitchFamily="34" charset="0"/>
              <a:buNone/>
              <a:defRPr/>
            </a:pPr>
            <a:r>
              <a:rPr lang="ja-JP" altLang="en-US" sz="1000" dirty="0">
                <a:latin typeface="+mn-ea"/>
              </a:rPr>
              <a:t>内容：</a:t>
            </a:r>
            <a:endParaRPr lang="en-US" altLang="ja-JP" sz="1000" dirty="0">
              <a:latin typeface="+mn-ea"/>
            </a:endParaRPr>
          </a:p>
          <a:p>
            <a:pPr>
              <a:lnSpc>
                <a:spcPts val="1100"/>
              </a:lnSpc>
            </a:pPr>
            <a:r>
              <a:rPr lang="ja-JP" altLang="en-US" sz="1000" dirty="0" smtClean="0"/>
              <a:t>　</a:t>
            </a:r>
            <a:r>
              <a:rPr lang="ja-JP" altLang="ja-JP" sz="1000" dirty="0" smtClean="0"/>
              <a:t>移動することが出来ない植物にとって外界環境の感知は生命維持に重要です。特に水分は植物の生存や生産性に大きく影響します。水不足は生死を決める大きな環境変動であるため、</a:t>
            </a:r>
            <a:r>
              <a:rPr lang="ja-JP" altLang="en-US" sz="1000" dirty="0" smtClean="0"/>
              <a:t>植物体内における</a:t>
            </a:r>
            <a:r>
              <a:rPr lang="ja-JP" altLang="ja-JP" sz="1000" dirty="0" smtClean="0"/>
              <a:t>水環境の感知と防御</a:t>
            </a:r>
            <a:r>
              <a:rPr lang="ja-JP" altLang="en-US" sz="1000" dirty="0" smtClean="0"/>
              <a:t>のための</a:t>
            </a:r>
            <a:r>
              <a:rPr lang="ja-JP" altLang="ja-JP" sz="1000" dirty="0" smtClean="0"/>
              <a:t>応答反応は重要で</a:t>
            </a:r>
            <a:r>
              <a:rPr lang="ja-JP" altLang="en-US" sz="1000" dirty="0" smtClean="0"/>
              <a:t>あり、植物は進化の過程でその応答反応を発達させてきました</a:t>
            </a:r>
            <a:r>
              <a:rPr lang="ja-JP" altLang="ja-JP" sz="1000" dirty="0" smtClean="0"/>
              <a:t>。土壌の水</a:t>
            </a:r>
            <a:r>
              <a:rPr lang="ja-JP" altLang="en-US" sz="1000" dirty="0" smtClean="0"/>
              <a:t>は</a:t>
            </a:r>
            <a:r>
              <a:rPr lang="ja-JP" altLang="ja-JP" sz="1000" dirty="0" smtClean="0"/>
              <a:t>根によって吸収</a:t>
            </a:r>
            <a:r>
              <a:rPr lang="ja-JP" altLang="en-US" sz="1000" dirty="0" smtClean="0"/>
              <a:t>され</a:t>
            </a:r>
            <a:r>
              <a:rPr lang="ja-JP" altLang="ja-JP" sz="1000" dirty="0" smtClean="0"/>
              <a:t>、</a:t>
            </a:r>
            <a:r>
              <a:rPr lang="ja-JP" altLang="en-US" sz="1000" dirty="0" smtClean="0"/>
              <a:t>道</a:t>
            </a:r>
            <a:r>
              <a:rPr lang="ja-JP" altLang="ja-JP" sz="1000" dirty="0" smtClean="0"/>
              <a:t>管によって全身に輸送</a:t>
            </a:r>
            <a:r>
              <a:rPr lang="ja-JP" altLang="en-US" sz="1000" dirty="0" smtClean="0"/>
              <a:t>され</a:t>
            </a:r>
            <a:r>
              <a:rPr lang="ja-JP" altLang="ja-JP" sz="1000" dirty="0" smtClean="0"/>
              <a:t>ますが、一方で体内の水は葉の表面から失われ、葉の表面に存在する気孔によって調節</a:t>
            </a:r>
            <a:r>
              <a:rPr lang="en-US" altLang="ja-JP" sz="1000" dirty="0" smtClean="0"/>
              <a:t>(</a:t>
            </a:r>
            <a:r>
              <a:rPr lang="ja-JP" altLang="ja-JP" sz="1000" dirty="0" smtClean="0"/>
              <a:t>蒸散</a:t>
            </a:r>
            <a:r>
              <a:rPr lang="en-US" altLang="ja-JP" sz="1000" dirty="0" smtClean="0"/>
              <a:t>)</a:t>
            </a:r>
            <a:r>
              <a:rPr lang="ja-JP" altLang="ja-JP" sz="1000" dirty="0" smtClean="0"/>
              <a:t>されています。</a:t>
            </a:r>
            <a:r>
              <a:rPr lang="ja-JP" altLang="en-US" sz="1000" dirty="0" smtClean="0"/>
              <a:t>つまり気孔開閉により水分ストレスと光合成とのバランスが制御されています。</a:t>
            </a:r>
            <a:endParaRPr lang="ja-JP" altLang="ja-JP" sz="1000" dirty="0" smtClean="0"/>
          </a:p>
          <a:p>
            <a:pPr>
              <a:lnSpc>
                <a:spcPts val="1100"/>
              </a:lnSpc>
            </a:pPr>
            <a:r>
              <a:rPr lang="ja-JP" altLang="en-US" sz="1000" dirty="0" smtClean="0"/>
              <a:t>　</a:t>
            </a:r>
            <a:r>
              <a:rPr lang="ja-JP" altLang="ja-JP" sz="1000" dirty="0" smtClean="0"/>
              <a:t>根</a:t>
            </a:r>
            <a:r>
              <a:rPr lang="ja-JP" altLang="ja-JP" sz="1000" dirty="0"/>
              <a:t>や大気中の水分が低下した場合に、植物は細胞膜上で水分欠乏ストレスを受け、細胞内にその情報を伝達します。化合物や物理的刺激など水分欠乏ストレスに関わる細胞膜上のストレスセンサーとして、私たちは、細胞膜上に存在するキナーゼに着目し、そのシグナル伝達経路の詳細を解明しようと研究を進めています。シグナル伝達の下流では、植物ホルモンの生合成、転写因子や膜局在性輸送体の活性化、重要な代謝経路の調節など様々な制御が行われて</a:t>
            </a:r>
            <a:r>
              <a:rPr lang="ja-JP" altLang="ja-JP" sz="1000" dirty="0" smtClean="0"/>
              <a:t>います</a:t>
            </a:r>
            <a:r>
              <a:rPr lang="ja-JP" altLang="ja-JP" sz="1000" dirty="0"/>
              <a:t>。植物は、様々な環境条件に</a:t>
            </a:r>
            <a:r>
              <a:rPr lang="ja-JP" altLang="ja-JP" sz="1000" dirty="0" smtClean="0"/>
              <a:t>応じて</a:t>
            </a:r>
            <a:r>
              <a:rPr lang="ja-JP" altLang="en-US" sz="1000" dirty="0" smtClean="0"/>
              <a:t>以上の</a:t>
            </a:r>
            <a:r>
              <a:rPr lang="ja-JP" altLang="ja-JP" sz="1000" dirty="0" smtClean="0"/>
              <a:t>シグナル</a:t>
            </a:r>
            <a:r>
              <a:rPr lang="ja-JP" altLang="ja-JP" sz="1000" dirty="0"/>
              <a:t>伝達を</a:t>
            </a:r>
            <a:r>
              <a:rPr lang="ja-JP" altLang="ja-JP" sz="1000" dirty="0" smtClean="0"/>
              <a:t>調節</a:t>
            </a:r>
            <a:r>
              <a:rPr lang="ja-JP" altLang="en-US" sz="1000" dirty="0" smtClean="0"/>
              <a:t>し</a:t>
            </a:r>
            <a:r>
              <a:rPr lang="ja-JP" altLang="ja-JP" sz="1000" dirty="0" smtClean="0"/>
              <a:t>、</a:t>
            </a:r>
            <a:r>
              <a:rPr lang="ja-JP" altLang="ja-JP" sz="1000" dirty="0"/>
              <a:t>悪環境に対し生存できるように柔軟に対応していると考えられています。</a:t>
            </a:r>
          </a:p>
          <a:p>
            <a:pPr>
              <a:lnSpc>
                <a:spcPts val="1100"/>
              </a:lnSpc>
            </a:pPr>
            <a:r>
              <a:rPr lang="ja-JP" altLang="en-US" sz="1000" dirty="0" smtClean="0"/>
              <a:t>　</a:t>
            </a:r>
            <a:r>
              <a:rPr lang="ja-JP" altLang="ja-JP" sz="1000" dirty="0" smtClean="0"/>
              <a:t>細胞</a:t>
            </a:r>
            <a:r>
              <a:rPr lang="ja-JP" altLang="ja-JP" sz="1000" dirty="0"/>
              <a:t>膜は外的因子の感受の場</a:t>
            </a:r>
            <a:r>
              <a:rPr lang="ja-JP" altLang="ja-JP" sz="1000" dirty="0" smtClean="0"/>
              <a:t>で</a:t>
            </a:r>
            <a:r>
              <a:rPr lang="ja-JP" altLang="en-US" sz="1000" dirty="0" smtClean="0"/>
              <a:t>す</a:t>
            </a:r>
            <a:r>
              <a:rPr lang="ja-JP" altLang="ja-JP" sz="1000" dirty="0" smtClean="0"/>
              <a:t>が</a:t>
            </a:r>
            <a:r>
              <a:rPr lang="ja-JP" altLang="ja-JP" sz="1000" dirty="0"/>
              <a:t>、植物の細胞膜には、環境認識に役割を持つと考えられて</a:t>
            </a:r>
            <a:r>
              <a:rPr lang="ja-JP" altLang="ja-JP" sz="1000" dirty="0" smtClean="0"/>
              <a:t>いる未解明</a:t>
            </a:r>
            <a:r>
              <a:rPr lang="ja-JP" altLang="ja-JP" sz="1000" dirty="0"/>
              <a:t>のタンパク質がまだ多く存在しています。私たちは、様々な機能タンパク質の環境応答における新たな役割が解明することで、ストレス環境に対する植物の瞬時で柔軟の応答反応など、その精巧な生存戦略を明らかにすることを目指しています。環境応答シグナル伝達を利用して</a:t>
            </a:r>
            <a:r>
              <a:rPr lang="ja-JP" altLang="ja-JP" sz="1000" dirty="0" smtClean="0"/>
              <a:t>、</a:t>
            </a:r>
            <a:r>
              <a:rPr lang="ja-JP" altLang="en-US" sz="1000" dirty="0" smtClean="0"/>
              <a:t>ゲノム編集などの新しいゲノム科学的手法を利用し、</a:t>
            </a:r>
            <a:r>
              <a:rPr lang="ja-JP" altLang="ja-JP" sz="1000" dirty="0" smtClean="0"/>
              <a:t>作物</a:t>
            </a:r>
            <a:r>
              <a:rPr lang="ja-JP" altLang="ja-JP" sz="1000" dirty="0"/>
              <a:t>の分子育種に</a:t>
            </a:r>
            <a:r>
              <a:rPr lang="ja-JP" altLang="ja-JP" sz="1000" dirty="0" smtClean="0"/>
              <a:t>応用</a:t>
            </a:r>
            <a:r>
              <a:rPr lang="ja-JP" altLang="en-US" sz="1000" dirty="0" smtClean="0"/>
              <a:t>研究を進めています。</a:t>
            </a:r>
            <a:r>
              <a:rPr lang="ja-JP" altLang="ja-JP" sz="1000" dirty="0" smtClean="0"/>
              <a:t>環境</a:t>
            </a:r>
            <a:r>
              <a:rPr lang="ja-JP" altLang="ja-JP" sz="1000" dirty="0"/>
              <a:t>ストレス耐性を付与した有用な作物の作出が可能となると期待できます。 </a:t>
            </a:r>
            <a:endParaRPr lang="ja-JP" altLang="en-US" sz="1000"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：植物分子生物学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専門：植物環境応答学</a:t>
            </a:r>
            <a:endParaRPr lang="en-US" altLang="ja-JP" sz="1200" dirty="0">
              <a:latin typeface="+mn-ea"/>
            </a:endParaRPr>
          </a:p>
          <a:p>
            <a:pPr fontAlgn="auto">
              <a:lnSpc>
                <a:spcPct val="90000"/>
              </a:lnSpc>
              <a:spcBef>
                <a:spcPts val="600"/>
              </a:spcBef>
              <a:spcAft>
                <a:spcPts val="0"/>
              </a:spcAft>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err="1">
                <a:latin typeface="+mn-ea"/>
                <a:cs typeface="Times New Roman" pitchFamily="18" charset="0"/>
              </a:rPr>
              <a:t>osakabe.yuriko@tokushima-u.ac.jp</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smtClean="0">
                <a:latin typeface="+mn-ea"/>
                <a:cs typeface="Times New Roman" pitchFamily="18" charset="0"/>
              </a:rPr>
              <a:t>Tel: 088-656-9310</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Fax : 088-656-9310</a:t>
            </a:r>
          </a:p>
          <a:p>
            <a:pPr fontAlgn="auto">
              <a:lnSpc>
                <a:spcPct val="90000"/>
              </a:lnSpc>
              <a:spcBef>
                <a:spcPts val="600"/>
              </a:spcBef>
              <a:spcAft>
                <a:spcPts val="0"/>
              </a:spcAft>
              <a:defRPr/>
            </a:pPr>
            <a:r>
              <a:rPr lang="en-US" altLang="ja-JP" sz="1200" dirty="0">
                <a:latin typeface="+mn-ea"/>
                <a:cs typeface="Times New Roman" pitchFamily="18" charset="0"/>
              </a:rPr>
              <a:t>HP :</a:t>
            </a:r>
            <a:r>
              <a:rPr lang="ja-JP" altLang="en-US" sz="1200" dirty="0">
                <a:latin typeface="+mn-ea"/>
                <a:cs typeface="Times New Roman" pitchFamily="18" charset="0"/>
              </a:rPr>
              <a:t> </a:t>
            </a:r>
            <a:r>
              <a:rPr lang="en-US" altLang="ja-JP" sz="1200" dirty="0">
                <a:latin typeface="+mn-ea"/>
                <a:cs typeface="Times New Roman" pitchFamily="18" charset="0"/>
              </a:rPr>
              <a:t>http://</a:t>
            </a:r>
            <a:r>
              <a:rPr lang="en-US" altLang="ja-JP" sz="1200" dirty="0" err="1">
                <a:latin typeface="+mn-ea"/>
                <a:cs typeface="Times New Roman" pitchFamily="18" charset="0"/>
              </a:rPr>
              <a:t>www.plantbio.bb.tokushima-u.ac.jp</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274210"/>
            <a:ext cx="3905441" cy="3506305"/>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4833777"/>
            <a:ext cx="3140887" cy="1763873"/>
          </a:xfrm>
          <a:prstGeom prst="rect">
            <a:avLst/>
          </a:prstGeom>
        </p:spPr>
      </p:pic>
      <p:pic>
        <p:nvPicPr>
          <p:cNvPr id="9" name="図 8"/>
          <p:cNvPicPr>
            <a:picLocks noChangeAspect="1"/>
          </p:cNvPicPr>
          <p:nvPr/>
        </p:nvPicPr>
        <p:blipFill>
          <a:blip r:embed="rId6"/>
          <a:stretch>
            <a:fillRect/>
          </a:stretch>
        </p:blipFill>
        <p:spPr>
          <a:xfrm>
            <a:off x="7740352" y="5301208"/>
            <a:ext cx="777687" cy="10316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algn="r" fontAlgn="auto">
              <a:spcAft>
                <a:spcPts val="0"/>
              </a:spcAft>
              <a:defRPr/>
            </a:pPr>
            <a:r>
              <a:rPr lang="en-US" altLang="ja-JP" sz="2000" dirty="0" smtClean="0">
                <a:latin typeface="Arial" pitchFamily="34" charset="0"/>
                <a:cs typeface="Arial" pitchFamily="34" charset="0"/>
              </a:rPr>
              <a:t>Molecular and physiological study of stress signaling in plants</a:t>
            </a:r>
            <a:r>
              <a:rPr lang="en-US" altLang="ja-JP" sz="1800" dirty="0" smtClean="0">
                <a:latin typeface="Arial" pitchFamily="34" charset="0"/>
                <a:cs typeface="Arial" pitchFamily="34" charset="0"/>
              </a:rPr>
              <a:t>                                               Associate Professor  Yuriko </a:t>
            </a:r>
            <a:r>
              <a:rPr lang="en-US" altLang="ja-JP" sz="1800" dirty="0" err="1" smtClean="0">
                <a:latin typeface="Arial" pitchFamily="34" charset="0"/>
                <a:cs typeface="Arial" pitchFamily="34" charset="0"/>
              </a:rPr>
              <a:t>Osakabe</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en-US" altLang="ja-JP" sz="1200" dirty="0">
              <a:latin typeface="Arial" charset="0"/>
              <a:cs typeface="Arial" charset="0"/>
            </a:endParaRPr>
          </a:p>
          <a:p>
            <a:endParaRPr lang="en-US" altLang="ja-JP"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fontScale="92500" lnSpcReduction="20000"/>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fontAlgn="auto">
              <a:spcAft>
                <a:spcPts val="0"/>
              </a:spcAft>
              <a:defRPr/>
            </a:pPr>
            <a:r>
              <a:rPr lang="ja-JP" altLang="en-US" dirty="0">
                <a:latin typeface="Arial" pitchFamily="34" charset="0"/>
                <a:cs typeface="Arial" pitchFamily="34" charset="0"/>
              </a:rPr>
              <a:t>　</a:t>
            </a:r>
            <a:r>
              <a:rPr lang="en-US" altLang="ja-JP" dirty="0"/>
              <a:t>Water stress adversely impacts </a:t>
            </a:r>
            <a:r>
              <a:rPr lang="en-US" altLang="ja-JP" dirty="0" smtClean="0"/>
              <a:t>the </a:t>
            </a:r>
            <a:r>
              <a:rPr lang="en-US" altLang="ja-JP" dirty="0"/>
              <a:t>physiology of plants, especially </a:t>
            </a:r>
            <a:r>
              <a:rPr lang="en-US" altLang="ja-JP" dirty="0" smtClean="0"/>
              <a:t>photosynthesis, and plant </a:t>
            </a:r>
            <a:r>
              <a:rPr lang="en-US" altLang="ja-JP" dirty="0"/>
              <a:t>growth and productivity are severely </a:t>
            </a:r>
            <a:r>
              <a:rPr lang="en-US" altLang="ja-JP" dirty="0" smtClean="0"/>
              <a:t>diminished under the stress conditions. </a:t>
            </a:r>
            <a:r>
              <a:rPr lang="en-US" altLang="ja-JP" dirty="0"/>
              <a:t>Plants have evolved complex physiological and biochemical </a:t>
            </a:r>
            <a:r>
              <a:rPr lang="en-US" altLang="ja-JP" dirty="0" smtClean="0"/>
              <a:t>adaptation mechanisms </a:t>
            </a:r>
            <a:r>
              <a:rPr lang="en-US" altLang="ja-JP" dirty="0"/>
              <a:t>to adjust and adapt to </a:t>
            </a:r>
            <a:r>
              <a:rPr lang="en-US" altLang="ja-JP" dirty="0" smtClean="0"/>
              <a:t>the environmental </a:t>
            </a:r>
            <a:r>
              <a:rPr lang="en-US" altLang="ja-JP" dirty="0"/>
              <a:t>stresses. </a:t>
            </a:r>
            <a:r>
              <a:rPr lang="en-US" altLang="ja-JP" dirty="0" smtClean="0"/>
              <a:t>Our research interests are in the molecular and physiological mechanisms that </a:t>
            </a:r>
            <a:r>
              <a:rPr lang="en-US" altLang="ja-JP" dirty="0"/>
              <a:t>plants use to increase stress </a:t>
            </a:r>
            <a:r>
              <a:rPr lang="en-US" altLang="ja-JP" dirty="0" smtClean="0"/>
              <a:t>tolerance and </a:t>
            </a:r>
            <a:r>
              <a:rPr lang="en-US" altLang="ja-JP" dirty="0"/>
              <a:t>maintain appropriate hormone </a:t>
            </a:r>
            <a:r>
              <a:rPr lang="en-US" altLang="ja-JP" dirty="0" smtClean="0"/>
              <a:t>homeostasis </a:t>
            </a:r>
            <a:r>
              <a:rPr lang="en-US" altLang="ja-JP" dirty="0"/>
              <a:t>and </a:t>
            </a:r>
            <a:r>
              <a:rPr lang="en-US" altLang="ja-JP" dirty="0" smtClean="0"/>
              <a:t>responses. Understanding </a:t>
            </a:r>
            <a:r>
              <a:rPr lang="en-US" altLang="ja-JP" dirty="0"/>
              <a:t>of how these systems are regulated and </a:t>
            </a:r>
            <a:r>
              <a:rPr lang="en-US" altLang="ja-JP" dirty="0" smtClean="0"/>
              <a:t>exclude </a:t>
            </a:r>
            <a:r>
              <a:rPr lang="en-US" altLang="ja-JP" dirty="0"/>
              <a:t>the impact of </a:t>
            </a:r>
            <a:r>
              <a:rPr lang="en-US" altLang="ja-JP" dirty="0" smtClean="0"/>
              <a:t>stress </a:t>
            </a:r>
            <a:r>
              <a:rPr lang="en-US" altLang="ja-JP" dirty="0"/>
              <a:t>on plant productivity will provide the </a:t>
            </a:r>
            <a:r>
              <a:rPr lang="en-US" altLang="ja-JP" dirty="0" smtClean="0"/>
              <a:t>useful knowledge </a:t>
            </a:r>
            <a:r>
              <a:rPr lang="en-US" altLang="ja-JP" dirty="0"/>
              <a:t>needed to </a:t>
            </a:r>
            <a:r>
              <a:rPr lang="en-US" altLang="ja-JP" dirty="0" smtClean="0"/>
              <a:t>improve </a:t>
            </a:r>
            <a:r>
              <a:rPr lang="en-US" altLang="ja-JP" dirty="0"/>
              <a:t>stress tolerance using </a:t>
            </a:r>
            <a:r>
              <a:rPr lang="en-US" altLang="ja-JP" dirty="0" smtClean="0"/>
              <a:t>biotechnology to maintain </a:t>
            </a:r>
            <a:r>
              <a:rPr lang="en-US" altLang="ja-JP" dirty="0"/>
              <a:t>the yield and quality of crops.</a:t>
            </a:r>
            <a:r>
              <a:rPr lang="ja-JP" altLang="ja-JP" dirty="0"/>
              <a:t> </a:t>
            </a:r>
            <a:r>
              <a:rPr lang="en-US" altLang="ja-JP" dirty="0" smtClean="0"/>
              <a:t>Molecular networks that </a:t>
            </a:r>
            <a:r>
              <a:rPr lang="en-US" altLang="ja-JP" dirty="0"/>
              <a:t>they are controlled by complex regulatory events mediated by </a:t>
            </a:r>
            <a:r>
              <a:rPr lang="en-US" altLang="ja-JP" dirty="0" smtClean="0"/>
              <a:t>plant hormone signaling</a:t>
            </a:r>
            <a:r>
              <a:rPr lang="en-US" altLang="ja-JP" dirty="0"/>
              <a:t>, ion </a:t>
            </a:r>
            <a:r>
              <a:rPr lang="en-US" altLang="ja-JP" dirty="0" smtClean="0"/>
              <a:t>transport, membrane receptors, </a:t>
            </a:r>
            <a:r>
              <a:rPr lang="en-US" altLang="ja-JP" dirty="0"/>
              <a:t>and the activities of transcription factors </a:t>
            </a:r>
            <a:r>
              <a:rPr lang="en-US" altLang="ja-JP" dirty="0" smtClean="0"/>
              <a:t>involved </a:t>
            </a:r>
            <a:r>
              <a:rPr lang="en-US" altLang="ja-JP" dirty="0"/>
              <a:t>in the regulation of stomatal </a:t>
            </a:r>
            <a:r>
              <a:rPr lang="en-US" altLang="ja-JP" dirty="0" smtClean="0"/>
              <a:t>responses are </a:t>
            </a:r>
            <a:r>
              <a:rPr lang="en-US" altLang="ja-JP" dirty="0"/>
              <a:t>involved in stress responses (</a:t>
            </a:r>
            <a:r>
              <a:rPr lang="en-US" altLang="ja-JP" dirty="0" err="1"/>
              <a:t>Osakabe</a:t>
            </a:r>
            <a:r>
              <a:rPr lang="en-US" altLang="ja-JP" dirty="0"/>
              <a:t> Y et al., 2013, 2014).</a:t>
            </a:r>
            <a:r>
              <a:rPr lang="en-US" altLang="ja-JP" dirty="0" smtClean="0"/>
              <a:t> </a:t>
            </a:r>
          </a:p>
          <a:p>
            <a:pPr fontAlgn="auto">
              <a:spcAft>
                <a:spcPts val="0"/>
              </a:spcAft>
              <a:defRPr/>
            </a:pPr>
            <a:r>
              <a:rPr lang="ja-JP" altLang="en-US" dirty="0" smtClean="0">
                <a:latin typeface="Arial" pitchFamily="34" charset="0"/>
                <a:cs typeface="Arial" pitchFamily="34" charset="0"/>
              </a:rPr>
              <a:t>　</a:t>
            </a:r>
            <a:r>
              <a:rPr lang="en-GB" altLang="ja-JP" dirty="0" smtClean="0"/>
              <a:t>Genome editing using engineered nucleases is an effective genetic engineering method that uses artificially engineered nucleases to target and digest DNA at specific locations in the genome. Recently, a new method CRISPR/Cas9 has been developed and wildly used in various organisms including plants. We have developed the efficient CRISPR/Cas9 technology in plants using the tissue-specific promoter for Cas9 expression and </a:t>
            </a:r>
            <a:r>
              <a:rPr lang="en-GB" altLang="ja-JP" dirty="0" err="1" smtClean="0"/>
              <a:t>tru</a:t>
            </a:r>
            <a:r>
              <a:rPr lang="en-GB" altLang="ja-JP" dirty="0" smtClean="0"/>
              <a:t>(truncated)-</a:t>
            </a:r>
            <a:r>
              <a:rPr lang="en-GB" altLang="ja-JP" dirty="0" err="1" smtClean="0"/>
              <a:t>gRNAs</a:t>
            </a:r>
            <a:r>
              <a:rPr lang="en-GB" altLang="ja-JP" dirty="0" smtClean="0"/>
              <a:t>. We focus on the further applications of plant genome editing to improve the plant growth and stress tolerance.</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plant molecular biology, </a:t>
            </a:r>
          </a:p>
          <a:p>
            <a:r>
              <a:rPr lang="en-US" altLang="ja-JP" sz="1200" dirty="0" smtClean="0">
                <a:latin typeface="Arial" charset="0"/>
                <a:cs typeface="Arial" charset="0"/>
              </a:rPr>
              <a:t>water stress response, genome editing</a:t>
            </a:r>
          </a:p>
          <a:p>
            <a:pPr fontAlgn="auto">
              <a:lnSpc>
                <a:spcPct val="90000"/>
              </a:lnSpc>
              <a:spcBef>
                <a:spcPts val="600"/>
              </a:spcBef>
              <a:spcAft>
                <a:spcPts val="0"/>
              </a:spcAft>
              <a:defRPr/>
            </a:pPr>
            <a:r>
              <a:rPr lang="en-US" altLang="ja-JP" sz="1200" dirty="0">
                <a:latin typeface="+mn-ea"/>
                <a:cs typeface="Times New Roman" pitchFamily="18" charset="0"/>
              </a:rPr>
              <a:t>E-mail: </a:t>
            </a:r>
            <a:r>
              <a:rPr lang="en-US" altLang="ja-JP" sz="1200" dirty="0" err="1">
                <a:latin typeface="+mn-ea"/>
                <a:cs typeface="Times New Roman" pitchFamily="18" charset="0"/>
              </a:rPr>
              <a:t>osakabe.yuriko@tokushima-u.ac.jp</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Tel: 088-656-9310</a:t>
            </a:r>
          </a:p>
          <a:p>
            <a:pPr fontAlgn="auto">
              <a:lnSpc>
                <a:spcPct val="90000"/>
              </a:lnSpc>
              <a:spcBef>
                <a:spcPts val="600"/>
              </a:spcBef>
              <a:spcAft>
                <a:spcPts val="0"/>
              </a:spcAft>
              <a:defRPr/>
            </a:pPr>
            <a:r>
              <a:rPr lang="en-US" altLang="ja-JP" sz="1200" dirty="0">
                <a:latin typeface="+mn-ea"/>
                <a:cs typeface="Times New Roman" pitchFamily="18" charset="0"/>
              </a:rPr>
              <a:t>Fax : 088-656-9310</a:t>
            </a:r>
          </a:p>
          <a:p>
            <a:pPr fontAlgn="auto">
              <a:lnSpc>
                <a:spcPct val="90000"/>
              </a:lnSpc>
              <a:spcBef>
                <a:spcPts val="600"/>
              </a:spcBef>
              <a:spcAft>
                <a:spcPts val="0"/>
              </a:spcAft>
              <a:defRPr/>
            </a:pPr>
            <a:r>
              <a:rPr lang="en-US" altLang="ja-JP" sz="1200" dirty="0">
                <a:latin typeface="+mn-ea"/>
                <a:cs typeface="Times New Roman" pitchFamily="18" charset="0"/>
              </a:rPr>
              <a:t>HP :</a:t>
            </a:r>
            <a:r>
              <a:rPr lang="ja-JP" altLang="en-US" sz="1200" dirty="0">
                <a:latin typeface="+mn-ea"/>
                <a:cs typeface="Times New Roman" pitchFamily="18" charset="0"/>
              </a:rPr>
              <a:t> </a:t>
            </a:r>
            <a:r>
              <a:rPr lang="en-US" altLang="ja-JP" sz="1200" dirty="0">
                <a:latin typeface="+mn-ea"/>
                <a:cs typeface="Times New Roman" pitchFamily="18" charset="0"/>
              </a:rPr>
              <a:t>http://</a:t>
            </a:r>
            <a:r>
              <a:rPr lang="en-US" altLang="ja-JP" sz="1200" dirty="0" err="1">
                <a:latin typeface="+mn-ea"/>
                <a:cs typeface="Times New Roman" pitchFamily="18" charset="0"/>
              </a:rPr>
              <a:t>www.plantbio.bb.tokushima-u.ac.jp</a:t>
            </a:r>
            <a:endParaRPr lang="en-US" altLang="ja-JP" sz="1200" dirty="0">
              <a:latin typeface="+mn-ea"/>
              <a:cs typeface="Times New Roman" pitchFamily="18"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a:blip r:embed="rId4"/>
          <a:stretch>
            <a:fillRect/>
          </a:stretch>
        </p:blipFill>
        <p:spPr>
          <a:xfrm>
            <a:off x="7740352" y="5301208"/>
            <a:ext cx="777687" cy="1031679"/>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18" y="1339843"/>
            <a:ext cx="3739140" cy="3313293"/>
          </a:xfrm>
          <a:prstGeom prst="rect">
            <a:avLst/>
          </a:prstGeom>
        </p:spPr>
      </p:pic>
      <p:sp>
        <p:nvSpPr>
          <p:cNvPr id="6" name="テキスト ボックス 5"/>
          <p:cNvSpPr txBox="1"/>
          <p:nvPr/>
        </p:nvSpPr>
        <p:spPr>
          <a:xfrm>
            <a:off x="1115616" y="4638328"/>
            <a:ext cx="2749471" cy="230832"/>
          </a:xfrm>
          <a:prstGeom prst="rect">
            <a:avLst/>
          </a:prstGeom>
          <a:noFill/>
        </p:spPr>
        <p:txBody>
          <a:bodyPr wrap="none" rtlCol="0">
            <a:spAutoFit/>
          </a:bodyPr>
          <a:lstStyle/>
          <a:p>
            <a:r>
              <a:rPr kumimoji="1" lang="en-US" altLang="ja-JP" sz="900" dirty="0" err="1" smtClean="0"/>
              <a:t>Osakabe</a:t>
            </a:r>
            <a:r>
              <a:rPr kumimoji="1" lang="en-US" altLang="ja-JP" sz="900" dirty="0" smtClean="0"/>
              <a:t> Y et al. Frontiers in Plant </a:t>
            </a:r>
            <a:r>
              <a:rPr lang="en-US" altLang="ja-JP" sz="900" dirty="0" smtClean="0"/>
              <a:t>S</a:t>
            </a:r>
            <a:r>
              <a:rPr kumimoji="1" lang="en-US" altLang="ja-JP" sz="900" dirty="0" smtClean="0"/>
              <a:t>cience (2014)</a:t>
            </a:r>
            <a:endParaRPr kumimoji="1" lang="ja-JP" altLang="en-US" sz="900" dirty="0"/>
          </a:p>
        </p:txBody>
      </p:sp>
      <p:grpSp>
        <p:nvGrpSpPr>
          <p:cNvPr id="12" name="図形グループ 11"/>
          <p:cNvGrpSpPr/>
          <p:nvPr/>
        </p:nvGrpSpPr>
        <p:grpSpPr>
          <a:xfrm>
            <a:off x="1366909" y="5160569"/>
            <a:ext cx="2219181" cy="1052931"/>
            <a:chOff x="1137188" y="5301208"/>
            <a:chExt cx="1612432" cy="765048"/>
          </a:xfrm>
        </p:grpSpPr>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188" y="5301208"/>
              <a:ext cx="762000" cy="765048"/>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7620" y="5301208"/>
              <a:ext cx="762000" cy="754380"/>
            </a:xfrm>
            <a:prstGeom prst="rect">
              <a:avLst/>
            </a:prstGeom>
          </p:spPr>
        </p:pic>
      </p:grpSp>
      <p:sp>
        <p:nvSpPr>
          <p:cNvPr id="13" name="テキスト ボックス 12"/>
          <p:cNvSpPr txBox="1"/>
          <p:nvPr/>
        </p:nvSpPr>
        <p:spPr>
          <a:xfrm>
            <a:off x="616811" y="4874825"/>
            <a:ext cx="3739165" cy="292388"/>
          </a:xfrm>
          <a:prstGeom prst="rect">
            <a:avLst/>
          </a:prstGeom>
          <a:noFill/>
        </p:spPr>
        <p:txBody>
          <a:bodyPr wrap="none" rtlCol="0">
            <a:spAutoFit/>
          </a:bodyPr>
          <a:lstStyle/>
          <a:p>
            <a:r>
              <a:rPr lang="en-US" altLang="ja-JP" sz="1300">
                <a:latin typeface="+mj-lt"/>
              </a:rPr>
              <a:t>Identification of the water-stress responses in plants</a:t>
            </a:r>
            <a:endParaRPr kumimoji="1" lang="ja-JP" altLang="en-US" sz="1300" dirty="0">
              <a:latin typeface="+mj-lt"/>
            </a:endParaRPr>
          </a:p>
        </p:txBody>
      </p:sp>
      <p:sp>
        <p:nvSpPr>
          <p:cNvPr id="16" name="テキスト ボックス 15"/>
          <p:cNvSpPr txBox="1"/>
          <p:nvPr/>
        </p:nvSpPr>
        <p:spPr>
          <a:xfrm>
            <a:off x="1477937" y="6165304"/>
            <a:ext cx="811441" cy="400110"/>
          </a:xfrm>
          <a:prstGeom prst="rect">
            <a:avLst/>
          </a:prstGeom>
          <a:noFill/>
        </p:spPr>
        <p:txBody>
          <a:bodyPr wrap="none" rtlCol="0">
            <a:spAutoFit/>
          </a:bodyPr>
          <a:lstStyle/>
          <a:p>
            <a:pPr>
              <a:lnSpc>
                <a:spcPts val="1200"/>
              </a:lnSpc>
            </a:pPr>
            <a:r>
              <a:rPr lang="en-US" altLang="ja-JP" sz="1000" b="1" dirty="0">
                <a:latin typeface="+mj-lt"/>
              </a:rPr>
              <a:t>Arabidopsis</a:t>
            </a:r>
          </a:p>
          <a:p>
            <a:pPr>
              <a:lnSpc>
                <a:spcPts val="1200"/>
              </a:lnSpc>
            </a:pPr>
            <a:r>
              <a:rPr lang="en-US" altLang="ja-JP" sz="1000" b="1" dirty="0">
                <a:latin typeface="+mj-lt"/>
              </a:rPr>
              <a:t>(wild-type)</a:t>
            </a:r>
            <a:endParaRPr kumimoji="1" lang="ja-JP" altLang="en-US" sz="1000" b="1" dirty="0">
              <a:latin typeface="+mj-lt"/>
            </a:endParaRPr>
          </a:p>
        </p:txBody>
      </p:sp>
      <p:sp>
        <p:nvSpPr>
          <p:cNvPr id="19" name="テキスト ボックス 18"/>
          <p:cNvSpPr txBox="1"/>
          <p:nvPr/>
        </p:nvSpPr>
        <p:spPr>
          <a:xfrm>
            <a:off x="2423648" y="6165304"/>
            <a:ext cx="1375698" cy="400110"/>
          </a:xfrm>
          <a:prstGeom prst="rect">
            <a:avLst/>
          </a:prstGeom>
          <a:noFill/>
        </p:spPr>
        <p:txBody>
          <a:bodyPr wrap="none" rtlCol="0">
            <a:spAutoFit/>
          </a:bodyPr>
          <a:lstStyle/>
          <a:p>
            <a:pPr algn="ctr">
              <a:lnSpc>
                <a:spcPts val="1200"/>
              </a:lnSpc>
            </a:pPr>
            <a:r>
              <a:rPr lang="en-US" altLang="ja-JP" sz="1000" b="1" dirty="0">
                <a:latin typeface="+mj-lt"/>
              </a:rPr>
              <a:t>water stress-tolerance</a:t>
            </a:r>
          </a:p>
          <a:p>
            <a:pPr algn="ctr">
              <a:lnSpc>
                <a:spcPts val="1200"/>
              </a:lnSpc>
            </a:pPr>
            <a:r>
              <a:rPr lang="en-US" altLang="ja-JP" sz="1000" b="1" dirty="0">
                <a:latin typeface="+mj-lt"/>
              </a:rPr>
              <a:t>(mutant)</a:t>
            </a:r>
            <a:endParaRPr kumimoji="1" lang="ja-JP" altLang="en-US" sz="1000" b="1"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226</TotalTime>
  <Words>108</Words>
  <Application>Microsoft Office PowerPoint</Application>
  <PresentationFormat>画面に合わせる (4:3)</PresentationFormat>
  <Paragraphs>47</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植物環境応答の分子メカニズムの解明 　　　［キーワード：環境ストレス，受容体, ストレス耐性］　　准教授　刑部祐里子</vt:lpstr>
      <vt:lpstr>Molecular and physiological study of stress signaling in plants                                               Associate Professor  Yuriko Osakabe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113</cp:revision>
  <cp:lastPrinted>2016-05-25T10:39:18Z</cp:lastPrinted>
  <dcterms:created xsi:type="dcterms:W3CDTF">2015-04-30T08:53:54Z</dcterms:created>
  <dcterms:modified xsi:type="dcterms:W3CDTF">2016-07-01T04:06:27Z</dcterms:modified>
</cp:coreProperties>
</file>