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3" r:id="rId2"/>
    <p:sldId id="262" r:id="rId3"/>
  </p:sldIdLst>
  <p:sldSz cx="9144000" cy="6858000" type="screen4x3"/>
  <p:notesSz cx="6805613"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1B3"/>
    <a:srgbClr val="FF6600"/>
    <a:srgbClr val="FF8C01"/>
    <a:srgbClr val="00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42" autoAdjust="0"/>
    <p:restoredTop sz="94660"/>
  </p:normalViewPr>
  <p:slideViewPr>
    <p:cSldViewPr>
      <p:cViewPr>
        <p:scale>
          <a:sx n="120" d="100"/>
          <a:sy n="120" d="100"/>
        </p:scale>
        <p:origin x="540" y="4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51BBC46D-FCC0-418C-8029-FC14F7855195}" type="datetimeFigureOut">
              <a:rPr lang="ja-JP" altLang="en-US"/>
              <a:pPr>
                <a:defRPr/>
              </a:pPr>
              <a:t>2016/7/8</a:t>
            </a:fld>
            <a:endParaRPr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00199F6B-D319-4930-B01A-8F0007CD256A}" type="slidenum">
              <a:rPr lang="ja-JP" altLang="en-US"/>
              <a:pPr>
                <a:defRPr/>
              </a:pPr>
              <a:t>‹#›</a:t>
            </a:fld>
            <a:endParaRPr lang="ja-JP" altLang="en-US"/>
          </a:p>
        </p:txBody>
      </p:sp>
    </p:spTree>
    <p:extLst>
      <p:ext uri="{BB962C8B-B14F-4D97-AF65-F5344CB8AC3E}">
        <p14:creationId xmlns:p14="http://schemas.microsoft.com/office/powerpoint/2010/main" val="20068441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71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6D7AE0B6-D9CB-4FEB-89EA-3BEDEF6B7FE3}" type="slidenum">
              <a:rPr lang="ja-JP" altLang="en-US"/>
              <a:pPr fontAlgn="base">
                <a:spcBef>
                  <a:spcPct val="0"/>
                </a:spcBef>
                <a:spcAft>
                  <a:spcPct val="0"/>
                </a:spcAft>
              </a:pPr>
              <a:t>1</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61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4C342A47-B8EB-40F6-B7E3-8C7EEBB800CB}" type="slidenum">
              <a:rPr lang="ja-JP" altLang="en-US"/>
              <a:pPr fontAlgn="base">
                <a:spcBef>
                  <a:spcPct val="0"/>
                </a:spcBef>
                <a:spcAft>
                  <a:spcPct val="0"/>
                </a:spcAft>
              </a:pPr>
              <a:t>2</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D2A22A8A-F239-49BC-AE57-A5BE5F409702}" type="datetimeFigureOut">
              <a:rPr lang="ja-JP" altLang="en-US"/>
              <a:pPr>
                <a:defRPr/>
              </a:pPr>
              <a:t>2016/7/8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0572185-1E72-46A4-960C-345B5E65BDC2}" type="slidenum">
              <a:rPr lang="ja-JP" altLang="en-US"/>
              <a:pPr>
                <a:defRPr/>
              </a:pPr>
              <a:t>‹#›</a:t>
            </a:fld>
            <a:endParaRPr lang="ja-JP" altLang="en-US"/>
          </a:p>
        </p:txBody>
      </p:sp>
    </p:spTree>
    <p:extLst>
      <p:ext uri="{BB962C8B-B14F-4D97-AF65-F5344CB8AC3E}">
        <p14:creationId xmlns:p14="http://schemas.microsoft.com/office/powerpoint/2010/main" val="35265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4D42D9E5-097D-426B-8D1C-730AE3068A4F}" type="datetimeFigureOut">
              <a:rPr lang="ja-JP" altLang="en-US"/>
              <a:pPr>
                <a:defRPr/>
              </a:pPr>
              <a:t>2016/7/8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F1F4939-704F-49B6-A037-E1FA2301EEB6}" type="slidenum">
              <a:rPr lang="ja-JP" altLang="en-US"/>
              <a:pPr>
                <a:defRPr/>
              </a:pPr>
              <a:t>‹#›</a:t>
            </a:fld>
            <a:endParaRPr lang="ja-JP" altLang="en-US"/>
          </a:p>
        </p:txBody>
      </p:sp>
    </p:spTree>
    <p:extLst>
      <p:ext uri="{BB962C8B-B14F-4D97-AF65-F5344CB8AC3E}">
        <p14:creationId xmlns:p14="http://schemas.microsoft.com/office/powerpoint/2010/main" val="4288790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7E611E3-D618-4BA1-BD17-913E26288300}" type="datetimeFigureOut">
              <a:rPr lang="ja-JP" altLang="en-US"/>
              <a:pPr>
                <a:defRPr/>
              </a:pPr>
              <a:t>2016/7/8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B6B6FFF-93B9-4598-9AF1-2BB910CE3BE5}" type="slidenum">
              <a:rPr lang="ja-JP" altLang="en-US"/>
              <a:pPr>
                <a:defRPr/>
              </a:pPr>
              <a:t>‹#›</a:t>
            </a:fld>
            <a:endParaRPr lang="ja-JP" altLang="en-US"/>
          </a:p>
        </p:txBody>
      </p:sp>
    </p:spTree>
    <p:extLst>
      <p:ext uri="{BB962C8B-B14F-4D97-AF65-F5344CB8AC3E}">
        <p14:creationId xmlns:p14="http://schemas.microsoft.com/office/powerpoint/2010/main" val="294216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BBB50428-06FC-489D-889D-231DDEBF1F53}" type="datetimeFigureOut">
              <a:rPr lang="ja-JP" altLang="en-US"/>
              <a:pPr>
                <a:defRPr/>
              </a:pPr>
              <a:t>2016/7/8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96DED34-499C-40A0-A4B6-669CAC1AB8FD}" type="slidenum">
              <a:rPr lang="ja-JP" altLang="en-US"/>
              <a:pPr>
                <a:defRPr/>
              </a:pPr>
              <a:t>‹#›</a:t>
            </a:fld>
            <a:endParaRPr lang="ja-JP" altLang="en-US"/>
          </a:p>
        </p:txBody>
      </p:sp>
    </p:spTree>
    <p:extLst>
      <p:ext uri="{BB962C8B-B14F-4D97-AF65-F5344CB8AC3E}">
        <p14:creationId xmlns:p14="http://schemas.microsoft.com/office/powerpoint/2010/main" val="360640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DC8AFB87-CAE4-470C-AB98-044EC02DE043}" type="datetimeFigureOut">
              <a:rPr lang="ja-JP" altLang="en-US"/>
              <a:pPr>
                <a:defRPr/>
              </a:pPr>
              <a:t>2016/7/8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CC9C6E3-F5B7-43A7-912F-D984B0BB62C6}" type="slidenum">
              <a:rPr lang="ja-JP" altLang="en-US"/>
              <a:pPr>
                <a:defRPr/>
              </a:pPr>
              <a:t>‹#›</a:t>
            </a:fld>
            <a:endParaRPr lang="ja-JP" altLang="en-US"/>
          </a:p>
        </p:txBody>
      </p:sp>
    </p:spTree>
    <p:extLst>
      <p:ext uri="{BB962C8B-B14F-4D97-AF65-F5344CB8AC3E}">
        <p14:creationId xmlns:p14="http://schemas.microsoft.com/office/powerpoint/2010/main" val="332705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4638"/>
            <a:ext cx="8208912" cy="850106"/>
          </a:xfr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lin ang="0" scaled="1"/>
            <a:tileRect/>
          </a:gradFill>
          <a:ln w="9525">
            <a:solidFill>
              <a:schemeClr val="tx1"/>
            </a:solidFill>
          </a:ln>
          <a:effectLst>
            <a:outerShdw blurRad="50800" dist="38100" dir="2700000" algn="tl" rotWithShape="0">
              <a:prstClr val="black">
                <a:alpha val="40000"/>
              </a:prstClr>
            </a:outerShdw>
          </a:effectLst>
        </p:spPr>
        <p:txBody>
          <a:bodyPr>
            <a:normAutofit/>
          </a:bodyPr>
          <a:lstStyle>
            <a:lvl1pPr algn="ctr">
              <a:defRPr sz="2400">
                <a:ln>
                  <a:solidFill>
                    <a:schemeClr val="tx1"/>
                  </a:solidFill>
                </a:ln>
              </a:defRPr>
            </a:lvl1pPr>
          </a:lstStyle>
          <a:p>
            <a:r>
              <a:rPr lang="ja-JP" altLang="en-US" smtClean="0"/>
              <a:t>マスター タイトルの書式設定</a:t>
            </a:r>
            <a:endParaRPr lang="ja-JP" altLang="en-US" dirty="0"/>
          </a:p>
        </p:txBody>
      </p:sp>
      <p:sp>
        <p:nvSpPr>
          <p:cNvPr id="3" name="コンテンツ プレースホルダー 2"/>
          <p:cNvSpPr>
            <a:spLocks noGrp="1"/>
          </p:cNvSpPr>
          <p:nvPr>
            <p:ph sz="half" idx="1"/>
          </p:nvPr>
        </p:nvSpPr>
        <p:spPr>
          <a:xfrm>
            <a:off x="457200" y="1196752"/>
            <a:ext cx="4038600" cy="5400600"/>
          </a:xfrm>
          <a:ln>
            <a:solidFill>
              <a:schemeClr val="tx1"/>
            </a:solidFill>
          </a:ln>
        </p:spPr>
        <p:txBody>
          <a:bodyPr>
            <a:normAutofit/>
          </a:bodyPr>
          <a:lstStyle>
            <a:lvl1pPr marL="0" indent="0" algn="just">
              <a:buNone/>
              <a:defRPr sz="1800"/>
            </a:lvl1pPr>
            <a:lvl2pPr marL="457200" indent="0" algn="just">
              <a:buNone/>
              <a:defRPr sz="1600"/>
            </a:lvl2pPr>
            <a:lvl3pPr marL="914400" indent="0" algn="just">
              <a:buNone/>
              <a:defRPr sz="1400"/>
            </a:lvl3pPr>
            <a:lvl4pPr marL="1371600" indent="0" algn="just">
              <a:buNone/>
              <a:defRPr sz="1200"/>
            </a:lvl4pPr>
            <a:lvl5pPr marL="1828800" indent="0" algn="just">
              <a:buNone/>
              <a:defRPr sz="1200"/>
            </a:lvl5pPr>
            <a:lvl6pPr>
              <a:defRPr sz="1800"/>
            </a:lvl6pPr>
            <a:lvl7pPr>
              <a:defRPr sz="1800"/>
            </a:lvl7pPr>
            <a:lvl8pPr>
              <a:defRPr sz="1800"/>
            </a:lvl8pPr>
            <a:lvl9pPr>
              <a:defRPr sz="1800"/>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648200" y="1196752"/>
            <a:ext cx="4038600" cy="3816424"/>
          </a:xfrm>
          <a:ln>
            <a:solidFill>
              <a:schemeClr val="tx1"/>
            </a:solidFill>
          </a:ln>
        </p:spPr>
        <p:txBody>
          <a:bodyPr>
            <a:normAutofit/>
          </a:bodyPr>
          <a:lstStyle>
            <a:lvl1pPr marL="0" indent="0" algn="just">
              <a:buNone/>
              <a:defRPr sz="1200"/>
            </a:lvl1pPr>
            <a:lvl2pPr marL="457200" indent="0" algn="just">
              <a:buNone/>
              <a:defRPr sz="1600"/>
            </a:lvl2pPr>
            <a:lvl3pPr marL="914400" indent="0" algn="just">
              <a:buNone/>
              <a:defRPr sz="1400"/>
            </a:lvl3pPr>
            <a:lvl4pPr marL="1371600" indent="0" algn="just">
              <a:buNone/>
              <a:defRPr sz="1200"/>
            </a:lvl4pPr>
            <a:lvl5pPr marL="1828800" indent="0" algn="just">
              <a:buNone/>
              <a:defRPr sz="1200"/>
            </a:lvl5pPr>
            <a:lvl6pPr>
              <a:defRPr sz="1800"/>
            </a:lvl6pPr>
            <a:lvl7pPr>
              <a:defRPr sz="1800"/>
            </a:lvl7pPr>
            <a:lvl8pPr>
              <a:defRPr sz="1800"/>
            </a:lvl8pPr>
            <a:lvl9pPr>
              <a:defRPr sz="1800"/>
            </a:lvl9pPr>
          </a:lstStyle>
          <a:p>
            <a:pPr lvl="0"/>
            <a:r>
              <a:rPr lang="ja-JP" altLang="en-US" smtClean="0"/>
              <a:t>マスター テキストの書式設定</a:t>
            </a:r>
          </a:p>
        </p:txBody>
      </p:sp>
      <p:sp>
        <p:nvSpPr>
          <p:cNvPr id="8" name="コンテンツ プレースホルダー 3"/>
          <p:cNvSpPr>
            <a:spLocks noGrp="1"/>
          </p:cNvSpPr>
          <p:nvPr>
            <p:ph sz="half" idx="10"/>
          </p:nvPr>
        </p:nvSpPr>
        <p:spPr>
          <a:xfrm>
            <a:off x="4644008" y="5157192"/>
            <a:ext cx="4038600" cy="1440160"/>
          </a:xfrm>
          <a:ln>
            <a:solidFill>
              <a:schemeClr val="tx1"/>
            </a:solidFill>
          </a:ln>
        </p:spPr>
        <p:txBody>
          <a:bodyPr>
            <a:normAutofit/>
          </a:bodyPr>
          <a:lstStyle>
            <a:lvl1pPr marL="0" indent="0" algn="just">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dirty="0" smtClean="0"/>
          </a:p>
        </p:txBody>
      </p:sp>
    </p:spTree>
    <p:extLst>
      <p:ext uri="{BB962C8B-B14F-4D97-AF65-F5344CB8AC3E}">
        <p14:creationId xmlns:p14="http://schemas.microsoft.com/office/powerpoint/2010/main" val="2740225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41FC2273-727C-4632-84AC-41AD4A4D168F}" type="datetimeFigureOut">
              <a:rPr lang="ja-JP" altLang="en-US"/>
              <a:pPr>
                <a:defRPr/>
              </a:pPr>
              <a:t>2016/7/8</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886B8DA0-0B5A-41BB-BD43-299A309CD659}" type="slidenum">
              <a:rPr lang="ja-JP" altLang="en-US"/>
              <a:pPr>
                <a:defRPr/>
              </a:pPr>
              <a:t>‹#›</a:t>
            </a:fld>
            <a:endParaRPr lang="ja-JP" altLang="en-US"/>
          </a:p>
        </p:txBody>
      </p:sp>
    </p:spTree>
    <p:extLst>
      <p:ext uri="{BB962C8B-B14F-4D97-AF65-F5344CB8AC3E}">
        <p14:creationId xmlns:p14="http://schemas.microsoft.com/office/powerpoint/2010/main" val="2797208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CDD5CCED-61FF-47A5-8C4B-D693AF39B512}" type="datetimeFigureOut">
              <a:rPr lang="ja-JP" altLang="en-US"/>
              <a:pPr>
                <a:defRPr/>
              </a:pPr>
              <a:t>2016/7/8</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892654B2-EDAD-4A1F-B24B-02719E08A958}" type="slidenum">
              <a:rPr lang="ja-JP" altLang="en-US"/>
              <a:pPr>
                <a:defRPr/>
              </a:pPr>
              <a:t>‹#›</a:t>
            </a:fld>
            <a:endParaRPr lang="ja-JP" altLang="en-US"/>
          </a:p>
        </p:txBody>
      </p:sp>
    </p:spTree>
    <p:extLst>
      <p:ext uri="{BB962C8B-B14F-4D97-AF65-F5344CB8AC3E}">
        <p14:creationId xmlns:p14="http://schemas.microsoft.com/office/powerpoint/2010/main" val="53291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16232AA8-5401-4682-88D5-DE56C12B821A}" type="datetimeFigureOut">
              <a:rPr lang="ja-JP" altLang="en-US"/>
              <a:pPr>
                <a:defRPr/>
              </a:pPr>
              <a:t>2016/7/8</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5BDF2CC7-1F89-4125-90A2-1747F224E5A1}" type="slidenum">
              <a:rPr lang="ja-JP" altLang="en-US"/>
              <a:pPr>
                <a:defRPr/>
              </a:pPr>
              <a:t>‹#›</a:t>
            </a:fld>
            <a:endParaRPr lang="ja-JP" altLang="en-US"/>
          </a:p>
        </p:txBody>
      </p:sp>
    </p:spTree>
    <p:extLst>
      <p:ext uri="{BB962C8B-B14F-4D97-AF65-F5344CB8AC3E}">
        <p14:creationId xmlns:p14="http://schemas.microsoft.com/office/powerpoint/2010/main" val="3248780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1E7926D-D477-4FE9-B069-8522D50248FB}" type="datetimeFigureOut">
              <a:rPr lang="ja-JP" altLang="en-US"/>
              <a:pPr>
                <a:defRPr/>
              </a:pPr>
              <a:t>2016/7/8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D689C5B7-5031-4F50-97DF-5723DF857BCF}" type="slidenum">
              <a:rPr lang="ja-JP" altLang="en-US"/>
              <a:pPr>
                <a:defRPr/>
              </a:pPr>
              <a:t>‹#›</a:t>
            </a:fld>
            <a:endParaRPr lang="ja-JP" altLang="en-US"/>
          </a:p>
        </p:txBody>
      </p:sp>
    </p:spTree>
    <p:extLst>
      <p:ext uri="{BB962C8B-B14F-4D97-AF65-F5344CB8AC3E}">
        <p14:creationId xmlns:p14="http://schemas.microsoft.com/office/powerpoint/2010/main" val="108940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6BAAD6A-7CA0-42A3-8EFB-0924B99A1A9B}" type="datetimeFigureOut">
              <a:rPr lang="ja-JP" altLang="en-US"/>
              <a:pPr>
                <a:defRPr/>
              </a:pPr>
              <a:t>2016/7/8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7CC970A-6CF2-4558-B0DC-53E43D2DC6CE}" type="slidenum">
              <a:rPr lang="ja-JP" altLang="en-US"/>
              <a:pPr>
                <a:defRPr/>
              </a:pPr>
              <a:t>‹#›</a:t>
            </a:fld>
            <a:endParaRPr lang="ja-JP" altLang="en-US"/>
          </a:p>
        </p:txBody>
      </p:sp>
    </p:spTree>
    <p:extLst>
      <p:ext uri="{BB962C8B-B14F-4D97-AF65-F5344CB8AC3E}">
        <p14:creationId xmlns:p14="http://schemas.microsoft.com/office/powerpoint/2010/main" val="2535824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C5BDE91F-E928-4FE4-8E05-BA79C82458A8}" type="datetimeFigureOut">
              <a:rPr lang="ja-JP" altLang="en-US"/>
              <a:pPr>
                <a:defRPr/>
              </a:pPr>
              <a:t>2016/7/8</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3E4DE67E-518F-4E9B-811D-3AF3AF098E7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1" fontAlgn="base" hangingPunct="1">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18188" y="83568"/>
            <a:ext cx="7200800" cy="1042151"/>
          </a:xfrm>
          <a:gradFill>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a:gradFill>
          <a:ln>
            <a:noFill/>
          </a:ln>
          <a:effectLst>
            <a:softEdge rad="25400"/>
          </a:effectLst>
          <a:extLst/>
        </p:spPr>
        <p:txBody>
          <a:bodyPr rtlCol="0">
            <a:normAutofit fontScale="90000"/>
          </a:bodyPr>
          <a:lstStyle/>
          <a:p>
            <a:r>
              <a:rPr lang="ja-JP" altLang="ja-JP" b="1" dirty="0" smtClean="0"/>
              <a:t>がん</a:t>
            </a:r>
            <a:r>
              <a:rPr lang="ja-JP" altLang="ja-JP" b="1" dirty="0"/>
              <a:t>幹</a:t>
            </a:r>
            <a:r>
              <a:rPr lang="ja-JP" altLang="ja-JP" b="1" dirty="0" smtClean="0"/>
              <a:t>細胞</a:t>
            </a:r>
            <a:r>
              <a:rPr lang="ja-JP" altLang="en-US" b="1" dirty="0" smtClean="0"/>
              <a:t>の造腫瘍活性に対する</a:t>
            </a:r>
            <a:r>
              <a:rPr lang="ja-JP" altLang="ja-JP" b="1" dirty="0" smtClean="0"/>
              <a:t>持続的制御</a:t>
            </a:r>
            <a:r>
              <a:rPr lang="ja-JP" altLang="en-US" b="1" dirty="0" smtClean="0"/>
              <a:t>法</a:t>
            </a:r>
            <a:r>
              <a:rPr lang="ja-JP" altLang="ja-JP" b="1" dirty="0" smtClean="0"/>
              <a:t>の</a:t>
            </a:r>
            <a:r>
              <a:rPr lang="ja-JP" altLang="en-US" b="1" dirty="0" smtClean="0"/>
              <a:t>確立</a:t>
            </a:r>
            <a:r>
              <a:rPr lang="en-US" altLang="ja-JP" sz="1800" dirty="0" smtClean="0"/>
              <a:t/>
            </a:r>
            <a:br>
              <a:rPr lang="en-US" altLang="ja-JP" sz="1800" dirty="0" smtClean="0"/>
            </a:br>
            <a:r>
              <a:rPr lang="ja-JP" altLang="en-US" sz="1800" dirty="0" smtClean="0"/>
              <a:t>　　　</a:t>
            </a:r>
            <a:r>
              <a:rPr lang="ja-JP" altLang="en-US" sz="1400" dirty="0" smtClean="0">
                <a:latin typeface="+mn-ea"/>
              </a:rPr>
              <a:t>［</a:t>
            </a:r>
            <a:r>
              <a:rPr lang="ja-JP" altLang="en-US" sz="1400" dirty="0">
                <a:latin typeface="+mn-ea"/>
              </a:rPr>
              <a:t>キーワード</a:t>
            </a:r>
            <a:r>
              <a:rPr lang="ja-JP" altLang="en-US" sz="1400" dirty="0" smtClean="0">
                <a:latin typeface="+mn-ea"/>
              </a:rPr>
              <a:t>：がん幹細胞，成体幹細胞</a:t>
            </a:r>
            <a:r>
              <a:rPr lang="en-US" altLang="ja-JP" sz="1400" dirty="0" smtClean="0">
                <a:latin typeface="+mn-ea"/>
              </a:rPr>
              <a:t>, </a:t>
            </a:r>
            <a:r>
              <a:rPr lang="ja-JP" altLang="en-US" sz="1400" dirty="0" smtClean="0">
                <a:latin typeface="+mn-ea"/>
              </a:rPr>
              <a:t>酸化ストレス］</a:t>
            </a:r>
            <a:r>
              <a:rPr lang="ja-JP" altLang="en-US" sz="2000" dirty="0"/>
              <a:t>　</a:t>
            </a:r>
            <a:r>
              <a:rPr lang="ja-JP" altLang="en-US" sz="2000" dirty="0" smtClean="0"/>
              <a:t>　</a:t>
            </a:r>
            <a:r>
              <a:rPr lang="en-US" altLang="ja-JP" sz="2000" dirty="0" smtClean="0">
                <a:latin typeface="+mn-ea"/>
              </a:rPr>
              <a:t>&lt;</a:t>
            </a:r>
            <a:r>
              <a:rPr lang="ja-JP" altLang="en-US" sz="2000" dirty="0" smtClean="0">
                <a:latin typeface="+mn-ea"/>
              </a:rPr>
              <a:t>講師</a:t>
            </a:r>
            <a:r>
              <a:rPr lang="en-US" altLang="ja-JP" sz="2000" dirty="0" smtClean="0">
                <a:latin typeface="+mn-ea"/>
              </a:rPr>
              <a:t>&gt;</a:t>
            </a:r>
            <a:r>
              <a:rPr lang="ja-JP" altLang="en-US" sz="2000" dirty="0">
                <a:latin typeface="+mn-ea"/>
              </a:rPr>
              <a:t>　</a:t>
            </a:r>
            <a:r>
              <a:rPr lang="en-US" altLang="ja-JP" sz="2000" dirty="0" smtClean="0">
                <a:latin typeface="+mn-ea"/>
              </a:rPr>
              <a:t>&lt;</a:t>
            </a:r>
            <a:r>
              <a:rPr lang="ja-JP" altLang="en-US" sz="2000" dirty="0" smtClean="0">
                <a:latin typeface="+mn-ea"/>
              </a:rPr>
              <a:t>岸本幸治</a:t>
            </a:r>
            <a:r>
              <a:rPr lang="en-US" altLang="ja-JP" sz="2000" dirty="0" smtClean="0">
                <a:latin typeface="+mn-ea"/>
              </a:rPr>
              <a:t>&gt;</a:t>
            </a:r>
            <a:endParaRPr lang="ja-JP" altLang="en-US" sz="2000" dirty="0"/>
          </a:p>
        </p:txBody>
      </p:sp>
      <p:sp>
        <p:nvSpPr>
          <p:cNvPr id="4" name="コンテンツ プレースホルダー 3"/>
          <p:cNvSpPr>
            <a:spLocks noGrp="1"/>
          </p:cNvSpPr>
          <p:nvPr>
            <p:ph sz="half" idx="2"/>
          </p:nvPr>
        </p:nvSpPr>
        <p:spPr>
          <a:xfrm>
            <a:off x="4648200" y="1180041"/>
            <a:ext cx="4038600" cy="4230159"/>
          </a:xfrm>
        </p:spPr>
        <p:txBody>
          <a:bodyPr rtlCol="0">
            <a:normAutofit fontScale="25000" lnSpcReduction="20000"/>
          </a:bodyPr>
          <a:lstStyle/>
          <a:p>
            <a:r>
              <a:rPr lang="ja-JP" altLang="en-US" sz="3600" b="1" dirty="0">
                <a:latin typeface="+mn-ea"/>
              </a:rPr>
              <a:t>内容</a:t>
            </a:r>
            <a:r>
              <a:rPr lang="ja-JP" altLang="en-US" sz="3600" b="1" dirty="0" smtClean="0">
                <a:latin typeface="+mn-ea"/>
              </a:rPr>
              <a:t>：</a:t>
            </a:r>
            <a:r>
              <a:rPr lang="ja-JP" altLang="ja-JP" sz="3600" b="1" dirty="0"/>
              <a:t>　</a:t>
            </a:r>
            <a:endParaRPr lang="en-US" altLang="ja-JP" sz="3600" b="1" dirty="0" smtClean="0"/>
          </a:p>
          <a:p>
            <a:pPr>
              <a:lnSpc>
                <a:spcPct val="110000"/>
              </a:lnSpc>
            </a:pPr>
            <a:r>
              <a:rPr lang="en-US" altLang="ja-JP" sz="4400" dirty="0"/>
              <a:t> </a:t>
            </a:r>
            <a:r>
              <a:rPr lang="en-US" altLang="ja-JP" sz="3600" dirty="0" err="1" smtClean="0">
                <a:latin typeface="+mn-ea"/>
              </a:rPr>
              <a:t>iPS</a:t>
            </a:r>
            <a:r>
              <a:rPr lang="ja-JP" altLang="ja-JP" sz="3600" dirty="0">
                <a:latin typeface="+mn-ea"/>
              </a:rPr>
              <a:t>細胞など未分化細胞の人工的操作は細胞の「がん化」という影を投じ、再生医療の安全性をおびやかしています。一方で炎症をはじめとする酸化ストレスによって正常幹細胞のがん化や、分化細胞のがん幹細胞化が誘導されることが示唆されています。細胞の分化・脱分化の過程でおこるがん化の分子的機序の解明には多大な尽力がなされていますが、未だ不明な点が数多くのこされています。さらにがん幹細胞は正常幹細胞と局在場所や性質において類似点が多く、このことも、がん幹細胞に対する治療法開発をさらに困難にしています。私どもの研究目的は、分化・脱分化の過程で起こる細胞のがん化の仕組みを標的分子の機能解明を通じて明らかにし、抗がん化作用を持つ治療法を見いだすことです。</a:t>
            </a:r>
            <a:r>
              <a:rPr lang="en-US" altLang="ja-JP" sz="3600" dirty="0">
                <a:latin typeface="+mn-ea"/>
              </a:rPr>
              <a:t>19</a:t>
            </a:r>
            <a:r>
              <a:rPr lang="ja-JP" altLang="ja-JP" sz="3600" dirty="0">
                <a:latin typeface="+mn-ea"/>
              </a:rPr>
              <a:t>世紀、ドイツの細胞病理学者であるウィルヒョウは「がんは、何らかの刺激により組織が損傷され、その局所炎症から生じる。」と唱えましたが、現代において、この考えはがん幹細胞の発生機序にも当てはまるのではないかと考えています。</a:t>
            </a:r>
          </a:p>
          <a:p>
            <a:pPr>
              <a:lnSpc>
                <a:spcPct val="120000"/>
              </a:lnSpc>
            </a:pPr>
            <a:r>
              <a:rPr lang="ja-JP" altLang="ja-JP" sz="3600" dirty="0">
                <a:latin typeface="+mn-ea"/>
              </a:rPr>
              <a:t>　我々は、酸化ストレスによって誘導・活性化される特定の膜受容体（</a:t>
            </a:r>
            <a:r>
              <a:rPr lang="en-US" altLang="ja-JP" sz="3600" dirty="0">
                <a:latin typeface="+mn-ea"/>
              </a:rPr>
              <a:t>G2A</a:t>
            </a:r>
            <a:r>
              <a:rPr lang="ja-JP" altLang="ja-JP" sz="3600" dirty="0">
                <a:latin typeface="+mn-ea"/>
              </a:rPr>
              <a:t>）や脂質代謝酵素に由来する新規タンパク質（</a:t>
            </a:r>
            <a:r>
              <a:rPr lang="en-US" altLang="ja-JP" sz="3600" dirty="0">
                <a:latin typeface="+mn-ea"/>
              </a:rPr>
              <a:t>KIDScPLA</a:t>
            </a:r>
            <a:r>
              <a:rPr lang="en-US" altLang="ja-JP" sz="3600" baseline="-25000" dirty="0">
                <a:latin typeface="+mn-ea"/>
              </a:rPr>
              <a:t>2</a:t>
            </a:r>
            <a:r>
              <a:rPr lang="ja-JP" altLang="ja-JP" sz="3600" dirty="0">
                <a:latin typeface="+mn-ea"/>
              </a:rPr>
              <a:t>）が、がん幹細胞や正常幹細胞の発生・維持を制御していることを見いだしました。これらの分子は細胞が過剰な刺激にさらされた際に、細胞の幹細胞化促進と選別を行っており</a:t>
            </a:r>
            <a:r>
              <a:rPr lang="ja-JP" altLang="ja-JP" sz="3600" dirty="0" smtClean="0">
                <a:latin typeface="+mn-ea"/>
              </a:rPr>
              <a:t>、</a:t>
            </a:r>
            <a:r>
              <a:rPr lang="ja-JP" altLang="en-US" sz="3600" dirty="0" smtClean="0">
                <a:latin typeface="+mn-ea"/>
              </a:rPr>
              <a:t>例えば、</a:t>
            </a:r>
            <a:r>
              <a:rPr lang="en-US" altLang="ja-JP" sz="3600" dirty="0" smtClean="0">
                <a:latin typeface="+mn-ea"/>
              </a:rPr>
              <a:t>G2A</a:t>
            </a:r>
            <a:r>
              <a:rPr lang="ja-JP" altLang="ja-JP" sz="3600" dirty="0">
                <a:latin typeface="+mn-ea"/>
              </a:rPr>
              <a:t>の発現を抑制すると細胞に分化誘導の効果が現れる</a:t>
            </a:r>
            <a:r>
              <a:rPr lang="ja-JP" altLang="ja-JP" sz="3600" dirty="0" smtClean="0">
                <a:latin typeface="+mn-ea"/>
              </a:rPr>
              <a:t>こと</a:t>
            </a:r>
            <a:r>
              <a:rPr lang="ja-JP" altLang="en-US" sz="3600" dirty="0" smtClean="0">
                <a:latin typeface="+mn-ea"/>
              </a:rPr>
              <a:t>など</a:t>
            </a:r>
            <a:r>
              <a:rPr lang="ja-JP" altLang="ja-JP" sz="3600" dirty="0" smtClean="0">
                <a:latin typeface="+mn-ea"/>
              </a:rPr>
              <a:t>が</a:t>
            </a:r>
            <a:r>
              <a:rPr lang="ja-JP" altLang="ja-JP" sz="3600" dirty="0">
                <a:latin typeface="+mn-ea"/>
              </a:rPr>
              <a:t>示されました。これらの分子が持つ性質を利用してリプログラミング化に伴う未分化細胞悪性化およびがんの再発・転位のリスクを低減させる治療法、すなわち、がん幹細胞の造腫瘍活性を持続的に制御する方法の開発と創薬を目指して研究を進めています。</a:t>
            </a:r>
          </a:p>
          <a:p>
            <a:pPr>
              <a:lnSpc>
                <a:spcPct val="120000"/>
              </a:lnSpc>
            </a:pPr>
            <a:r>
              <a:rPr lang="ja-JP" altLang="ja-JP" sz="3600" dirty="0">
                <a:latin typeface="+mn-ea"/>
              </a:rPr>
              <a:t>　近年、脂質代謝の変化が幹細胞や微小環境の制御に深く関わっていることが理解されはじめています。我共は酸化ストレスと密接な関係にある脂質代謝の観点からもがん幹細胞制御法におけるブレークスルー・イノベーションを実現したいと考えています</a:t>
            </a:r>
            <a:r>
              <a:rPr lang="ja-JP" altLang="ja-JP" sz="3600" dirty="0" smtClean="0">
                <a:latin typeface="+mn-ea"/>
              </a:rPr>
              <a:t>。</a:t>
            </a:r>
            <a:endParaRPr lang="en-US" altLang="ja-JP" sz="3600" dirty="0" smtClean="0">
              <a:latin typeface="+mn-ea"/>
            </a:endParaRPr>
          </a:p>
          <a:p>
            <a:pPr>
              <a:lnSpc>
                <a:spcPct val="70000"/>
              </a:lnSpc>
            </a:pPr>
            <a:endParaRPr lang="ja-JP" altLang="ja-JP" sz="3600" dirty="0">
              <a:latin typeface="+mn-ea"/>
            </a:endParaRPr>
          </a:p>
          <a:p>
            <a:pPr lvl="0" indent="93663">
              <a:lnSpc>
                <a:spcPct val="120000"/>
              </a:lnSpc>
            </a:pPr>
            <a:r>
              <a:rPr lang="ja-JP" altLang="ja-JP" sz="2800" dirty="0" smtClean="0">
                <a:latin typeface="+mn-ea"/>
              </a:rPr>
              <a:t>本研究</a:t>
            </a:r>
            <a:r>
              <a:rPr lang="ja-JP" altLang="ja-JP" sz="2800" dirty="0">
                <a:latin typeface="+mn-ea"/>
              </a:rPr>
              <a:t>は文部科学省 科学研究費（</a:t>
            </a:r>
            <a:r>
              <a:rPr lang="en-US" altLang="ja-JP" sz="2800" dirty="0">
                <a:latin typeface="+mn-ea"/>
              </a:rPr>
              <a:t>B</a:t>
            </a:r>
            <a:r>
              <a:rPr lang="ja-JP" altLang="ja-JP" sz="2800" dirty="0">
                <a:latin typeface="+mn-ea"/>
              </a:rPr>
              <a:t>）</a:t>
            </a:r>
            <a:r>
              <a:rPr lang="en-US" altLang="ja-JP" sz="2800" dirty="0">
                <a:latin typeface="+mn-ea"/>
              </a:rPr>
              <a:t>24390069</a:t>
            </a:r>
            <a:r>
              <a:rPr lang="ja-JP" altLang="ja-JP" sz="2800" dirty="0">
                <a:latin typeface="+mn-ea"/>
              </a:rPr>
              <a:t>、（</a:t>
            </a:r>
            <a:r>
              <a:rPr lang="en-US" altLang="ja-JP" sz="2800" dirty="0">
                <a:latin typeface="+mn-ea"/>
              </a:rPr>
              <a:t>C</a:t>
            </a:r>
            <a:r>
              <a:rPr lang="ja-JP" altLang="ja-JP" sz="2800" dirty="0">
                <a:latin typeface="+mn-ea"/>
              </a:rPr>
              <a:t>）</a:t>
            </a:r>
            <a:r>
              <a:rPr lang="en-US" altLang="ja-JP" sz="2800" dirty="0">
                <a:latin typeface="+mn-ea"/>
              </a:rPr>
              <a:t>16K01360</a:t>
            </a:r>
            <a:r>
              <a:rPr lang="ja-JP" altLang="ja-JP" sz="2800" dirty="0">
                <a:latin typeface="+mn-ea"/>
              </a:rPr>
              <a:t>および小野薬品工業</a:t>
            </a:r>
            <a:r>
              <a:rPr lang="ja-JP" altLang="ja-JP" sz="2800" dirty="0" smtClean="0">
                <a:latin typeface="+mn-ea"/>
              </a:rPr>
              <a:t>との共同研究費 </a:t>
            </a:r>
            <a:r>
              <a:rPr lang="en-US" altLang="ja-JP" sz="2800" dirty="0" smtClean="0">
                <a:latin typeface="+mn-ea"/>
              </a:rPr>
              <a:t>372</a:t>
            </a:r>
            <a:r>
              <a:rPr lang="en-US" altLang="ja-JP" sz="2800" dirty="0">
                <a:latin typeface="+mn-ea"/>
              </a:rPr>
              <a:t>-201209-A-024</a:t>
            </a:r>
            <a:r>
              <a:rPr lang="ja-JP" altLang="ja-JP" sz="2800" dirty="0">
                <a:latin typeface="+mn-ea"/>
              </a:rPr>
              <a:t>による援助を受けております。</a:t>
            </a:r>
          </a:p>
          <a:p>
            <a:pPr lvl="0" indent="93663">
              <a:lnSpc>
                <a:spcPct val="120000"/>
              </a:lnSpc>
            </a:pPr>
            <a:r>
              <a:rPr lang="ja-JP" altLang="ja-JP" sz="2800" dirty="0" smtClean="0">
                <a:latin typeface="+mn-ea"/>
              </a:rPr>
              <a:t>本研究はこれまで清水孝雄先生（国立国際医療研究センター）ならびに和泉孝志先生（群馬大学）；</a:t>
            </a:r>
            <a:r>
              <a:rPr lang="en-US" altLang="ja-JP" sz="2800" dirty="0" smtClean="0">
                <a:latin typeface="+mn-ea"/>
              </a:rPr>
              <a:t>Dr. Adam </a:t>
            </a:r>
            <a:r>
              <a:rPr lang="en-US" altLang="ja-JP" sz="2800" dirty="0" err="1" smtClean="0">
                <a:latin typeface="+mn-ea"/>
              </a:rPr>
              <a:t>Sapirstein</a:t>
            </a:r>
            <a:r>
              <a:rPr lang="ja-JP" altLang="ja-JP" sz="2800" dirty="0" smtClean="0">
                <a:latin typeface="+mn-ea"/>
              </a:rPr>
              <a:t>、</a:t>
            </a:r>
            <a:r>
              <a:rPr lang="en-US" altLang="ja-JP" sz="2800" dirty="0" smtClean="0">
                <a:latin typeface="+mn-ea"/>
              </a:rPr>
              <a:t>Dr. Raymond C. Koehler</a:t>
            </a:r>
            <a:r>
              <a:rPr lang="ja-JP" altLang="ja-JP" sz="2800" dirty="0" smtClean="0">
                <a:latin typeface="+mn-ea"/>
              </a:rPr>
              <a:t>、</a:t>
            </a:r>
            <a:r>
              <a:rPr lang="en-US" altLang="ja-JP" sz="2800" dirty="0" smtClean="0">
                <a:latin typeface="+mn-ea"/>
              </a:rPr>
              <a:t>Dr. David J. Linden</a:t>
            </a:r>
            <a:r>
              <a:rPr lang="ja-JP" altLang="ja-JP" sz="2800" dirty="0" smtClean="0">
                <a:latin typeface="+mn-ea"/>
              </a:rPr>
              <a:t>ならびに</a:t>
            </a:r>
            <a:r>
              <a:rPr lang="en-US" altLang="ja-JP" sz="2800" dirty="0" smtClean="0">
                <a:latin typeface="+mn-ea"/>
              </a:rPr>
              <a:t>Dr. Mir Ahmad </a:t>
            </a:r>
            <a:r>
              <a:rPr lang="en-US" altLang="ja-JP" sz="2800" dirty="0" err="1" smtClean="0">
                <a:latin typeface="+mn-ea"/>
              </a:rPr>
              <a:t>Hossain</a:t>
            </a:r>
            <a:r>
              <a:rPr lang="en-US" altLang="ja-JP" sz="2800" dirty="0" smtClean="0">
                <a:latin typeface="+mn-ea"/>
              </a:rPr>
              <a:t> (The Johns Hopkins University School of Medicine)</a:t>
            </a:r>
            <a:r>
              <a:rPr lang="ja-JP" altLang="ja-JP" sz="2800" dirty="0" smtClean="0">
                <a:latin typeface="+mn-ea"/>
              </a:rPr>
              <a:t>の各先生方から多大なるご支援を頂いて参りました。この場を借りて心より感謝を申し上げ</a:t>
            </a:r>
            <a:r>
              <a:rPr lang="ja-JP" altLang="en-US" sz="2800" dirty="0" smtClean="0">
                <a:latin typeface="+mn-ea"/>
              </a:rPr>
              <a:t>ます</a:t>
            </a:r>
            <a:r>
              <a:rPr lang="ja-JP" altLang="ja-JP" sz="2800" dirty="0" smtClean="0">
                <a:latin typeface="+mn-ea"/>
              </a:rPr>
              <a:t>。</a:t>
            </a:r>
          </a:p>
          <a:p>
            <a:pPr>
              <a:lnSpc>
                <a:spcPct val="110000"/>
              </a:lnSpc>
            </a:pPr>
            <a:r>
              <a:rPr lang="ja-JP" altLang="en-US" sz="3600" dirty="0" smtClean="0"/>
              <a:t>　</a:t>
            </a:r>
            <a:endParaRPr lang="ja-JP" altLang="en-US" sz="3600" dirty="0">
              <a:latin typeface="+mn-ea"/>
            </a:endParaRPr>
          </a:p>
        </p:txBody>
      </p:sp>
      <p:sp>
        <p:nvSpPr>
          <p:cNvPr id="5" name="コンテンツ プレースホルダー 4"/>
          <p:cNvSpPr>
            <a:spLocks noGrp="1"/>
          </p:cNvSpPr>
          <p:nvPr>
            <p:ph sz="half" idx="10"/>
          </p:nvPr>
        </p:nvSpPr>
        <p:spPr>
          <a:xfrm>
            <a:off x="4643438" y="5464290"/>
            <a:ext cx="4038600" cy="1260426"/>
          </a:xfrm>
        </p:spPr>
        <p:txBody>
          <a:bodyPr rtlCol="0">
            <a:normAutofit/>
          </a:bodyPr>
          <a:lstStyle/>
          <a:p>
            <a:pPr fontAlgn="auto">
              <a:lnSpc>
                <a:spcPct val="90000"/>
              </a:lnSpc>
              <a:spcBef>
                <a:spcPts val="600"/>
              </a:spcBef>
              <a:spcAft>
                <a:spcPts val="0"/>
              </a:spcAft>
              <a:buFont typeface="Arial" pitchFamily="34" charset="0"/>
              <a:buNone/>
              <a:defRPr/>
            </a:pPr>
            <a:r>
              <a:rPr lang="ja-JP" altLang="en-US" sz="1200" dirty="0">
                <a:latin typeface="+mn-ea"/>
              </a:rPr>
              <a:t>分野</a:t>
            </a:r>
            <a:r>
              <a:rPr lang="ja-JP" altLang="en-US" sz="1200" dirty="0" smtClean="0">
                <a:latin typeface="+mn-ea"/>
              </a:rPr>
              <a:t>：</a:t>
            </a:r>
            <a:r>
              <a:rPr lang="en-US" altLang="ja-JP" sz="1200" dirty="0" smtClean="0">
                <a:latin typeface="+mn-ea"/>
              </a:rPr>
              <a:t>&lt;</a:t>
            </a:r>
            <a:r>
              <a:rPr lang="ja-JP" altLang="en-US" sz="1200" dirty="0" smtClean="0">
                <a:latin typeface="+mn-ea"/>
              </a:rPr>
              <a:t>医歯薬学</a:t>
            </a:r>
            <a:r>
              <a:rPr lang="en-US" altLang="ja-JP" sz="1200" dirty="0" smtClean="0">
                <a:latin typeface="+mn-ea"/>
              </a:rPr>
              <a:t>&gt;</a:t>
            </a:r>
          </a:p>
          <a:p>
            <a:pPr fontAlgn="auto">
              <a:lnSpc>
                <a:spcPct val="90000"/>
              </a:lnSpc>
              <a:spcBef>
                <a:spcPts val="600"/>
              </a:spcBef>
              <a:spcAft>
                <a:spcPts val="0"/>
              </a:spcAft>
              <a:buFont typeface="Arial" pitchFamily="34" charset="0"/>
              <a:buNone/>
              <a:defRPr/>
            </a:pPr>
            <a:r>
              <a:rPr lang="ja-JP" altLang="en-US" sz="1200" dirty="0" smtClean="0">
                <a:latin typeface="+mn-ea"/>
              </a:rPr>
              <a:t>専門：</a:t>
            </a:r>
            <a:r>
              <a:rPr lang="en-US" altLang="ja-JP" sz="1200" dirty="0" smtClean="0">
                <a:latin typeface="+mn-ea"/>
              </a:rPr>
              <a:t>&lt;</a:t>
            </a:r>
            <a:r>
              <a:rPr lang="ja-JP" altLang="en-US" sz="1200" dirty="0" smtClean="0">
                <a:latin typeface="+mn-ea"/>
              </a:rPr>
              <a:t>病態医化学</a:t>
            </a:r>
            <a:r>
              <a:rPr lang="en-US" altLang="ja-JP" sz="1200" dirty="0" smtClean="0">
                <a:latin typeface="+mn-ea"/>
              </a:rPr>
              <a:t>&gt;</a:t>
            </a:r>
            <a:endParaRPr lang="en-US" altLang="ja-JP" sz="1200" dirty="0">
              <a:latin typeface="+mn-ea"/>
            </a:endParaRPr>
          </a:p>
          <a:p>
            <a:pPr fontAlgn="auto">
              <a:lnSpc>
                <a:spcPct val="90000"/>
              </a:lnSpc>
              <a:spcBef>
                <a:spcPts val="600"/>
              </a:spcBef>
              <a:spcAft>
                <a:spcPts val="0"/>
              </a:spcAft>
              <a:buFont typeface="Arial" pitchFamily="34" charset="0"/>
              <a:buNone/>
              <a:defRPr/>
            </a:pPr>
            <a:r>
              <a:rPr lang="en-US" altLang="ja-JP" sz="1200" dirty="0" smtClean="0">
                <a:latin typeface="+mn-ea"/>
                <a:cs typeface="Times New Roman" pitchFamily="18" charset="0"/>
              </a:rPr>
              <a:t>E-mail</a:t>
            </a:r>
            <a:r>
              <a:rPr lang="en-US" altLang="ja-JP" sz="1200" dirty="0">
                <a:latin typeface="+mn-ea"/>
                <a:cs typeface="Times New Roman" pitchFamily="18" charset="0"/>
              </a:rPr>
              <a:t>: </a:t>
            </a:r>
            <a:r>
              <a:rPr lang="en-US" altLang="ja-JP" sz="1200" dirty="0" smtClean="0">
                <a:latin typeface="+mn-ea"/>
                <a:cs typeface="Times New Roman" pitchFamily="18" charset="0"/>
              </a:rPr>
              <a:t>kkishim1@tokushima-u.ac.jp</a:t>
            </a:r>
            <a:endParaRPr lang="en-US" altLang="ja-JP" sz="1200" dirty="0">
              <a:latin typeface="+mn-ea"/>
              <a:cs typeface="Times New Roman" pitchFamily="18" charset="0"/>
            </a:endParaRPr>
          </a:p>
          <a:p>
            <a:pPr fontAlgn="auto">
              <a:lnSpc>
                <a:spcPct val="90000"/>
              </a:lnSpc>
              <a:spcBef>
                <a:spcPts val="600"/>
              </a:spcBef>
              <a:spcAft>
                <a:spcPts val="0"/>
              </a:spcAft>
              <a:buFont typeface="Arial" pitchFamily="34" charset="0"/>
              <a:buNone/>
              <a:defRPr/>
            </a:pPr>
            <a:r>
              <a:rPr lang="en-US" altLang="ja-JP" sz="1200" dirty="0" smtClean="0">
                <a:latin typeface="+mn-ea"/>
                <a:cs typeface="Times New Roman" pitchFamily="18" charset="0"/>
              </a:rPr>
              <a:t>Tel-1.   &lt;Office: 088-656-5206&gt; </a:t>
            </a:r>
            <a:endParaRPr lang="en-US" altLang="ja-JP" sz="1200" dirty="0">
              <a:latin typeface="+mn-ea"/>
              <a:cs typeface="Times New Roman" pitchFamily="18" charset="0"/>
            </a:endParaRPr>
          </a:p>
          <a:p>
            <a:pPr fontAlgn="auto">
              <a:lnSpc>
                <a:spcPct val="90000"/>
              </a:lnSpc>
              <a:spcBef>
                <a:spcPts val="600"/>
              </a:spcBef>
              <a:spcAft>
                <a:spcPts val="0"/>
              </a:spcAft>
              <a:defRPr/>
            </a:pPr>
            <a:r>
              <a:rPr lang="en-US" altLang="ja-JP" sz="1200" dirty="0">
                <a:latin typeface="+mn-ea"/>
                <a:cs typeface="Times New Roman" pitchFamily="18" charset="0"/>
              </a:rPr>
              <a:t>Tel</a:t>
            </a:r>
            <a:r>
              <a:rPr lang="en-US" altLang="ja-JP" sz="1200" dirty="0" smtClean="0">
                <a:latin typeface="+mn-ea"/>
                <a:cs typeface="Times New Roman" pitchFamily="18" charset="0"/>
              </a:rPr>
              <a:t>-2.   &lt;Lab.: 088-656-9958 &gt; </a:t>
            </a:r>
            <a:endParaRPr lang="en-US" altLang="ja-JP" sz="1200" dirty="0">
              <a:latin typeface="+mn-ea"/>
              <a:cs typeface="Times New Roman"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6632"/>
            <a:ext cx="935651" cy="10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図 8"/>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7746707" y="5494976"/>
            <a:ext cx="899994" cy="1199994"/>
          </a:xfrm>
          <a:prstGeom prst="rect">
            <a:avLst/>
          </a:prstGeom>
        </p:spPr>
      </p:pic>
      <p:sp>
        <p:nvSpPr>
          <p:cNvPr id="15" name="コンテンツ プレースホルダー 2"/>
          <p:cNvSpPr>
            <a:spLocks noGrp="1"/>
          </p:cNvSpPr>
          <p:nvPr>
            <p:ph sz="half" idx="1"/>
          </p:nvPr>
        </p:nvSpPr>
        <p:spPr>
          <a:xfrm>
            <a:off x="457200" y="1180041"/>
            <a:ext cx="4038600" cy="5544675"/>
          </a:xfrm>
          <a:ln w="6350"/>
        </p:spPr>
        <p:txBody>
          <a:bodyPr rtlCol="0"/>
          <a:lstStyle/>
          <a:p>
            <a:pPr fontAlgn="auto">
              <a:spcAft>
                <a:spcPts val="0"/>
              </a:spcAft>
              <a:buFont typeface="Arial" pitchFamily="34" charset="0"/>
              <a:buNone/>
              <a:defRPr/>
            </a:pPr>
            <a:r>
              <a:rPr lang="en-US" altLang="ja-JP" sz="1200" dirty="0" smtClean="0">
                <a:latin typeface="+mn-ea"/>
              </a:rPr>
              <a:t>&lt;</a:t>
            </a:r>
            <a:r>
              <a:rPr lang="ja-JP" altLang="en-US" sz="1200" dirty="0" smtClean="0">
                <a:latin typeface="+mn-ea"/>
              </a:rPr>
              <a:t>図表</a:t>
            </a:r>
            <a:r>
              <a:rPr lang="en-US" altLang="ja-JP" sz="1200" dirty="0" smtClean="0">
                <a:latin typeface="+mn-ea"/>
              </a:rPr>
              <a:t>&gt;</a:t>
            </a:r>
            <a:endParaRPr lang="ja-JP" altLang="en-US" dirty="0">
              <a:latin typeface="+mn-ea"/>
            </a:endParaRPr>
          </a:p>
        </p:txBody>
      </p:sp>
      <p:sp>
        <p:nvSpPr>
          <p:cNvPr id="6" name="正方形/長方形 5"/>
          <p:cNvSpPr/>
          <p:nvPr/>
        </p:nvSpPr>
        <p:spPr>
          <a:xfrm>
            <a:off x="467544" y="1196752"/>
            <a:ext cx="720080"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20000"/>
                    </a14:imgEffect>
                  </a14:imgLayer>
                </a14:imgProps>
              </a:ext>
            </a:extLst>
          </a:blip>
          <a:stretch>
            <a:fillRect/>
          </a:stretch>
        </p:blipFill>
        <p:spPr>
          <a:xfrm>
            <a:off x="604506" y="1201880"/>
            <a:ext cx="3743989" cy="550099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18188" y="83568"/>
            <a:ext cx="7200800" cy="1042151"/>
          </a:xfrm>
          <a:gradFill>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gradFill>
          <a:ln>
            <a:noFill/>
          </a:ln>
          <a:effectLst>
            <a:softEdge rad="25400"/>
          </a:effectLst>
          <a:extLst/>
        </p:spPr>
        <p:txBody>
          <a:bodyPr rtlCol="0">
            <a:noAutofit/>
          </a:bodyPr>
          <a:lstStyle/>
          <a:p>
            <a:pPr fontAlgn="auto">
              <a:lnSpc>
                <a:spcPct val="90000"/>
              </a:lnSpc>
              <a:spcAft>
                <a:spcPts val="0"/>
              </a:spcAft>
              <a:defRPr/>
            </a:pPr>
            <a:r>
              <a:rPr lang="en-US" altLang="ja-JP" dirty="0" smtClean="0">
                <a:latin typeface="Calibri"/>
                <a:cs typeface="Calibri"/>
              </a:rPr>
              <a:t>Establishment of Sustainable Control of </a:t>
            </a:r>
            <a:br>
              <a:rPr lang="en-US" altLang="ja-JP" dirty="0" smtClean="0">
                <a:latin typeface="Calibri"/>
                <a:cs typeface="Calibri"/>
              </a:rPr>
            </a:br>
            <a:r>
              <a:rPr lang="en-US" altLang="ja-JP" dirty="0" smtClean="0">
                <a:latin typeface="Calibri"/>
                <a:cs typeface="Calibri"/>
              </a:rPr>
              <a:t>Cancer Stem Cell </a:t>
            </a:r>
            <a:r>
              <a:rPr lang="en-US" altLang="ja-JP" dirty="0" err="1" smtClean="0">
                <a:latin typeface="Calibri"/>
                <a:cs typeface="Calibri"/>
              </a:rPr>
              <a:t>Tumorigenicity</a:t>
            </a:r>
            <a:r>
              <a:rPr lang="en-US" altLang="ja-JP" dirty="0" smtClean="0">
                <a:latin typeface="Calibri"/>
                <a:cs typeface="Calibri"/>
              </a:rPr>
              <a:t> </a:t>
            </a:r>
            <a:br>
              <a:rPr lang="en-US" altLang="ja-JP" dirty="0" smtClean="0">
                <a:latin typeface="Calibri"/>
                <a:cs typeface="Calibri"/>
              </a:rPr>
            </a:br>
            <a:r>
              <a:rPr lang="en-US" altLang="ja-JP" sz="1800" dirty="0" smtClean="0">
                <a:latin typeface="Calibri"/>
                <a:cs typeface="Calibri"/>
              </a:rPr>
              <a:t>			                        &lt;Associate professor&gt;</a:t>
            </a:r>
            <a:r>
              <a:rPr lang="ja-JP" altLang="en-US" sz="1800" dirty="0" smtClean="0">
                <a:latin typeface="Calibri"/>
                <a:cs typeface="Calibri"/>
              </a:rPr>
              <a:t>　</a:t>
            </a:r>
            <a:r>
              <a:rPr lang="en-US" altLang="ja-JP" sz="1800" dirty="0" smtClean="0">
                <a:latin typeface="Calibri"/>
                <a:cs typeface="Calibri"/>
              </a:rPr>
              <a:t>&lt;Koji Kishimoto&gt;</a:t>
            </a:r>
            <a:endParaRPr lang="ja-JP" altLang="en-US" sz="1800" dirty="0">
              <a:latin typeface="Calibri"/>
              <a:cs typeface="Calibri"/>
            </a:endParaRPr>
          </a:p>
        </p:txBody>
      </p:sp>
      <p:sp>
        <p:nvSpPr>
          <p:cNvPr id="4" name="コンテンツ プレースホルダー 3"/>
          <p:cNvSpPr>
            <a:spLocks noGrp="1"/>
          </p:cNvSpPr>
          <p:nvPr>
            <p:ph sz="half" idx="2"/>
          </p:nvPr>
        </p:nvSpPr>
        <p:spPr>
          <a:xfrm>
            <a:off x="4648200" y="1163106"/>
            <a:ext cx="4038600" cy="4382562"/>
          </a:xfrm>
        </p:spPr>
        <p:txBody>
          <a:bodyPr rtlCol="0">
            <a:noAutofit/>
          </a:bodyPr>
          <a:lstStyle/>
          <a:p>
            <a:pPr fontAlgn="auto">
              <a:lnSpc>
                <a:spcPct val="80000"/>
              </a:lnSpc>
              <a:spcAft>
                <a:spcPts val="0"/>
              </a:spcAft>
              <a:buFont typeface="Arial" pitchFamily="34" charset="0"/>
              <a:buNone/>
              <a:defRPr/>
            </a:pPr>
            <a:r>
              <a:rPr lang="en-US" altLang="ja-JP" sz="900" b="1" dirty="0" smtClean="0">
                <a:latin typeface="Calibri"/>
                <a:cs typeface="Calibri"/>
              </a:rPr>
              <a:t>Introduction:</a:t>
            </a:r>
            <a:endParaRPr lang="en-US" altLang="ja-JP" sz="900" b="1" dirty="0">
              <a:latin typeface="Calibri"/>
              <a:cs typeface="Calibri"/>
            </a:endParaRPr>
          </a:p>
          <a:p>
            <a:pPr indent="93663"/>
            <a:r>
              <a:rPr lang="en-US" altLang="ja-JP" sz="800" dirty="0"/>
              <a:t>Regenerative medicine presents many promising opportunities, but is not without potential risks. The purposeful manipulation of unspecialized cells, such as induced pluripotent stem cells, has contributed greatly to the development of regenerative medicine. However, these manipulations may also facilitate unintended consequences, such as the accumulation of unrepaired malignant alterations. Many questions concerning both malignant alteration of unspecialized cells and malignant dedifferentiation of cells remain unanswered despite substantial research efforts. Additionally, parallels between normal stem cells and cancer stem cells further complicate the development of new medical treatments targeting cancer stem cells. Therefore, we hope to elucidate the molecular mechanisms underlying stem cell malignant transformation, with the ultimate aim of developing effective treatments and novel drugs targeted towards cancer stem cells. We also believe that our study will help develop a mechanism whereby reoccurrence and metastasis can be halted following treatment, enhancing the potential for these treatments to be successful. The 19</a:t>
            </a:r>
            <a:r>
              <a:rPr lang="en-US" altLang="ja-JP" sz="800" baseline="30000" dirty="0"/>
              <a:t>th</a:t>
            </a:r>
            <a:r>
              <a:rPr lang="en-US" altLang="ja-JP" sz="800" dirty="0"/>
              <a:t> century German pathologist R. L. Virchow highlighted the importance of inflammatory stimulation in cancer with his chronic irritation theory: cancer is caused by severe irritation in the tissues and arises from the activation of dormant cells. We propose that this theory can be applied to better understand the pathogenesis of cancer stem cells.</a:t>
            </a:r>
            <a:endParaRPr lang="ja-JP" altLang="ja-JP" sz="800" dirty="0"/>
          </a:p>
          <a:p>
            <a:pPr indent="93663"/>
            <a:r>
              <a:rPr lang="en-US" altLang="ja-JP" sz="800" dirty="0"/>
              <a:t>With this understanding, we have identified a cell membrane receptor and a protein derived from a lipid-metabolizing enzyme that are both activated by oxidative stress to regulate the initiation and maintenance of cancer stem cells. We are now investigating the utility of this system for efforts to bring the tumorigenic capacity of cancer stem cells under control. We are also further refining our understanding of the mechanisms involved. We believe that this work will aid the development of novel treatments and drugs that will mitigate the risks of malignant alteration of unspecialized cells during reprogramming and malignant dedifferentiation of cancer cells. </a:t>
            </a:r>
          </a:p>
          <a:p>
            <a:pPr indent="93663"/>
            <a:r>
              <a:rPr lang="en-US" altLang="ja-JP" sz="800" dirty="0"/>
              <a:t> Lipid metabolism in stem cells is emerging as an important mechanism of control for stem cells and the stem cell niche. Given the close associations between oxidation and lipid metabolism, we are enthusiastic about the prospects of this work to yield an innovative breakthrough in the control of cancer stem cells. </a:t>
            </a:r>
            <a:endParaRPr lang="en-US" altLang="ja-JP" sz="600" dirty="0" smtClean="0"/>
          </a:p>
          <a:p>
            <a:pPr indent="93663">
              <a:lnSpc>
                <a:spcPct val="50000"/>
              </a:lnSpc>
            </a:pPr>
            <a:endParaRPr lang="en-US" altLang="ja-JP" sz="600" dirty="0" smtClean="0"/>
          </a:p>
          <a:p>
            <a:pPr indent="93663"/>
            <a:r>
              <a:rPr lang="en-US" altLang="ja-JP" sz="600" dirty="0" smtClean="0"/>
              <a:t>This </a:t>
            </a:r>
            <a:r>
              <a:rPr lang="en-US" altLang="ja-JP" sz="600" dirty="0"/>
              <a:t>study is supported </a:t>
            </a:r>
            <a:r>
              <a:rPr lang="en-US" altLang="ja-JP" sz="600" dirty="0" smtClean="0"/>
              <a:t>by the Grant</a:t>
            </a:r>
            <a:r>
              <a:rPr lang="en-US" altLang="ja-JP" sz="600" dirty="0"/>
              <a:t>-in-Aid for Scientific Research (B</a:t>
            </a:r>
            <a:r>
              <a:rPr lang="en-US" altLang="ja-JP" sz="600" i="1" dirty="0"/>
              <a:t>), </a:t>
            </a:r>
            <a:r>
              <a:rPr lang="en-US" altLang="ja-JP" sz="600" dirty="0"/>
              <a:t>24390069; (C), 16K01360; and joint research funds with Ono Pharmaceutical Co., Ltd. 372-201209-A-024.</a:t>
            </a:r>
            <a:endParaRPr lang="ja-JP" altLang="ja-JP" sz="600" dirty="0"/>
          </a:p>
          <a:p>
            <a:pPr indent="93663"/>
            <a:r>
              <a:rPr lang="en-US" altLang="ja-JP" sz="600" dirty="0"/>
              <a:t>A very special debt of gratitude for assistance with the present study is due to Dr. Takao Shimizu (Research Institute, National Center for Global Health and Medicine); Dr. Takashi Izumi (Gunma University); and Dr. Adam </a:t>
            </a:r>
            <a:r>
              <a:rPr lang="en-US" altLang="ja-JP" sz="600" dirty="0" err="1"/>
              <a:t>Sapirstein</a:t>
            </a:r>
            <a:r>
              <a:rPr lang="en-US" altLang="ja-JP" sz="600" dirty="0"/>
              <a:t>, Dr. Raymond C. Koehler, Dr. David J. Linden, and Dr. Mir Ahmad </a:t>
            </a:r>
            <a:r>
              <a:rPr lang="en-US" altLang="ja-JP" sz="600" dirty="0" err="1"/>
              <a:t>Hossain</a:t>
            </a:r>
            <a:r>
              <a:rPr lang="en-US" altLang="ja-JP" sz="600" dirty="0"/>
              <a:t> (The Johns Hopkins University School of Medicine).</a:t>
            </a:r>
            <a:r>
              <a:rPr lang="ja-JP" altLang="ja-JP" sz="600" dirty="0"/>
              <a:t> </a:t>
            </a:r>
            <a:endParaRPr lang="ja-JP" altLang="en-US" sz="600" dirty="0"/>
          </a:p>
        </p:txBody>
      </p:sp>
      <p:sp>
        <p:nvSpPr>
          <p:cNvPr id="3077" name="コンテンツ プレースホルダー 4"/>
          <p:cNvSpPr>
            <a:spLocks noGrp="1"/>
          </p:cNvSpPr>
          <p:nvPr>
            <p:ph sz="half" idx="10"/>
          </p:nvPr>
        </p:nvSpPr>
        <p:spPr>
          <a:xfrm>
            <a:off x="4648200" y="5588000"/>
            <a:ext cx="4038600" cy="1117649"/>
          </a:xfrm>
          <a:ln>
            <a:miter lim="800000"/>
            <a:headEnd/>
            <a:tailEnd/>
          </a:ln>
        </p:spPr>
        <p:txBody>
          <a:bodyPr/>
          <a:lstStyle/>
          <a:p>
            <a:r>
              <a:rPr lang="en-US" altLang="ja-JP" sz="1200" dirty="0">
                <a:latin typeface="Arial" charset="0"/>
                <a:cs typeface="Arial" charset="0"/>
              </a:rPr>
              <a:t>Keywords</a:t>
            </a:r>
            <a:r>
              <a:rPr lang="ja-JP" altLang="en-US" sz="1200" dirty="0">
                <a:latin typeface="Arial" charset="0"/>
                <a:cs typeface="Arial" charset="0"/>
              </a:rPr>
              <a:t>：</a:t>
            </a:r>
            <a:r>
              <a:rPr lang="en-US" altLang="ja-JP" sz="1200" dirty="0" smtClean="0">
                <a:latin typeface="Arial" charset="0"/>
                <a:cs typeface="Arial" charset="0"/>
              </a:rPr>
              <a:t>&lt;</a:t>
            </a:r>
            <a:r>
              <a:rPr lang="en-US" altLang="ja-JP" sz="1100" dirty="0" smtClean="0">
                <a:latin typeface="Arial" charset="0"/>
                <a:cs typeface="Arial" charset="0"/>
              </a:rPr>
              <a:t>cancer stem cells, oxidative stress</a:t>
            </a:r>
            <a:r>
              <a:rPr lang="en-US" altLang="ja-JP" sz="1200" dirty="0" smtClean="0">
                <a:latin typeface="Arial" charset="0"/>
                <a:cs typeface="Arial" charset="0"/>
              </a:rPr>
              <a:t>&gt;</a:t>
            </a:r>
            <a:endParaRPr lang="en-US" altLang="ja-JP" sz="1200" dirty="0">
              <a:latin typeface="Arial" charset="0"/>
              <a:cs typeface="Arial" charset="0"/>
            </a:endParaRPr>
          </a:p>
          <a:p>
            <a:r>
              <a:rPr lang="en-US" altLang="ja-JP" sz="1200" dirty="0">
                <a:latin typeface="Arial" charset="0"/>
                <a:cs typeface="Arial" charset="0"/>
              </a:rPr>
              <a:t>E-mail: &lt;</a:t>
            </a:r>
            <a:r>
              <a:rPr lang="en-US" altLang="ja-JP" sz="1200" dirty="0">
                <a:latin typeface="+mn-ea"/>
                <a:cs typeface="Times New Roman" pitchFamily="18" charset="0"/>
              </a:rPr>
              <a:t>kkishim1@</a:t>
            </a:r>
            <a:r>
              <a:rPr lang="en-US" altLang="ja-JP" sz="1200" dirty="0">
                <a:latin typeface="Arial" charset="0"/>
                <a:cs typeface="Arial" charset="0"/>
              </a:rPr>
              <a:t>tokushima-u.ac.jp&gt;</a:t>
            </a:r>
          </a:p>
          <a:p>
            <a:r>
              <a:rPr lang="en-US" altLang="ja-JP" sz="1200" dirty="0">
                <a:latin typeface="Arial"/>
                <a:cs typeface="Arial"/>
              </a:rPr>
              <a:t>Phone 1   </a:t>
            </a:r>
            <a:r>
              <a:rPr lang="en-US" altLang="ja-JP" sz="1200" dirty="0" smtClean="0">
                <a:latin typeface="Arial"/>
                <a:cs typeface="Arial"/>
              </a:rPr>
              <a:t>&lt;Office: +</a:t>
            </a:r>
            <a:r>
              <a:rPr lang="en-US" altLang="ja-JP" sz="1200" dirty="0">
                <a:latin typeface="Arial"/>
                <a:cs typeface="Arial"/>
              </a:rPr>
              <a:t>81-88-656-</a:t>
            </a:r>
            <a:r>
              <a:rPr lang="en-US" altLang="ja-JP" sz="1200" dirty="0" smtClean="0">
                <a:latin typeface="Arial"/>
                <a:cs typeface="Arial"/>
              </a:rPr>
              <a:t>5206&gt; </a:t>
            </a:r>
            <a:endParaRPr lang="en-US" altLang="ja-JP" sz="1200" dirty="0">
              <a:latin typeface="Arial"/>
              <a:cs typeface="Arial"/>
            </a:endParaRPr>
          </a:p>
          <a:p>
            <a:r>
              <a:rPr lang="en-US" altLang="ja-JP" sz="1200" dirty="0">
                <a:latin typeface="Arial"/>
                <a:cs typeface="Arial"/>
              </a:rPr>
              <a:t>Phone 2   </a:t>
            </a:r>
            <a:r>
              <a:rPr lang="en-US" altLang="ja-JP" sz="1200" dirty="0" smtClean="0">
                <a:latin typeface="Arial"/>
                <a:cs typeface="Arial"/>
              </a:rPr>
              <a:t>&lt;Lab.: +</a:t>
            </a:r>
            <a:r>
              <a:rPr lang="en-US" altLang="ja-JP" sz="1200" dirty="0">
                <a:latin typeface="Arial"/>
                <a:cs typeface="Arial"/>
              </a:rPr>
              <a:t>81-88-656-9958&gt; </a:t>
            </a:r>
          </a:p>
          <a:p>
            <a:endParaRPr lang="en-US" altLang="ja-JP" sz="1200" dirty="0" smtClean="0">
              <a:latin typeface="Arial" charset="0"/>
              <a:cs typeface="Arial" charset="0"/>
            </a:endParaRPr>
          </a:p>
        </p:txBody>
      </p:sp>
      <p:sp>
        <p:nvSpPr>
          <p:cNvPr id="3079" name="Rectangle 62"/>
          <p:cNvSpPr>
            <a:spLocks noChangeArrowheads="1"/>
          </p:cNvSpPr>
          <p:nvPr/>
        </p:nvSpPr>
        <p:spPr bwMode="auto">
          <a:xfrm>
            <a:off x="2268538" y="2997200"/>
            <a:ext cx="774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100" b="1">
                <a:solidFill>
                  <a:schemeClr val="bg1"/>
                </a:solidFill>
                <a:latin typeface="HGPｺﾞｼｯｸM" pitchFamily="50" charset="-128"/>
                <a:ea typeface="HGPｺﾞｼｯｸM" pitchFamily="50" charset="-128"/>
              </a:rPr>
              <a:t>crack</a:t>
            </a:r>
            <a:endParaRPr lang="ja-JP" altLang="en-US" sz="1100" b="1">
              <a:solidFill>
                <a:schemeClr val="bg1"/>
              </a:solidFill>
              <a:latin typeface="HGPｺﾞｼｯｸM" pitchFamily="50" charset="-128"/>
              <a:ea typeface="HGPｺﾞｼｯｸM" pitchFamily="50" charset="-128"/>
            </a:endParaRPr>
          </a:p>
        </p:txBody>
      </p:sp>
      <p:cxnSp>
        <p:nvCxnSpPr>
          <p:cNvPr id="17" name="直線矢印コネクタ 16"/>
          <p:cNvCxnSpPr/>
          <p:nvPr/>
        </p:nvCxnSpPr>
        <p:spPr>
          <a:xfrm flipH="1">
            <a:off x="1989138" y="3165475"/>
            <a:ext cx="504825" cy="5810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rot="10800000">
            <a:off x="3444875" y="3492500"/>
            <a:ext cx="215900" cy="23336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6632"/>
            <a:ext cx="935652" cy="10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図 1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7858967" y="5623185"/>
            <a:ext cx="791999" cy="1055999"/>
          </a:xfrm>
          <a:prstGeom prst="rect">
            <a:avLst/>
          </a:prstGeom>
        </p:spPr>
      </p:pic>
      <p:sp>
        <p:nvSpPr>
          <p:cNvPr id="12" name="コンテンツ プレースホルダー 2"/>
          <p:cNvSpPr>
            <a:spLocks noGrp="1"/>
          </p:cNvSpPr>
          <p:nvPr>
            <p:ph sz="half" idx="1"/>
          </p:nvPr>
        </p:nvSpPr>
        <p:spPr>
          <a:xfrm>
            <a:off x="457200" y="1163107"/>
            <a:ext cx="4038600" cy="5542493"/>
          </a:xfrm>
          <a:ln w="6350"/>
        </p:spPr>
        <p:txBody>
          <a:bodyPr rtlCol="0"/>
          <a:lstStyle/>
          <a:p>
            <a:pPr fontAlgn="auto">
              <a:spcAft>
                <a:spcPts val="0"/>
              </a:spcAft>
              <a:buFont typeface="Arial" pitchFamily="34" charset="0"/>
              <a:buNone/>
              <a:defRPr/>
            </a:pPr>
            <a:r>
              <a:rPr lang="en-US" altLang="ja-JP" sz="1200" dirty="0" smtClean="0">
                <a:latin typeface="+mn-ea"/>
              </a:rPr>
              <a:t>&lt;</a:t>
            </a:r>
            <a:r>
              <a:rPr lang="ja-JP" altLang="en-US" sz="1200" dirty="0" smtClean="0">
                <a:latin typeface="+mn-ea"/>
              </a:rPr>
              <a:t>図表</a:t>
            </a:r>
            <a:r>
              <a:rPr lang="en-US" altLang="ja-JP" sz="1200" dirty="0" smtClean="0">
                <a:latin typeface="+mn-ea"/>
              </a:rPr>
              <a:t>&gt;</a:t>
            </a:r>
            <a:endParaRPr lang="ja-JP" altLang="en-US" dirty="0">
              <a:latin typeface="+mn-ea"/>
            </a:endParaRPr>
          </a:p>
        </p:txBody>
      </p:sp>
      <p:sp>
        <p:nvSpPr>
          <p:cNvPr id="14" name="正方形/長方形 13"/>
          <p:cNvSpPr/>
          <p:nvPr/>
        </p:nvSpPr>
        <p:spPr>
          <a:xfrm>
            <a:off x="467544" y="1196752"/>
            <a:ext cx="720080"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20000"/>
                    </a14:imgEffect>
                  </a14:imgLayer>
                </a14:imgProps>
              </a:ext>
            </a:extLst>
          </a:blip>
          <a:stretch>
            <a:fillRect/>
          </a:stretch>
        </p:blipFill>
        <p:spPr>
          <a:xfrm>
            <a:off x="606227" y="1191667"/>
            <a:ext cx="3740547" cy="548537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研究者紹介V３ひな形">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研究者紹介V３ひな形</Template>
  <TotalTime>675</TotalTime>
  <Words>585</Words>
  <Application>Microsoft Office PowerPoint</Application>
  <PresentationFormat>画面に合わせる (4:3)</PresentationFormat>
  <Paragraphs>31</Paragraphs>
  <Slides>2</Slides>
  <Notes>2</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研究者紹介V３ひな形</vt:lpstr>
      <vt:lpstr>がん幹細胞の造腫瘍活性に対する持続的制御法の確立 　　　［キーワード：がん幹細胞，成体幹細胞, 酸化ストレス］　　&lt;講師&gt;　&lt;岸本幸治&gt;</vt:lpstr>
      <vt:lpstr>Establishment of Sustainable Control of  Cancer Stem Cell Tumorigenicity                             &lt;Associate professor&gt;　&lt;Koji Kishimoto&gt;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&lt;研究題目&gt;                                                &lt;肩書&gt;　&lt;氏名first  name, family name&gt;</dc:title>
  <dc:creator>admini</dc:creator>
  <cp:lastModifiedBy>admini</cp:lastModifiedBy>
  <cp:revision>73</cp:revision>
  <cp:lastPrinted>2016-07-08T06:28:15Z</cp:lastPrinted>
  <dcterms:created xsi:type="dcterms:W3CDTF">2015-04-30T08:53:54Z</dcterms:created>
  <dcterms:modified xsi:type="dcterms:W3CDTF">2016-07-08T08:29:17Z</dcterms:modified>
</cp:coreProperties>
</file>