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63" r:id="rId2"/>
    <p:sldId id="262" r:id="rId3"/>
  </p:sldIdLst>
  <p:sldSz cx="9144000" cy="6858000" type="screen4x3"/>
  <p:notesSz cx="6805613"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FC1B3"/>
    <a:srgbClr val="FF6600"/>
    <a:srgbClr val="FF8C01"/>
    <a:srgbClr val="0000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42" autoAdjust="0"/>
    <p:restoredTop sz="94660"/>
  </p:normalViewPr>
  <p:slideViewPr>
    <p:cSldViewPr>
      <p:cViewPr>
        <p:scale>
          <a:sx n="97" d="100"/>
          <a:sy n="97" d="100"/>
        </p:scale>
        <p:origin x="-378" y="-1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575"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854450" y="0"/>
            <a:ext cx="2949575" cy="496888"/>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51BBC46D-FCC0-418C-8029-FC14F7855195}" type="datetimeFigureOut">
              <a:rPr lang="ja-JP" altLang="en-US"/>
              <a:pPr>
                <a:defRPr/>
              </a:pPr>
              <a:t>2016/7/26</a:t>
            </a:fld>
            <a:endParaRPr lang="ja-JP" altLang="en-US"/>
          </a:p>
        </p:txBody>
      </p:sp>
      <p:sp>
        <p:nvSpPr>
          <p:cNvPr id="4" name="スライド イメージ プレースホル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a:xfrm>
            <a:off x="681038" y="4721225"/>
            <a:ext cx="5443537" cy="4471988"/>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854450" y="9440863"/>
            <a:ext cx="2949575"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00199F6B-D319-4930-B01A-8F0007CD256A}" type="slidenum">
              <a:rPr lang="ja-JP" altLang="en-US"/>
              <a:pPr>
                <a:defRPr/>
              </a:pPr>
              <a:t>‹#›</a:t>
            </a:fld>
            <a:endParaRPr lang="ja-JP" altLang="en-US"/>
          </a:p>
        </p:txBody>
      </p:sp>
    </p:spTree>
    <p:extLst>
      <p:ext uri="{BB962C8B-B14F-4D97-AF65-F5344CB8AC3E}">
        <p14:creationId xmlns:p14="http://schemas.microsoft.com/office/powerpoint/2010/main" val="20068441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mn-lt"/>
        <a:ea typeface="+mn-ea"/>
        <a:cs typeface="+mn-cs"/>
      </a:defRPr>
    </a:lvl1pPr>
    <a:lvl2pPr marL="457200" algn="l" rtl="0" fontAlgn="base">
      <a:spcBef>
        <a:spcPct val="30000"/>
      </a:spcBef>
      <a:spcAft>
        <a:spcPct val="0"/>
      </a:spcAft>
      <a:defRPr kumimoji="1" sz="1200" kern="1200">
        <a:solidFill>
          <a:schemeClr val="tx1"/>
        </a:solidFill>
        <a:latin typeface="+mn-lt"/>
        <a:ea typeface="+mn-ea"/>
        <a:cs typeface="+mn-cs"/>
      </a:defRPr>
    </a:lvl2pPr>
    <a:lvl3pPr marL="914400" algn="l" rtl="0" fontAlgn="base">
      <a:spcBef>
        <a:spcPct val="30000"/>
      </a:spcBef>
      <a:spcAft>
        <a:spcPct val="0"/>
      </a:spcAft>
      <a:defRPr kumimoji="1" sz="1200" kern="1200">
        <a:solidFill>
          <a:schemeClr val="tx1"/>
        </a:solidFill>
        <a:latin typeface="+mn-lt"/>
        <a:ea typeface="+mn-ea"/>
        <a:cs typeface="+mn-cs"/>
      </a:defRPr>
    </a:lvl3pPr>
    <a:lvl4pPr marL="1371600" algn="l" rtl="0" fontAlgn="base">
      <a:spcBef>
        <a:spcPct val="30000"/>
      </a:spcBef>
      <a:spcAft>
        <a:spcPct val="0"/>
      </a:spcAft>
      <a:defRPr kumimoji="1" sz="1200" kern="1200">
        <a:solidFill>
          <a:schemeClr val="tx1"/>
        </a:solidFill>
        <a:latin typeface="+mn-lt"/>
        <a:ea typeface="+mn-ea"/>
        <a:cs typeface="+mn-cs"/>
      </a:defRPr>
    </a:lvl4pPr>
    <a:lvl5pPr marL="1828800" algn="l" rtl="0" fontAlgn="base">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smtClean="0"/>
          </a:p>
        </p:txBody>
      </p:sp>
      <p:sp>
        <p:nvSpPr>
          <p:cNvPr id="717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6D7AE0B6-D9CB-4FEB-89EA-3BEDEF6B7FE3}" type="slidenum">
              <a:rPr lang="ja-JP" altLang="en-US"/>
              <a:pPr fontAlgn="base">
                <a:spcBef>
                  <a:spcPct val="0"/>
                </a:spcBef>
                <a:spcAft>
                  <a:spcPct val="0"/>
                </a:spcAft>
              </a:pPr>
              <a:t>1</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smtClean="0"/>
          </a:p>
        </p:txBody>
      </p:sp>
      <p:sp>
        <p:nvSpPr>
          <p:cNvPr id="614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4C342A47-B8EB-40F6-B7E3-8C7EEBB800CB}" type="slidenum">
              <a:rPr lang="ja-JP" altLang="en-US"/>
              <a:pPr fontAlgn="base">
                <a:spcBef>
                  <a:spcPct val="0"/>
                </a:spcBef>
                <a:spcAft>
                  <a:spcPct val="0"/>
                </a:spcAft>
              </a:pPr>
              <a:t>2</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D2A22A8A-F239-49BC-AE57-A5BE5F409702}" type="datetimeFigureOut">
              <a:rPr lang="ja-JP" altLang="en-US"/>
              <a:pPr>
                <a:defRPr/>
              </a:pPr>
              <a:t>2016/7/26</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80572185-1E72-46A4-960C-345B5E65BDC2}" type="slidenum">
              <a:rPr lang="ja-JP" altLang="en-US"/>
              <a:pPr>
                <a:defRPr/>
              </a:pPr>
              <a:t>‹#›</a:t>
            </a:fld>
            <a:endParaRPr lang="ja-JP" altLang="en-US"/>
          </a:p>
        </p:txBody>
      </p:sp>
    </p:spTree>
    <p:extLst>
      <p:ext uri="{BB962C8B-B14F-4D97-AF65-F5344CB8AC3E}">
        <p14:creationId xmlns:p14="http://schemas.microsoft.com/office/powerpoint/2010/main" val="352659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4D42D9E5-097D-426B-8D1C-730AE3068A4F}" type="datetimeFigureOut">
              <a:rPr lang="ja-JP" altLang="en-US"/>
              <a:pPr>
                <a:defRPr/>
              </a:pPr>
              <a:t>2016/7/26</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FF1F4939-704F-49B6-A037-E1FA2301EEB6}" type="slidenum">
              <a:rPr lang="ja-JP" altLang="en-US"/>
              <a:pPr>
                <a:defRPr/>
              </a:pPr>
              <a:t>‹#›</a:t>
            </a:fld>
            <a:endParaRPr lang="ja-JP" altLang="en-US"/>
          </a:p>
        </p:txBody>
      </p:sp>
    </p:spTree>
    <p:extLst>
      <p:ext uri="{BB962C8B-B14F-4D97-AF65-F5344CB8AC3E}">
        <p14:creationId xmlns:p14="http://schemas.microsoft.com/office/powerpoint/2010/main" val="4288790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37E611E3-D618-4BA1-BD17-913E26288300}" type="datetimeFigureOut">
              <a:rPr lang="ja-JP" altLang="en-US"/>
              <a:pPr>
                <a:defRPr/>
              </a:pPr>
              <a:t>2016/7/26</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BB6B6FFF-93B9-4598-9AF1-2BB910CE3BE5}" type="slidenum">
              <a:rPr lang="ja-JP" altLang="en-US"/>
              <a:pPr>
                <a:defRPr/>
              </a:pPr>
              <a:t>‹#›</a:t>
            </a:fld>
            <a:endParaRPr lang="ja-JP" altLang="en-US"/>
          </a:p>
        </p:txBody>
      </p:sp>
    </p:spTree>
    <p:extLst>
      <p:ext uri="{BB962C8B-B14F-4D97-AF65-F5344CB8AC3E}">
        <p14:creationId xmlns:p14="http://schemas.microsoft.com/office/powerpoint/2010/main" val="2942164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BBB50428-06FC-489D-889D-231DDEBF1F53}" type="datetimeFigureOut">
              <a:rPr lang="ja-JP" altLang="en-US"/>
              <a:pPr>
                <a:defRPr/>
              </a:pPr>
              <a:t>2016/7/26</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196DED34-499C-40A0-A4B6-669CAC1AB8FD}" type="slidenum">
              <a:rPr lang="ja-JP" altLang="en-US"/>
              <a:pPr>
                <a:defRPr/>
              </a:pPr>
              <a:t>‹#›</a:t>
            </a:fld>
            <a:endParaRPr lang="ja-JP" altLang="en-US"/>
          </a:p>
        </p:txBody>
      </p:sp>
    </p:spTree>
    <p:extLst>
      <p:ext uri="{BB962C8B-B14F-4D97-AF65-F5344CB8AC3E}">
        <p14:creationId xmlns:p14="http://schemas.microsoft.com/office/powerpoint/2010/main" val="3606400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DC8AFB87-CAE4-470C-AB98-044EC02DE043}" type="datetimeFigureOut">
              <a:rPr lang="ja-JP" altLang="en-US"/>
              <a:pPr>
                <a:defRPr/>
              </a:pPr>
              <a:t>2016/7/26</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3CC9C6E3-F5B7-43A7-912F-D984B0BB62C6}" type="slidenum">
              <a:rPr lang="ja-JP" altLang="en-US"/>
              <a:pPr>
                <a:defRPr/>
              </a:pPr>
              <a:t>‹#›</a:t>
            </a:fld>
            <a:endParaRPr lang="ja-JP" altLang="en-US"/>
          </a:p>
        </p:txBody>
      </p:sp>
    </p:spTree>
    <p:extLst>
      <p:ext uri="{BB962C8B-B14F-4D97-AF65-F5344CB8AC3E}">
        <p14:creationId xmlns:p14="http://schemas.microsoft.com/office/powerpoint/2010/main" val="3327053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74638"/>
            <a:ext cx="8208912" cy="850106"/>
          </a:xfrm>
          <a:gradFill flip="none" rotWithShape="1">
            <a:gsLst>
              <a:gs pos="0">
                <a:srgbClr val="FF6600">
                  <a:tint val="66000"/>
                  <a:satMod val="160000"/>
                </a:srgbClr>
              </a:gs>
              <a:gs pos="50000">
                <a:srgbClr val="FF6600">
                  <a:tint val="44500"/>
                  <a:satMod val="160000"/>
                </a:srgbClr>
              </a:gs>
              <a:gs pos="100000">
                <a:srgbClr val="FF6600">
                  <a:tint val="23500"/>
                  <a:satMod val="160000"/>
                </a:srgbClr>
              </a:gs>
            </a:gsLst>
            <a:lin ang="0" scaled="1"/>
            <a:tileRect/>
          </a:gradFill>
          <a:ln w="9525">
            <a:solidFill>
              <a:schemeClr val="tx1"/>
            </a:solidFill>
          </a:ln>
          <a:effectLst>
            <a:outerShdw blurRad="50800" dist="38100" dir="2700000" algn="tl" rotWithShape="0">
              <a:prstClr val="black">
                <a:alpha val="40000"/>
              </a:prstClr>
            </a:outerShdw>
          </a:effectLst>
        </p:spPr>
        <p:txBody>
          <a:bodyPr>
            <a:normAutofit/>
          </a:bodyPr>
          <a:lstStyle>
            <a:lvl1pPr algn="ctr">
              <a:defRPr sz="2400">
                <a:ln>
                  <a:solidFill>
                    <a:schemeClr val="tx1"/>
                  </a:solidFill>
                </a:ln>
              </a:defRPr>
            </a:lvl1pPr>
          </a:lstStyle>
          <a:p>
            <a:r>
              <a:rPr lang="ja-JP" altLang="en-US" smtClean="0"/>
              <a:t>マスター タイトルの書式設定</a:t>
            </a:r>
            <a:endParaRPr lang="ja-JP" altLang="en-US" dirty="0"/>
          </a:p>
        </p:txBody>
      </p:sp>
      <p:sp>
        <p:nvSpPr>
          <p:cNvPr id="3" name="コンテンツ プレースホルダー 2"/>
          <p:cNvSpPr>
            <a:spLocks noGrp="1"/>
          </p:cNvSpPr>
          <p:nvPr>
            <p:ph sz="half" idx="1"/>
          </p:nvPr>
        </p:nvSpPr>
        <p:spPr>
          <a:xfrm>
            <a:off x="457200" y="1196752"/>
            <a:ext cx="4038600" cy="5400600"/>
          </a:xfrm>
          <a:ln>
            <a:solidFill>
              <a:schemeClr val="tx1"/>
            </a:solidFill>
          </a:ln>
        </p:spPr>
        <p:txBody>
          <a:bodyPr>
            <a:normAutofit/>
          </a:bodyPr>
          <a:lstStyle>
            <a:lvl1pPr marL="0" indent="0" algn="just">
              <a:buNone/>
              <a:defRPr sz="1800"/>
            </a:lvl1pPr>
            <a:lvl2pPr marL="457200" indent="0" algn="just">
              <a:buNone/>
              <a:defRPr sz="1600"/>
            </a:lvl2pPr>
            <a:lvl3pPr marL="914400" indent="0" algn="just">
              <a:buNone/>
              <a:defRPr sz="1400"/>
            </a:lvl3pPr>
            <a:lvl4pPr marL="1371600" indent="0" algn="just">
              <a:buNone/>
              <a:defRPr sz="1200"/>
            </a:lvl4pPr>
            <a:lvl5pPr marL="1828800" indent="0" algn="just">
              <a:buNone/>
              <a:defRPr sz="1200"/>
            </a:lvl5pPr>
            <a:lvl6pPr>
              <a:defRPr sz="1800"/>
            </a:lvl6pPr>
            <a:lvl7pPr>
              <a:defRPr sz="1800"/>
            </a:lvl7pPr>
            <a:lvl8pPr>
              <a:defRPr sz="1800"/>
            </a:lvl8pPr>
            <a:lvl9pPr>
              <a:defRPr sz="1800"/>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648200" y="1196752"/>
            <a:ext cx="4038600" cy="3816424"/>
          </a:xfrm>
          <a:ln>
            <a:solidFill>
              <a:schemeClr val="tx1"/>
            </a:solidFill>
          </a:ln>
        </p:spPr>
        <p:txBody>
          <a:bodyPr>
            <a:normAutofit/>
          </a:bodyPr>
          <a:lstStyle>
            <a:lvl1pPr marL="0" indent="0" algn="just">
              <a:buNone/>
              <a:defRPr sz="1200"/>
            </a:lvl1pPr>
            <a:lvl2pPr marL="457200" indent="0" algn="just">
              <a:buNone/>
              <a:defRPr sz="1600"/>
            </a:lvl2pPr>
            <a:lvl3pPr marL="914400" indent="0" algn="just">
              <a:buNone/>
              <a:defRPr sz="1400"/>
            </a:lvl3pPr>
            <a:lvl4pPr marL="1371600" indent="0" algn="just">
              <a:buNone/>
              <a:defRPr sz="1200"/>
            </a:lvl4pPr>
            <a:lvl5pPr marL="1828800" indent="0" algn="just">
              <a:buNone/>
              <a:defRPr sz="1200"/>
            </a:lvl5pPr>
            <a:lvl6pPr>
              <a:defRPr sz="1800"/>
            </a:lvl6pPr>
            <a:lvl7pPr>
              <a:defRPr sz="1800"/>
            </a:lvl7pPr>
            <a:lvl8pPr>
              <a:defRPr sz="1800"/>
            </a:lvl8pPr>
            <a:lvl9pPr>
              <a:defRPr sz="1800"/>
            </a:lvl9pPr>
          </a:lstStyle>
          <a:p>
            <a:pPr lvl="0"/>
            <a:r>
              <a:rPr lang="ja-JP" altLang="en-US" smtClean="0"/>
              <a:t>マスター テキストの書式設定</a:t>
            </a:r>
          </a:p>
        </p:txBody>
      </p:sp>
      <p:sp>
        <p:nvSpPr>
          <p:cNvPr id="8" name="コンテンツ プレースホルダー 3"/>
          <p:cNvSpPr>
            <a:spLocks noGrp="1"/>
          </p:cNvSpPr>
          <p:nvPr>
            <p:ph sz="half" idx="10"/>
          </p:nvPr>
        </p:nvSpPr>
        <p:spPr>
          <a:xfrm>
            <a:off x="4644008" y="5157192"/>
            <a:ext cx="4038600" cy="1440160"/>
          </a:xfrm>
          <a:ln>
            <a:solidFill>
              <a:schemeClr val="tx1"/>
            </a:solidFill>
          </a:ln>
        </p:spPr>
        <p:txBody>
          <a:bodyPr>
            <a:normAutofit/>
          </a:bodyPr>
          <a:lstStyle>
            <a:lvl1pPr marL="0" indent="0" algn="just">
              <a:buNone/>
              <a:defRPr sz="1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ltLang="ja-JP" dirty="0" smtClean="0"/>
          </a:p>
        </p:txBody>
      </p:sp>
    </p:spTree>
    <p:extLst>
      <p:ext uri="{BB962C8B-B14F-4D97-AF65-F5344CB8AC3E}">
        <p14:creationId xmlns:p14="http://schemas.microsoft.com/office/powerpoint/2010/main" val="2740225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41FC2273-727C-4632-84AC-41AD4A4D168F}" type="datetimeFigureOut">
              <a:rPr lang="ja-JP" altLang="en-US"/>
              <a:pPr>
                <a:defRPr/>
              </a:pPr>
              <a:t>2016/7/26</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886B8DA0-0B5A-41BB-BD43-299A309CD659}" type="slidenum">
              <a:rPr lang="ja-JP" altLang="en-US"/>
              <a:pPr>
                <a:defRPr/>
              </a:pPr>
              <a:t>‹#›</a:t>
            </a:fld>
            <a:endParaRPr lang="ja-JP" altLang="en-US"/>
          </a:p>
        </p:txBody>
      </p:sp>
    </p:spTree>
    <p:extLst>
      <p:ext uri="{BB962C8B-B14F-4D97-AF65-F5344CB8AC3E}">
        <p14:creationId xmlns:p14="http://schemas.microsoft.com/office/powerpoint/2010/main" val="2797208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CDD5CCED-61FF-47A5-8C4B-D693AF39B512}" type="datetimeFigureOut">
              <a:rPr lang="ja-JP" altLang="en-US"/>
              <a:pPr>
                <a:defRPr/>
              </a:pPr>
              <a:t>2016/7/26</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892654B2-EDAD-4A1F-B24B-02719E08A958}" type="slidenum">
              <a:rPr lang="ja-JP" altLang="en-US"/>
              <a:pPr>
                <a:defRPr/>
              </a:pPr>
              <a:t>‹#›</a:t>
            </a:fld>
            <a:endParaRPr lang="ja-JP" altLang="en-US"/>
          </a:p>
        </p:txBody>
      </p:sp>
    </p:spTree>
    <p:extLst>
      <p:ext uri="{BB962C8B-B14F-4D97-AF65-F5344CB8AC3E}">
        <p14:creationId xmlns:p14="http://schemas.microsoft.com/office/powerpoint/2010/main" val="532916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16232AA8-5401-4682-88D5-DE56C12B821A}" type="datetimeFigureOut">
              <a:rPr lang="ja-JP" altLang="en-US"/>
              <a:pPr>
                <a:defRPr/>
              </a:pPr>
              <a:t>2016/7/26</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5BDF2CC7-1F89-4125-90A2-1747F224E5A1}" type="slidenum">
              <a:rPr lang="ja-JP" altLang="en-US"/>
              <a:pPr>
                <a:defRPr/>
              </a:pPr>
              <a:t>‹#›</a:t>
            </a:fld>
            <a:endParaRPr lang="ja-JP" altLang="en-US"/>
          </a:p>
        </p:txBody>
      </p:sp>
    </p:spTree>
    <p:extLst>
      <p:ext uri="{BB962C8B-B14F-4D97-AF65-F5344CB8AC3E}">
        <p14:creationId xmlns:p14="http://schemas.microsoft.com/office/powerpoint/2010/main" val="3248780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41E7926D-D477-4FE9-B069-8522D50248FB}" type="datetimeFigureOut">
              <a:rPr lang="ja-JP" altLang="en-US"/>
              <a:pPr>
                <a:defRPr/>
              </a:pPr>
              <a:t>2016/7/26</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D689C5B7-5031-4F50-97DF-5723DF857BCF}" type="slidenum">
              <a:rPr lang="ja-JP" altLang="en-US"/>
              <a:pPr>
                <a:defRPr/>
              </a:pPr>
              <a:t>‹#›</a:t>
            </a:fld>
            <a:endParaRPr lang="ja-JP" altLang="en-US"/>
          </a:p>
        </p:txBody>
      </p:sp>
    </p:spTree>
    <p:extLst>
      <p:ext uri="{BB962C8B-B14F-4D97-AF65-F5344CB8AC3E}">
        <p14:creationId xmlns:p14="http://schemas.microsoft.com/office/powerpoint/2010/main" val="1089406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06BAAD6A-7CA0-42A3-8EFB-0924B99A1A9B}" type="datetimeFigureOut">
              <a:rPr lang="ja-JP" altLang="en-US"/>
              <a:pPr>
                <a:defRPr/>
              </a:pPr>
              <a:t>2016/7/26</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37CC970A-6CF2-4558-B0DC-53E43D2DC6CE}" type="slidenum">
              <a:rPr lang="ja-JP" altLang="en-US"/>
              <a:pPr>
                <a:defRPr/>
              </a:pPr>
              <a:t>‹#›</a:t>
            </a:fld>
            <a:endParaRPr lang="ja-JP" altLang="en-US"/>
          </a:p>
        </p:txBody>
      </p:sp>
    </p:spTree>
    <p:extLst>
      <p:ext uri="{BB962C8B-B14F-4D97-AF65-F5344CB8AC3E}">
        <p14:creationId xmlns:p14="http://schemas.microsoft.com/office/powerpoint/2010/main" val="2535824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C5BDE91F-E928-4FE4-8E05-BA79C82458A8}" type="datetimeFigureOut">
              <a:rPr lang="ja-JP" altLang="en-US"/>
              <a:pPr>
                <a:defRPr/>
              </a:pPr>
              <a:t>2016/7/26</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3E4DE67E-518F-4E9B-811D-3AF3AF098E77}"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1"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eaLnBrk="1" fontAlgn="base" hangingPunct="1">
        <a:spcBef>
          <a:spcPct val="0"/>
        </a:spcBef>
        <a:spcAft>
          <a:spcPct val="0"/>
        </a:spcAft>
        <a:defRPr kumimoji="1" sz="4400" kern="1200">
          <a:solidFill>
            <a:schemeClr val="tx1"/>
          </a:solidFill>
          <a:latin typeface="+mj-lt"/>
          <a:ea typeface="+mj-ea"/>
          <a:cs typeface="+mj-cs"/>
        </a:defRPr>
      </a:lvl1pPr>
      <a:lvl2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2pPr>
      <a:lvl3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3pPr>
      <a:lvl4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4pPr>
      <a:lvl5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5pPr>
      <a:lvl6pPr marL="457200" algn="ctr" rtl="0" eaLnBrk="1" fontAlgn="base" hangingPunct="1">
        <a:spcBef>
          <a:spcPct val="0"/>
        </a:spcBef>
        <a:spcAft>
          <a:spcPct val="0"/>
        </a:spcAft>
        <a:defRPr kumimoji="1" sz="4400">
          <a:solidFill>
            <a:schemeClr val="tx1"/>
          </a:solidFill>
          <a:latin typeface="Calibri" pitchFamily="34" charset="0"/>
          <a:ea typeface="ＭＳ Ｐゴシック" charset="-128"/>
        </a:defRPr>
      </a:lvl6pPr>
      <a:lvl7pPr marL="914400" algn="ctr" rtl="0" eaLnBrk="1" fontAlgn="base" hangingPunct="1">
        <a:spcBef>
          <a:spcPct val="0"/>
        </a:spcBef>
        <a:spcAft>
          <a:spcPct val="0"/>
        </a:spcAft>
        <a:defRPr kumimoji="1" sz="4400">
          <a:solidFill>
            <a:schemeClr val="tx1"/>
          </a:solidFill>
          <a:latin typeface="Calibri" pitchFamily="34" charset="0"/>
          <a:ea typeface="ＭＳ Ｐゴシック" charset="-128"/>
        </a:defRPr>
      </a:lvl7pPr>
      <a:lvl8pPr marL="1371600" algn="ctr" rtl="0" eaLnBrk="1" fontAlgn="base" hangingPunct="1">
        <a:spcBef>
          <a:spcPct val="0"/>
        </a:spcBef>
        <a:spcAft>
          <a:spcPct val="0"/>
        </a:spcAft>
        <a:defRPr kumimoji="1" sz="4400">
          <a:solidFill>
            <a:schemeClr val="tx1"/>
          </a:solidFill>
          <a:latin typeface="Calibri" pitchFamily="34" charset="0"/>
          <a:ea typeface="ＭＳ Ｐゴシック" charset="-128"/>
        </a:defRPr>
      </a:lvl8pPr>
      <a:lvl9pPr marL="1828800" algn="ctr" rtl="0" eaLnBrk="1" fontAlgn="base" hangingPunct="1">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1" fontAlgn="base" hangingPunct="1">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emf"/><Relationship Id="rId11" Type="http://schemas.openxmlformats.org/officeDocument/2006/relationships/image" Target="../media/image9.png"/><Relationship Id="rId5" Type="http://schemas.openxmlformats.org/officeDocument/2006/relationships/image" Target="../media/image3.emf"/><Relationship Id="rId10" Type="http://schemas.openxmlformats.org/officeDocument/2006/relationships/image" Target="../media/image8.emf"/><Relationship Id="rId4" Type="http://schemas.openxmlformats.org/officeDocument/2006/relationships/image" Target="../media/image2.emf"/><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emf"/><Relationship Id="rId7"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4.emf"/><Relationship Id="rId11" Type="http://schemas.openxmlformats.org/officeDocument/2006/relationships/image" Target="../media/image9.png"/><Relationship Id="rId5" Type="http://schemas.openxmlformats.org/officeDocument/2006/relationships/image" Target="../media/image3.emf"/><Relationship Id="rId10" Type="http://schemas.openxmlformats.org/officeDocument/2006/relationships/image" Target="../media/image8.emf"/><Relationship Id="rId4" Type="http://schemas.openxmlformats.org/officeDocument/2006/relationships/image" Target="../media/image1.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7266" y="3296017"/>
            <a:ext cx="1116000" cy="836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a:xfrm>
            <a:off x="1518188" y="83568"/>
            <a:ext cx="7200800" cy="1042151"/>
          </a:xfrm>
          <a:gradFill>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a:gradFill>
          <a:ln>
            <a:noFill/>
          </a:ln>
          <a:effectLst>
            <a:softEdge rad="25400"/>
          </a:effectLst>
          <a:extLst/>
        </p:spPr>
        <p:txBody>
          <a:bodyPr rtlCol="0">
            <a:normAutofit fontScale="90000"/>
          </a:bodyPr>
          <a:lstStyle/>
          <a:p>
            <a:pPr fontAlgn="auto">
              <a:spcAft>
                <a:spcPts val="0"/>
              </a:spcAft>
              <a:defRPr/>
            </a:pPr>
            <a:r>
              <a:rPr lang="ja-JP" altLang="en-US" dirty="0" smtClean="0">
                <a:latin typeface="+mn-ea"/>
              </a:rPr>
              <a:t>未利用植物バイオマスの環境に優しい前処理法の開発</a:t>
            </a:r>
            <a:r>
              <a:rPr lang="en-US" altLang="ja-JP" sz="1800" dirty="0" smtClean="0"/>
              <a:t/>
            </a:r>
            <a:br>
              <a:rPr lang="en-US" altLang="ja-JP" sz="1800" dirty="0" smtClean="0"/>
            </a:br>
            <a:r>
              <a:rPr lang="ja-JP" altLang="en-US" sz="1800" dirty="0" smtClean="0"/>
              <a:t>　　　</a:t>
            </a:r>
            <a:r>
              <a:rPr lang="ja-JP" altLang="en-US" sz="1400" dirty="0" smtClean="0">
                <a:latin typeface="+mn-ea"/>
              </a:rPr>
              <a:t>［</a:t>
            </a:r>
            <a:r>
              <a:rPr lang="ja-JP" altLang="en-US" sz="1400" dirty="0">
                <a:latin typeface="+mn-ea"/>
              </a:rPr>
              <a:t>キーワード</a:t>
            </a:r>
            <a:r>
              <a:rPr lang="ja-JP" altLang="en-US" sz="1400" dirty="0" smtClean="0">
                <a:latin typeface="+mn-ea"/>
              </a:rPr>
              <a:t>：酵素糖化前処理，セルロース</a:t>
            </a:r>
            <a:r>
              <a:rPr lang="en-US" altLang="ja-JP" sz="1400" dirty="0">
                <a:latin typeface="+mn-ea"/>
              </a:rPr>
              <a:t>]</a:t>
            </a:r>
            <a:r>
              <a:rPr lang="ja-JP" altLang="en-US" sz="2000" dirty="0"/>
              <a:t>　</a:t>
            </a:r>
            <a:r>
              <a:rPr lang="ja-JP" altLang="en-US" sz="2000" dirty="0" smtClean="0"/>
              <a:t>　</a:t>
            </a:r>
            <a:r>
              <a:rPr lang="ja-JP" altLang="en-US" sz="2000" dirty="0" smtClean="0">
                <a:latin typeface="+mn-ea"/>
              </a:rPr>
              <a:t>講師</a:t>
            </a:r>
            <a:r>
              <a:rPr lang="ja-JP" altLang="en-US" sz="2000" dirty="0">
                <a:latin typeface="+mn-ea"/>
              </a:rPr>
              <a:t>　</a:t>
            </a:r>
            <a:r>
              <a:rPr lang="ja-JP" altLang="en-US" sz="2000" dirty="0" smtClean="0">
                <a:latin typeface="+mn-ea"/>
              </a:rPr>
              <a:t>佐々木千鶴</a:t>
            </a:r>
            <a:endParaRPr lang="ja-JP" altLang="en-US" sz="2000" dirty="0"/>
          </a:p>
        </p:txBody>
      </p:sp>
      <p:sp>
        <p:nvSpPr>
          <p:cNvPr id="3" name="コンテンツ プレースホルダー 2"/>
          <p:cNvSpPr>
            <a:spLocks noGrp="1"/>
          </p:cNvSpPr>
          <p:nvPr>
            <p:ph sz="half" idx="1"/>
          </p:nvPr>
        </p:nvSpPr>
        <p:spPr>
          <a:xfrm>
            <a:off x="457200" y="1196975"/>
            <a:ext cx="4038600" cy="5400675"/>
          </a:xfrm>
          <a:ln w="6350"/>
        </p:spPr>
        <p:txBody>
          <a:bodyPr rtlCol="0"/>
          <a:lstStyle/>
          <a:p>
            <a:pPr fontAlgn="auto">
              <a:spcAft>
                <a:spcPts val="0"/>
              </a:spcAft>
              <a:buFont typeface="Arial" pitchFamily="34" charset="0"/>
              <a:buNone/>
              <a:defRPr/>
            </a:pPr>
            <a:r>
              <a:rPr lang="en-US" altLang="ja-JP" sz="1200" dirty="0" smtClean="0">
                <a:latin typeface="+mn-ea"/>
              </a:rPr>
              <a:t>&lt;</a:t>
            </a:r>
            <a:r>
              <a:rPr lang="ja-JP" altLang="en-US" sz="1200" dirty="0" smtClean="0">
                <a:latin typeface="+mn-ea"/>
              </a:rPr>
              <a:t>図表</a:t>
            </a:r>
            <a:r>
              <a:rPr lang="en-US" altLang="ja-JP" sz="1200" dirty="0" smtClean="0">
                <a:latin typeface="+mn-ea"/>
              </a:rPr>
              <a:t>&gt;</a:t>
            </a:r>
            <a:endParaRPr lang="ja-JP" altLang="en-US" dirty="0">
              <a:latin typeface="+mn-ea"/>
            </a:endParaRPr>
          </a:p>
        </p:txBody>
      </p:sp>
      <p:sp>
        <p:nvSpPr>
          <p:cNvPr id="4" name="コンテンツ プレースホルダー 3"/>
          <p:cNvSpPr>
            <a:spLocks noGrp="1"/>
          </p:cNvSpPr>
          <p:nvPr>
            <p:ph sz="half" idx="2"/>
          </p:nvPr>
        </p:nvSpPr>
        <p:spPr>
          <a:xfrm>
            <a:off x="4648200" y="1196975"/>
            <a:ext cx="4038600" cy="3816350"/>
          </a:xfrm>
        </p:spPr>
        <p:txBody>
          <a:bodyPr rtlCol="0">
            <a:normAutofit/>
          </a:bodyPr>
          <a:lstStyle/>
          <a:p>
            <a:pPr fontAlgn="auto">
              <a:spcAft>
                <a:spcPts val="0"/>
              </a:spcAft>
              <a:buFont typeface="Arial" pitchFamily="34" charset="0"/>
              <a:buNone/>
              <a:defRPr/>
            </a:pPr>
            <a:r>
              <a:rPr lang="ja-JP" altLang="en-US" dirty="0">
                <a:latin typeface="+mn-ea"/>
              </a:rPr>
              <a:t>内容：</a:t>
            </a:r>
            <a:endParaRPr lang="en-US" altLang="ja-JP" dirty="0">
              <a:latin typeface="+mn-ea"/>
            </a:endParaRPr>
          </a:p>
          <a:p>
            <a:pPr fontAlgn="auto">
              <a:spcAft>
                <a:spcPts val="0"/>
              </a:spcAft>
              <a:buFont typeface="Arial" pitchFamily="34" charset="0"/>
              <a:buNone/>
              <a:defRPr/>
            </a:pPr>
            <a:r>
              <a:rPr lang="ja-JP" altLang="en-US" dirty="0">
                <a:latin typeface="+mn-ea"/>
              </a:rPr>
              <a:t>　</a:t>
            </a:r>
            <a:r>
              <a:rPr lang="ja-JP" altLang="en-US" dirty="0" smtClean="0">
                <a:latin typeface="+mn-ea"/>
              </a:rPr>
              <a:t>本研究では、未利用の植物性バイオマスに含まれるセルロース成分から酵素糖化と発酵を経て生産されるバイオエタノールを生産するプロセスにおいて、植物中の強固なリグニンネットワークに覆われるセルロースを効率的に得る、あるいは、セルロース成分への糖化酵素</a:t>
            </a:r>
            <a:r>
              <a:rPr lang="en-US" altLang="ja-JP" dirty="0" smtClean="0">
                <a:latin typeface="+mn-ea"/>
              </a:rPr>
              <a:t>(</a:t>
            </a:r>
            <a:r>
              <a:rPr lang="ja-JP" altLang="en-US" dirty="0" smtClean="0">
                <a:latin typeface="+mn-ea"/>
              </a:rPr>
              <a:t>セルラーゼ</a:t>
            </a:r>
            <a:r>
              <a:rPr lang="en-US" altLang="ja-JP" dirty="0" smtClean="0">
                <a:latin typeface="+mn-ea"/>
              </a:rPr>
              <a:t>)</a:t>
            </a:r>
            <a:r>
              <a:rPr lang="ja-JP" altLang="en-US" dirty="0" smtClean="0">
                <a:latin typeface="+mn-ea"/>
              </a:rPr>
              <a:t>の接触を容易くする</a:t>
            </a:r>
            <a:r>
              <a:rPr lang="ja-JP" altLang="en-US" dirty="0">
                <a:latin typeface="+mn-ea"/>
              </a:rPr>
              <a:t>等</a:t>
            </a:r>
            <a:r>
              <a:rPr lang="ja-JP" altLang="en-US" dirty="0" smtClean="0">
                <a:latin typeface="+mn-ea"/>
              </a:rPr>
              <a:t>の目的で</a:t>
            </a:r>
            <a:r>
              <a:rPr lang="ja-JP" altLang="en-US" dirty="0">
                <a:latin typeface="+mn-ea"/>
              </a:rPr>
              <a:t>、</a:t>
            </a:r>
            <a:r>
              <a:rPr lang="ja-JP" altLang="en-US" dirty="0" smtClean="0">
                <a:latin typeface="+mn-ea"/>
              </a:rPr>
              <a:t>酵素糖化前処理</a:t>
            </a:r>
            <a:r>
              <a:rPr lang="en-US" altLang="ja-JP" dirty="0" smtClean="0">
                <a:latin typeface="+mn-ea"/>
              </a:rPr>
              <a:t>(</a:t>
            </a:r>
            <a:r>
              <a:rPr lang="ja-JP" altLang="en-US" dirty="0" smtClean="0">
                <a:latin typeface="+mn-ea"/>
              </a:rPr>
              <a:t>脱リグニンともいう</a:t>
            </a:r>
            <a:r>
              <a:rPr lang="en-US" altLang="ja-JP" dirty="0" smtClean="0">
                <a:latin typeface="+mn-ea"/>
              </a:rPr>
              <a:t>)</a:t>
            </a:r>
            <a:r>
              <a:rPr lang="ja-JP" altLang="en-US" dirty="0" smtClean="0">
                <a:latin typeface="+mn-ea"/>
              </a:rPr>
              <a:t>について検討している。この酵素糖化前処理は、水と熱を利用する高温水熱処理や、試料を砕いて粒径を小さくし、表面積を高める、あるいは、キノコ</a:t>
            </a:r>
            <a:r>
              <a:rPr lang="en-US" altLang="ja-JP" dirty="0" smtClean="0">
                <a:latin typeface="+mn-ea"/>
              </a:rPr>
              <a:t>(</a:t>
            </a:r>
            <a:r>
              <a:rPr lang="ja-JP" altLang="en-US" dirty="0" smtClean="0">
                <a:latin typeface="+mn-ea"/>
              </a:rPr>
              <a:t>白色腐朽菌</a:t>
            </a:r>
            <a:r>
              <a:rPr lang="en-US" altLang="ja-JP" dirty="0" smtClean="0">
                <a:latin typeface="+mn-ea"/>
              </a:rPr>
              <a:t>)</a:t>
            </a:r>
            <a:r>
              <a:rPr lang="ja-JP" altLang="en-US" dirty="0" smtClean="0">
                <a:latin typeface="+mn-ea"/>
              </a:rPr>
              <a:t>を利用してリグニンを分解するなどの、その前処理の効果は高く、かつ、環境に低負荷、低エネルギーであることが求められる。本研究では、これらの方法における種々の植物のための酵素加水分解に向けた条件の最適化を行っている。また、前処理する前あるいは、前処理後に得られた残渣からポリフェノール等を抽出し、その特性や利用法に関する研究も行っている。</a:t>
            </a:r>
            <a:endParaRPr lang="ja-JP" altLang="en-US" dirty="0">
              <a:latin typeface="+mn-ea"/>
            </a:endParaRPr>
          </a:p>
          <a:p>
            <a:pPr fontAlgn="auto">
              <a:spcAft>
                <a:spcPts val="0"/>
              </a:spcAft>
              <a:buFont typeface="Arial" pitchFamily="34" charset="0"/>
              <a:buNone/>
              <a:defRPr/>
            </a:pPr>
            <a:endParaRPr lang="ja-JP" altLang="en-US" dirty="0">
              <a:latin typeface="+mn-ea"/>
            </a:endParaRPr>
          </a:p>
        </p:txBody>
      </p:sp>
      <p:sp>
        <p:nvSpPr>
          <p:cNvPr id="5" name="コンテンツ プレースホルダー 4"/>
          <p:cNvSpPr>
            <a:spLocks noGrp="1"/>
          </p:cNvSpPr>
          <p:nvPr>
            <p:ph sz="half" idx="10"/>
          </p:nvPr>
        </p:nvSpPr>
        <p:spPr>
          <a:xfrm>
            <a:off x="4643438" y="5084763"/>
            <a:ext cx="4038600" cy="1512887"/>
          </a:xfrm>
        </p:spPr>
        <p:txBody>
          <a:bodyPr rtlCol="0"/>
          <a:lstStyle/>
          <a:p>
            <a:pPr fontAlgn="auto">
              <a:lnSpc>
                <a:spcPct val="90000"/>
              </a:lnSpc>
              <a:spcBef>
                <a:spcPts val="600"/>
              </a:spcBef>
              <a:spcAft>
                <a:spcPts val="0"/>
              </a:spcAft>
              <a:buFont typeface="Arial" pitchFamily="34" charset="0"/>
              <a:buNone/>
              <a:defRPr/>
            </a:pPr>
            <a:r>
              <a:rPr lang="ja-JP" altLang="en-US" sz="1200" dirty="0">
                <a:latin typeface="+mn-ea"/>
              </a:rPr>
              <a:t>分野</a:t>
            </a:r>
            <a:r>
              <a:rPr lang="ja-JP" altLang="en-US" sz="1200" dirty="0" smtClean="0">
                <a:latin typeface="+mn-ea"/>
              </a:rPr>
              <a:t>：環境材料・リサイクル</a:t>
            </a:r>
            <a:endParaRPr lang="en-US" altLang="ja-JP" sz="1200" dirty="0" smtClean="0">
              <a:latin typeface="+mn-ea"/>
            </a:endParaRPr>
          </a:p>
          <a:p>
            <a:pPr fontAlgn="auto">
              <a:lnSpc>
                <a:spcPct val="90000"/>
              </a:lnSpc>
              <a:spcBef>
                <a:spcPts val="600"/>
              </a:spcBef>
              <a:spcAft>
                <a:spcPts val="0"/>
              </a:spcAft>
              <a:buFont typeface="Arial" pitchFamily="34" charset="0"/>
              <a:buNone/>
              <a:defRPr/>
            </a:pPr>
            <a:r>
              <a:rPr lang="ja-JP" altLang="en-US" sz="1200" dirty="0" smtClean="0">
                <a:latin typeface="+mn-ea"/>
              </a:rPr>
              <a:t>専門：環境保全学</a:t>
            </a:r>
            <a:endParaRPr lang="en-US" altLang="ja-JP" sz="1200" dirty="0">
              <a:latin typeface="+mn-ea"/>
            </a:endParaRPr>
          </a:p>
          <a:p>
            <a:pPr fontAlgn="auto">
              <a:lnSpc>
                <a:spcPct val="90000"/>
              </a:lnSpc>
              <a:spcBef>
                <a:spcPts val="600"/>
              </a:spcBef>
              <a:spcAft>
                <a:spcPts val="0"/>
              </a:spcAft>
              <a:buFont typeface="Arial" pitchFamily="34" charset="0"/>
              <a:buNone/>
              <a:defRPr/>
            </a:pPr>
            <a:r>
              <a:rPr lang="en-US" altLang="ja-JP" sz="1200" dirty="0" smtClean="0">
                <a:latin typeface="+mn-ea"/>
                <a:cs typeface="Times New Roman" pitchFamily="18" charset="0"/>
              </a:rPr>
              <a:t>E-mail</a:t>
            </a:r>
            <a:r>
              <a:rPr lang="en-US" altLang="ja-JP" sz="1200" dirty="0">
                <a:latin typeface="+mn-ea"/>
                <a:cs typeface="Times New Roman" pitchFamily="18" charset="0"/>
              </a:rPr>
              <a:t>: </a:t>
            </a:r>
            <a:r>
              <a:rPr lang="en-US" altLang="ja-JP" sz="1200" dirty="0" smtClean="0">
                <a:latin typeface="+mn-ea"/>
                <a:cs typeface="Times New Roman" pitchFamily="18" charset="0"/>
              </a:rPr>
              <a:t>chizurusasaki@tokushima-u.ac.jp</a:t>
            </a:r>
            <a:endParaRPr lang="en-US" altLang="ja-JP" sz="1200" dirty="0">
              <a:latin typeface="+mn-ea"/>
              <a:cs typeface="Times New Roman" pitchFamily="18" charset="0"/>
            </a:endParaRPr>
          </a:p>
          <a:p>
            <a:pPr fontAlgn="auto">
              <a:lnSpc>
                <a:spcPct val="90000"/>
              </a:lnSpc>
              <a:spcBef>
                <a:spcPts val="600"/>
              </a:spcBef>
              <a:spcAft>
                <a:spcPts val="0"/>
              </a:spcAft>
              <a:buFont typeface="Arial" pitchFamily="34" charset="0"/>
              <a:buNone/>
              <a:defRPr/>
            </a:pPr>
            <a:r>
              <a:rPr lang="en-US" altLang="ja-JP" sz="1200" dirty="0">
                <a:latin typeface="+mn-ea"/>
                <a:cs typeface="Times New Roman" pitchFamily="18" charset="0"/>
              </a:rPr>
              <a:t>Tel.   </a:t>
            </a:r>
            <a:r>
              <a:rPr lang="en-US" altLang="ja-JP" sz="1200" dirty="0" smtClean="0">
                <a:latin typeface="+mn-ea"/>
                <a:cs typeface="Times New Roman" pitchFamily="18" charset="0"/>
              </a:rPr>
              <a:t>088-656-7532</a:t>
            </a:r>
            <a:endParaRPr lang="en-US" altLang="ja-JP" sz="1200" dirty="0">
              <a:latin typeface="+mn-ea"/>
              <a:cs typeface="Times New Roman" pitchFamily="18" charset="0"/>
            </a:endParaRPr>
          </a:p>
          <a:p>
            <a:pPr fontAlgn="auto">
              <a:lnSpc>
                <a:spcPct val="90000"/>
              </a:lnSpc>
              <a:spcBef>
                <a:spcPts val="600"/>
              </a:spcBef>
              <a:spcAft>
                <a:spcPts val="0"/>
              </a:spcAft>
              <a:buFont typeface="Arial" pitchFamily="34" charset="0"/>
              <a:buNone/>
              <a:defRPr/>
            </a:pPr>
            <a:r>
              <a:rPr lang="en-US" altLang="ja-JP" sz="1200" dirty="0">
                <a:latin typeface="+mn-ea"/>
                <a:cs typeface="Times New Roman" pitchFamily="18" charset="0"/>
              </a:rPr>
              <a:t>Fax:  </a:t>
            </a:r>
            <a:r>
              <a:rPr lang="en-US" altLang="ja-JP" sz="1200" dirty="0" smtClean="0">
                <a:latin typeface="+mn-ea"/>
                <a:cs typeface="Times New Roman" pitchFamily="18" charset="0"/>
              </a:rPr>
              <a:t>088-656-9071</a:t>
            </a:r>
            <a:endParaRPr lang="en-US" altLang="ja-JP" sz="1200" dirty="0">
              <a:latin typeface="+mn-ea"/>
              <a:cs typeface="Times New Roman" pitchFamily="18" charset="0"/>
            </a:endParaRPr>
          </a:p>
          <a:p>
            <a:pPr fontAlgn="auto">
              <a:lnSpc>
                <a:spcPct val="90000"/>
              </a:lnSpc>
              <a:spcBef>
                <a:spcPts val="600"/>
              </a:spcBef>
              <a:spcAft>
                <a:spcPts val="0"/>
              </a:spcAft>
              <a:buFont typeface="Arial" pitchFamily="34" charset="0"/>
              <a:buNone/>
              <a:defRPr/>
            </a:pPr>
            <a:endParaRPr lang="en-US" altLang="ja-JP" sz="1200" dirty="0">
              <a:latin typeface="+mn-ea"/>
              <a:cs typeface="Times New Roman" pitchFamily="18" charset="0"/>
            </a:endParaRPr>
          </a:p>
        </p:txBody>
      </p:sp>
      <p:cxnSp>
        <p:nvCxnSpPr>
          <p:cNvPr id="17" name="直線矢印コネクタ 16"/>
          <p:cNvCxnSpPr/>
          <p:nvPr/>
        </p:nvCxnSpPr>
        <p:spPr>
          <a:xfrm flipH="1">
            <a:off x="1989138" y="3320524"/>
            <a:ext cx="504825" cy="581025"/>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116632"/>
            <a:ext cx="935651" cy="107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グループ化 6"/>
          <p:cNvGrpSpPr/>
          <p:nvPr/>
        </p:nvGrpSpPr>
        <p:grpSpPr>
          <a:xfrm>
            <a:off x="611560" y="1711841"/>
            <a:ext cx="3744416" cy="920918"/>
            <a:chOff x="611560" y="1556792"/>
            <a:chExt cx="3744416" cy="920918"/>
          </a:xfrm>
        </p:grpSpPr>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560" y="1556793"/>
              <a:ext cx="1332000" cy="920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6669" t="18638" b="5302"/>
            <a:stretch/>
          </p:blipFill>
          <p:spPr bwMode="auto">
            <a:xfrm>
              <a:off x="1907848" y="1556793"/>
              <a:ext cx="1296000" cy="898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31976" y="1556792"/>
              <a:ext cx="1224000" cy="919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正方形/長方形 8"/>
          <p:cNvSpPr/>
          <p:nvPr/>
        </p:nvSpPr>
        <p:spPr>
          <a:xfrm>
            <a:off x="539552" y="1423809"/>
            <a:ext cx="3888432" cy="12089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519850" y="1434843"/>
            <a:ext cx="2016080" cy="276999"/>
          </a:xfrm>
          <a:prstGeom prst="rect">
            <a:avLst/>
          </a:prstGeom>
          <a:noFill/>
        </p:spPr>
        <p:txBody>
          <a:bodyPr wrap="square" rtlCol="0">
            <a:spAutoFit/>
          </a:bodyPr>
          <a:lstStyle/>
          <a:p>
            <a:r>
              <a:rPr kumimoji="1" lang="ja-JP" altLang="en-US" sz="1200" b="1" dirty="0" smtClean="0"/>
              <a:t>未利用の</a:t>
            </a:r>
            <a:r>
              <a:rPr lang="ja-JP" altLang="en-US" sz="1200" b="1" dirty="0"/>
              <a:t>植物性</a:t>
            </a:r>
            <a:r>
              <a:rPr kumimoji="1" lang="ja-JP" altLang="en-US" sz="1200" b="1" dirty="0" smtClean="0"/>
              <a:t>バイオマス</a:t>
            </a:r>
            <a:endParaRPr kumimoji="1" lang="ja-JP" altLang="en-US" sz="1200" b="1" dirty="0"/>
          </a:p>
        </p:txBody>
      </p:sp>
      <p:sp>
        <p:nvSpPr>
          <p:cNvPr id="11" name="下矢印 10"/>
          <p:cNvSpPr/>
          <p:nvPr/>
        </p:nvSpPr>
        <p:spPr>
          <a:xfrm>
            <a:off x="2349947" y="2649811"/>
            <a:ext cx="288032" cy="214157"/>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9"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1560" y="3303105"/>
            <a:ext cx="692492"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7406" r="10070"/>
          <a:stretch/>
        </p:blipFill>
        <p:spPr bwMode="auto">
          <a:xfrm>
            <a:off x="1331728" y="3296017"/>
            <a:ext cx="1048025"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正方形/長方形 23"/>
          <p:cNvSpPr/>
          <p:nvPr/>
        </p:nvSpPr>
        <p:spPr>
          <a:xfrm>
            <a:off x="611560" y="2935977"/>
            <a:ext cx="3744416" cy="129614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34" name="Picture 10"/>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r="23102"/>
          <a:stretch/>
        </p:blipFill>
        <p:spPr bwMode="auto">
          <a:xfrm rot="5400000">
            <a:off x="3942475" y="3732856"/>
            <a:ext cx="405582" cy="3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339840" y="3303101"/>
            <a:ext cx="83366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テキスト ボックス 27"/>
          <p:cNvSpPr txBox="1"/>
          <p:nvPr/>
        </p:nvSpPr>
        <p:spPr>
          <a:xfrm>
            <a:off x="755576" y="3007985"/>
            <a:ext cx="3600400" cy="276999"/>
          </a:xfrm>
          <a:prstGeom prst="rect">
            <a:avLst/>
          </a:prstGeom>
          <a:noFill/>
        </p:spPr>
        <p:txBody>
          <a:bodyPr wrap="square" rtlCol="0">
            <a:spAutoFit/>
          </a:bodyPr>
          <a:lstStyle/>
          <a:p>
            <a:r>
              <a:rPr lang="ja-JP" altLang="en-US" sz="1200" b="1" dirty="0" smtClean="0">
                <a:solidFill>
                  <a:srgbClr val="0000FF"/>
                </a:solidFill>
              </a:rPr>
              <a:t>セルロースの酵素加水分解のための種々の前処理</a:t>
            </a:r>
            <a:endParaRPr kumimoji="1" lang="ja-JP" altLang="en-US" sz="1200" b="1" dirty="0">
              <a:solidFill>
                <a:srgbClr val="0000FF"/>
              </a:solidFill>
            </a:endParaRPr>
          </a:p>
        </p:txBody>
      </p:sp>
      <p:sp>
        <p:nvSpPr>
          <p:cNvPr id="29" name="正方形/長方形 28"/>
          <p:cNvSpPr>
            <a:spLocks/>
          </p:cNvSpPr>
          <p:nvPr/>
        </p:nvSpPr>
        <p:spPr>
          <a:xfrm>
            <a:off x="539553" y="2863968"/>
            <a:ext cx="3888431" cy="141050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下矢印 29"/>
          <p:cNvSpPr/>
          <p:nvPr/>
        </p:nvSpPr>
        <p:spPr>
          <a:xfrm>
            <a:off x="2349947" y="4320297"/>
            <a:ext cx="288032" cy="631904"/>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下矢印 30"/>
          <p:cNvSpPr/>
          <p:nvPr/>
        </p:nvSpPr>
        <p:spPr>
          <a:xfrm rot="16200000" flipH="1">
            <a:off x="2591818" y="4434289"/>
            <a:ext cx="288032" cy="359969"/>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2915819" y="4470257"/>
            <a:ext cx="1427447" cy="276999"/>
          </a:xfrm>
          <a:prstGeom prst="rect">
            <a:avLst/>
          </a:prstGeom>
          <a:noFill/>
          <a:ln>
            <a:solidFill>
              <a:schemeClr val="tx1"/>
            </a:solidFill>
          </a:ln>
        </p:spPr>
        <p:txBody>
          <a:bodyPr wrap="square" rtlCol="0">
            <a:spAutoFit/>
          </a:bodyPr>
          <a:lstStyle/>
          <a:p>
            <a:r>
              <a:rPr lang="ja-JP" altLang="en-US" sz="1200" b="1" dirty="0" smtClean="0"/>
              <a:t>ポリフェノール、等</a:t>
            </a:r>
            <a:endParaRPr kumimoji="1" lang="ja-JP" altLang="en-US" sz="1200" b="1" dirty="0"/>
          </a:p>
        </p:txBody>
      </p:sp>
      <p:sp>
        <p:nvSpPr>
          <p:cNvPr id="33" name="テキスト ボックス 32"/>
          <p:cNvSpPr txBox="1"/>
          <p:nvPr/>
        </p:nvSpPr>
        <p:spPr>
          <a:xfrm>
            <a:off x="2066850" y="4963234"/>
            <a:ext cx="920974" cy="276999"/>
          </a:xfrm>
          <a:prstGeom prst="rect">
            <a:avLst/>
          </a:prstGeom>
          <a:noFill/>
          <a:ln>
            <a:solidFill>
              <a:schemeClr val="tx1"/>
            </a:solidFill>
          </a:ln>
        </p:spPr>
        <p:txBody>
          <a:bodyPr wrap="square" rtlCol="0">
            <a:spAutoFit/>
          </a:bodyPr>
          <a:lstStyle/>
          <a:p>
            <a:r>
              <a:rPr lang="ja-JP" altLang="en-US" sz="1200" b="1" dirty="0"/>
              <a:t>セルロース</a:t>
            </a:r>
            <a:endParaRPr kumimoji="1" lang="ja-JP" altLang="en-US" sz="1200" b="1" dirty="0"/>
          </a:p>
        </p:txBody>
      </p:sp>
      <p:sp>
        <p:nvSpPr>
          <p:cNvPr id="34" name="下矢印 33"/>
          <p:cNvSpPr/>
          <p:nvPr/>
        </p:nvSpPr>
        <p:spPr>
          <a:xfrm>
            <a:off x="2339752" y="5275609"/>
            <a:ext cx="288032" cy="214157"/>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1547664" y="5539298"/>
            <a:ext cx="1895546" cy="276999"/>
          </a:xfrm>
          <a:prstGeom prst="rect">
            <a:avLst/>
          </a:prstGeom>
          <a:noFill/>
          <a:ln>
            <a:solidFill>
              <a:schemeClr val="tx1"/>
            </a:solidFill>
          </a:ln>
        </p:spPr>
        <p:txBody>
          <a:bodyPr wrap="square" rtlCol="0">
            <a:spAutoFit/>
          </a:bodyPr>
          <a:lstStyle/>
          <a:p>
            <a:r>
              <a:rPr lang="ja-JP" altLang="en-US" sz="1200" b="1" dirty="0" smtClean="0"/>
              <a:t>酵素加水分解および発酵</a:t>
            </a:r>
            <a:endParaRPr kumimoji="1" lang="ja-JP" altLang="en-US" sz="1200" b="1" dirty="0"/>
          </a:p>
        </p:txBody>
      </p:sp>
      <p:sp>
        <p:nvSpPr>
          <p:cNvPr id="12" name="正方形/長方形 11"/>
          <p:cNvSpPr>
            <a:spLocks/>
          </p:cNvSpPr>
          <p:nvPr/>
        </p:nvSpPr>
        <p:spPr>
          <a:xfrm>
            <a:off x="1516122" y="5517232"/>
            <a:ext cx="1959213" cy="33148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下矢印 36"/>
          <p:cNvSpPr/>
          <p:nvPr/>
        </p:nvSpPr>
        <p:spPr>
          <a:xfrm>
            <a:off x="2339752" y="5888305"/>
            <a:ext cx="288032" cy="214157"/>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1763688" y="6104329"/>
            <a:ext cx="1497039" cy="276999"/>
          </a:xfrm>
          <a:prstGeom prst="rect">
            <a:avLst/>
          </a:prstGeom>
          <a:noFill/>
          <a:ln>
            <a:solidFill>
              <a:schemeClr val="tx1"/>
            </a:solidFill>
          </a:ln>
        </p:spPr>
        <p:txBody>
          <a:bodyPr wrap="square" rtlCol="0">
            <a:spAutoFit/>
          </a:bodyPr>
          <a:lstStyle/>
          <a:p>
            <a:r>
              <a:rPr lang="ja-JP" altLang="en-US" sz="1200" b="1" dirty="0" smtClean="0"/>
              <a:t>バイオ液体燃料、等</a:t>
            </a:r>
            <a:endParaRPr kumimoji="1" lang="ja-JP" altLang="en-US" sz="1200" b="1" dirty="0"/>
          </a:p>
        </p:txBody>
      </p:sp>
      <p:sp>
        <p:nvSpPr>
          <p:cNvPr id="39" name="下矢印 38"/>
          <p:cNvSpPr/>
          <p:nvPr/>
        </p:nvSpPr>
        <p:spPr>
          <a:xfrm>
            <a:off x="3491880" y="4772927"/>
            <a:ext cx="288032" cy="214157"/>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3131977" y="5011483"/>
            <a:ext cx="1013290" cy="276999"/>
          </a:xfrm>
          <a:prstGeom prst="rect">
            <a:avLst/>
          </a:prstGeom>
          <a:noFill/>
          <a:ln>
            <a:solidFill>
              <a:schemeClr val="tx1"/>
            </a:solidFill>
          </a:ln>
        </p:spPr>
        <p:txBody>
          <a:bodyPr wrap="square" rtlCol="0">
            <a:spAutoFit/>
          </a:bodyPr>
          <a:lstStyle/>
          <a:p>
            <a:r>
              <a:rPr lang="ja-JP" altLang="en-US" sz="1200" b="1" dirty="0" smtClean="0">
                <a:solidFill>
                  <a:srgbClr val="0000FF"/>
                </a:solidFill>
              </a:rPr>
              <a:t>特性の調査</a:t>
            </a:r>
            <a:endParaRPr kumimoji="1" lang="ja-JP" altLang="en-US" sz="1200" b="1" dirty="0">
              <a:solidFill>
                <a:srgbClr val="0000FF"/>
              </a:solidFill>
            </a:endParaRPr>
          </a:p>
        </p:txBody>
      </p:sp>
      <p:sp>
        <p:nvSpPr>
          <p:cNvPr id="41" name="正方形/長方形 40"/>
          <p:cNvSpPr>
            <a:spLocks/>
          </p:cNvSpPr>
          <p:nvPr/>
        </p:nvSpPr>
        <p:spPr>
          <a:xfrm>
            <a:off x="3117368" y="4980752"/>
            <a:ext cx="1072700" cy="33148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18188" y="83568"/>
            <a:ext cx="7200800" cy="1042151"/>
          </a:xfrm>
          <a:gradFill>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gradFill>
          <a:ln>
            <a:noFill/>
          </a:ln>
          <a:effectLst>
            <a:softEdge rad="25400"/>
          </a:effectLst>
          <a:extLst/>
        </p:spPr>
        <p:txBody>
          <a:bodyPr rtlCol="0">
            <a:normAutofit/>
          </a:bodyPr>
          <a:lstStyle/>
          <a:p>
            <a:pPr algn="l" fontAlgn="auto">
              <a:spcAft>
                <a:spcPts val="0"/>
              </a:spcAft>
              <a:defRPr/>
            </a:pPr>
            <a:r>
              <a:rPr lang="en-US" altLang="ja-JP" sz="2000" dirty="0" smtClean="0">
                <a:latin typeface="Arial" pitchFamily="34" charset="0"/>
                <a:cs typeface="Arial" pitchFamily="34" charset="0"/>
              </a:rPr>
              <a:t>&lt;Development of pretreatment of unutilized plant biomass with low environmental impact&gt;</a:t>
            </a:r>
            <a:r>
              <a:rPr lang="en-US" altLang="ja-JP" sz="1800" dirty="0" smtClean="0">
                <a:latin typeface="Arial" pitchFamily="34" charset="0"/>
                <a:cs typeface="Arial" pitchFamily="34" charset="0"/>
              </a:rPr>
              <a:t/>
            </a:r>
            <a:br>
              <a:rPr lang="en-US" altLang="ja-JP" sz="1800" dirty="0" smtClean="0">
                <a:latin typeface="Arial" pitchFamily="34" charset="0"/>
                <a:cs typeface="Arial" pitchFamily="34" charset="0"/>
              </a:rPr>
            </a:br>
            <a:r>
              <a:rPr lang="en-US" altLang="ja-JP" sz="1800" dirty="0" smtClean="0">
                <a:latin typeface="Arial" pitchFamily="34" charset="0"/>
                <a:cs typeface="Arial" pitchFamily="34" charset="0"/>
              </a:rPr>
              <a:t>                                               </a:t>
            </a:r>
            <a:r>
              <a:rPr lang="en-US" altLang="ja-JP" sz="1800" dirty="0">
                <a:latin typeface="Arial" pitchFamily="34" charset="0"/>
                <a:cs typeface="Arial" pitchFamily="34" charset="0"/>
              </a:rPr>
              <a:t>A</a:t>
            </a:r>
            <a:r>
              <a:rPr lang="en-US" altLang="ja-JP" sz="1800" dirty="0" smtClean="0">
                <a:latin typeface="Arial" pitchFamily="34" charset="0"/>
                <a:cs typeface="Arial" pitchFamily="34" charset="0"/>
              </a:rPr>
              <a:t>ssociate professor</a:t>
            </a:r>
            <a:r>
              <a:rPr lang="ja-JP" altLang="en-US" sz="1800" dirty="0">
                <a:latin typeface="Arial" pitchFamily="34" charset="0"/>
                <a:cs typeface="Arial" pitchFamily="34" charset="0"/>
              </a:rPr>
              <a:t>　</a:t>
            </a:r>
            <a:r>
              <a:rPr lang="en-US" altLang="ja-JP" sz="1800" dirty="0" smtClean="0">
                <a:latin typeface="Arial" pitchFamily="34" charset="0"/>
                <a:cs typeface="Arial" pitchFamily="34" charset="0"/>
              </a:rPr>
              <a:t>Chizuru Sasaki</a:t>
            </a:r>
            <a:endParaRPr lang="ja-JP" altLang="en-US" sz="2000" dirty="0">
              <a:latin typeface="Arial" pitchFamily="34" charset="0"/>
              <a:cs typeface="Arial" pitchFamily="34" charset="0"/>
            </a:endParaRPr>
          </a:p>
        </p:txBody>
      </p:sp>
      <p:sp>
        <p:nvSpPr>
          <p:cNvPr id="3075" name="コンテンツ プレースホルダー 2"/>
          <p:cNvSpPr>
            <a:spLocks noGrp="1"/>
          </p:cNvSpPr>
          <p:nvPr>
            <p:ph sz="half" idx="1"/>
          </p:nvPr>
        </p:nvSpPr>
        <p:spPr>
          <a:xfrm>
            <a:off x="457200" y="1196975"/>
            <a:ext cx="4038600" cy="5400675"/>
          </a:xfrm>
          <a:ln w="6350">
            <a:miter lim="800000"/>
            <a:headEnd/>
            <a:tailEnd/>
          </a:ln>
        </p:spPr>
        <p:txBody>
          <a:bodyPr/>
          <a:lstStyle/>
          <a:p>
            <a:r>
              <a:rPr lang="en-US" altLang="ja-JP" sz="1200" dirty="0" smtClean="0">
                <a:latin typeface="Arial" charset="0"/>
                <a:cs typeface="Arial" charset="0"/>
              </a:rPr>
              <a:t>&lt;</a:t>
            </a:r>
            <a:r>
              <a:rPr lang="ja-JP" altLang="en-US" sz="1200" dirty="0" smtClean="0">
                <a:latin typeface="Arial" charset="0"/>
                <a:cs typeface="Arial" charset="0"/>
              </a:rPr>
              <a:t>図表</a:t>
            </a:r>
            <a:r>
              <a:rPr lang="en-US" altLang="ja-JP" sz="1200" dirty="0" smtClean="0">
                <a:latin typeface="Arial" charset="0"/>
                <a:cs typeface="Arial" charset="0"/>
              </a:rPr>
              <a:t>&gt;</a:t>
            </a:r>
            <a:endParaRPr lang="ja-JP" altLang="en-US" sz="1200" dirty="0" smtClean="0">
              <a:latin typeface="Arial" charset="0"/>
              <a:cs typeface="Arial" charset="0"/>
            </a:endParaRPr>
          </a:p>
          <a:p>
            <a:endParaRPr lang="ja-JP" altLang="en-US" sz="1200" dirty="0" smtClean="0">
              <a:latin typeface="Arial" charset="0"/>
              <a:cs typeface="Arial" charset="0"/>
            </a:endParaRPr>
          </a:p>
        </p:txBody>
      </p:sp>
      <p:sp>
        <p:nvSpPr>
          <p:cNvPr id="4" name="コンテンツ プレースホルダー 3"/>
          <p:cNvSpPr>
            <a:spLocks noGrp="1"/>
          </p:cNvSpPr>
          <p:nvPr>
            <p:ph sz="half" idx="2"/>
          </p:nvPr>
        </p:nvSpPr>
        <p:spPr>
          <a:xfrm>
            <a:off x="4648200" y="1196975"/>
            <a:ext cx="4038600" cy="3816350"/>
          </a:xfrm>
        </p:spPr>
        <p:txBody>
          <a:bodyPr rtlCol="0">
            <a:normAutofit/>
          </a:bodyPr>
          <a:lstStyle/>
          <a:p>
            <a:pPr fontAlgn="auto">
              <a:spcAft>
                <a:spcPts val="0"/>
              </a:spcAft>
              <a:buFont typeface="Arial" pitchFamily="34" charset="0"/>
              <a:buNone/>
              <a:defRPr/>
            </a:pPr>
            <a:r>
              <a:rPr lang="en-US" altLang="ja-JP" dirty="0" smtClean="0">
                <a:latin typeface="Arial" pitchFamily="34" charset="0"/>
                <a:cs typeface="Arial" pitchFamily="34" charset="0"/>
              </a:rPr>
              <a:t>Content:</a:t>
            </a:r>
            <a:endParaRPr lang="en-US" altLang="ja-JP" dirty="0">
              <a:latin typeface="Arial" pitchFamily="34" charset="0"/>
              <a:cs typeface="Arial" pitchFamily="34" charset="0"/>
            </a:endParaRPr>
          </a:p>
          <a:p>
            <a:pPr fontAlgn="auto">
              <a:spcAft>
                <a:spcPts val="0"/>
              </a:spcAft>
              <a:buFont typeface="Arial" pitchFamily="34" charset="0"/>
              <a:buNone/>
              <a:defRPr/>
            </a:pPr>
            <a:r>
              <a:rPr lang="en-US" altLang="ja-JP" dirty="0" smtClean="0"/>
              <a:t>Biofuel such as bioethanol can be produced from cellulose of unutilized lignocellulosic biomass. Because a hard network of lignin surrounds a cellulose, it is necessary to decompose the lignin by an environmentally friendly pretreatment method prior to enzymatic conversion of cellulose to glucose.  In this study, various pretreatment method, for instance,  hydrothermal pretreatment using only water and heating, comminution by ball milling, and fungal treatment by white rot fungus, are used, and optical conditions with low energy input and low cost are investigated in each method. Moreover, polyphenols extracted before the pretreatment or after the pretreatment are  determined and their properties and utilized method are investigated.</a:t>
            </a:r>
            <a:endParaRPr lang="ja-JP" altLang="en-US" dirty="0"/>
          </a:p>
        </p:txBody>
      </p:sp>
      <p:sp>
        <p:nvSpPr>
          <p:cNvPr id="3077" name="コンテンツ プレースホルダー 4"/>
          <p:cNvSpPr>
            <a:spLocks noGrp="1"/>
          </p:cNvSpPr>
          <p:nvPr>
            <p:ph sz="half" idx="10"/>
          </p:nvPr>
        </p:nvSpPr>
        <p:spPr>
          <a:xfrm>
            <a:off x="4643438" y="5084763"/>
            <a:ext cx="4038600" cy="1512887"/>
          </a:xfrm>
          <a:ln>
            <a:miter lim="800000"/>
            <a:headEnd/>
            <a:tailEnd/>
          </a:ln>
        </p:spPr>
        <p:txBody>
          <a:bodyPr/>
          <a:lstStyle/>
          <a:p>
            <a:r>
              <a:rPr lang="en-US" altLang="ja-JP" sz="1200" dirty="0" smtClean="0">
                <a:latin typeface="Arial" charset="0"/>
                <a:cs typeface="Arial" charset="0"/>
              </a:rPr>
              <a:t>Keywords</a:t>
            </a:r>
            <a:r>
              <a:rPr lang="ja-JP" altLang="en-US" sz="1200" dirty="0" smtClean="0">
                <a:latin typeface="Arial" charset="0"/>
                <a:cs typeface="Arial" charset="0"/>
              </a:rPr>
              <a:t>：</a:t>
            </a:r>
            <a:r>
              <a:rPr lang="en-US" altLang="ja-JP" sz="1200" dirty="0">
                <a:latin typeface="Arial" charset="0"/>
                <a:cs typeface="Arial" charset="0"/>
              </a:rPr>
              <a:t>P</a:t>
            </a:r>
            <a:r>
              <a:rPr lang="en-US" altLang="ja-JP" sz="1200" dirty="0" smtClean="0">
                <a:latin typeface="Arial" charset="0"/>
                <a:cs typeface="Arial" charset="0"/>
              </a:rPr>
              <a:t>retreatment, cellulose</a:t>
            </a:r>
          </a:p>
          <a:p>
            <a:r>
              <a:rPr lang="en-US" altLang="ja-JP" sz="1200" dirty="0" smtClean="0">
                <a:latin typeface="Arial" charset="0"/>
                <a:cs typeface="Arial" charset="0"/>
              </a:rPr>
              <a:t>E-mail: chizurusasaki@tokushima-u.ac.jp</a:t>
            </a:r>
          </a:p>
          <a:p>
            <a:r>
              <a:rPr lang="en-US" altLang="ja-JP" sz="1200" dirty="0" smtClean="0">
                <a:latin typeface="Arial" charset="0"/>
                <a:cs typeface="Arial" charset="0"/>
              </a:rPr>
              <a:t>Tel.  +81-88-656-7532</a:t>
            </a:r>
          </a:p>
          <a:p>
            <a:r>
              <a:rPr lang="en-US" altLang="ja-JP" sz="1200" dirty="0" smtClean="0">
                <a:latin typeface="Arial" charset="0"/>
                <a:cs typeface="Arial" charset="0"/>
              </a:rPr>
              <a:t>Fax:  +81-88-656-9071</a:t>
            </a:r>
          </a:p>
        </p:txBody>
      </p:sp>
      <p:sp>
        <p:nvSpPr>
          <p:cNvPr id="3079" name="Rectangle 62"/>
          <p:cNvSpPr>
            <a:spLocks noChangeArrowheads="1"/>
          </p:cNvSpPr>
          <p:nvPr/>
        </p:nvSpPr>
        <p:spPr bwMode="auto">
          <a:xfrm>
            <a:off x="2268538" y="2997200"/>
            <a:ext cx="7747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sz="1100" b="1">
                <a:solidFill>
                  <a:schemeClr val="bg1"/>
                </a:solidFill>
                <a:latin typeface="HGPｺﾞｼｯｸM" pitchFamily="50" charset="-128"/>
                <a:ea typeface="HGPｺﾞｼｯｸM" pitchFamily="50" charset="-128"/>
              </a:rPr>
              <a:t>crack</a:t>
            </a:r>
            <a:endParaRPr lang="ja-JP" altLang="en-US" sz="1100" b="1">
              <a:solidFill>
                <a:schemeClr val="bg1"/>
              </a:solidFill>
              <a:latin typeface="HGPｺﾞｼｯｸM" pitchFamily="50" charset="-128"/>
              <a:ea typeface="HGPｺﾞｼｯｸM" pitchFamily="50" charset="-128"/>
            </a:endParaRPr>
          </a:p>
        </p:txBody>
      </p:sp>
      <p:cxnSp>
        <p:nvCxnSpPr>
          <p:cNvPr id="17" name="直線矢印コネクタ 16"/>
          <p:cNvCxnSpPr/>
          <p:nvPr/>
        </p:nvCxnSpPr>
        <p:spPr>
          <a:xfrm flipH="1">
            <a:off x="1989138" y="3165475"/>
            <a:ext cx="504825" cy="581025"/>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rot="10800000">
            <a:off x="3444875" y="3492500"/>
            <a:ext cx="215900" cy="233363"/>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16632"/>
            <a:ext cx="935652" cy="107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27266" y="3383458"/>
            <a:ext cx="1116000" cy="836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直線矢印コネクタ 12"/>
          <p:cNvCxnSpPr/>
          <p:nvPr/>
        </p:nvCxnSpPr>
        <p:spPr>
          <a:xfrm flipH="1">
            <a:off x="1989138" y="3320524"/>
            <a:ext cx="504825" cy="581025"/>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560" y="1711842"/>
            <a:ext cx="1332000" cy="920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6669" t="18638" b="5302"/>
          <a:stretch/>
        </p:blipFill>
        <p:spPr bwMode="auto">
          <a:xfrm>
            <a:off x="1907848" y="1711842"/>
            <a:ext cx="1296000" cy="898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31976" y="1711842"/>
            <a:ext cx="1224000" cy="898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正方形/長方形 19"/>
          <p:cNvSpPr/>
          <p:nvPr/>
        </p:nvSpPr>
        <p:spPr>
          <a:xfrm>
            <a:off x="539552" y="1423809"/>
            <a:ext cx="3888432" cy="12089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1519850" y="1434843"/>
            <a:ext cx="2016080" cy="276999"/>
          </a:xfrm>
          <a:prstGeom prst="rect">
            <a:avLst/>
          </a:prstGeom>
          <a:noFill/>
        </p:spPr>
        <p:txBody>
          <a:bodyPr wrap="square" rtlCol="0">
            <a:spAutoFit/>
          </a:bodyPr>
          <a:lstStyle/>
          <a:p>
            <a:r>
              <a:rPr lang="en-US" altLang="ja-JP" sz="1200" b="1" dirty="0" smtClean="0"/>
              <a:t>Unutilized plant biomass</a:t>
            </a:r>
            <a:endParaRPr kumimoji="1" lang="ja-JP" altLang="en-US" sz="1200" b="1" dirty="0"/>
          </a:p>
        </p:txBody>
      </p:sp>
      <p:sp>
        <p:nvSpPr>
          <p:cNvPr id="22" name="下矢印 21"/>
          <p:cNvSpPr/>
          <p:nvPr/>
        </p:nvSpPr>
        <p:spPr>
          <a:xfrm>
            <a:off x="2349947" y="2649811"/>
            <a:ext cx="288032" cy="214157"/>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4"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1560" y="3390546"/>
            <a:ext cx="692492"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6"/>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7406" r="10070"/>
          <a:stretch/>
        </p:blipFill>
        <p:spPr bwMode="auto">
          <a:xfrm>
            <a:off x="1331728" y="3383458"/>
            <a:ext cx="1048025"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正方形/長方形 25"/>
          <p:cNvSpPr/>
          <p:nvPr/>
        </p:nvSpPr>
        <p:spPr>
          <a:xfrm>
            <a:off x="611560" y="2935977"/>
            <a:ext cx="3744416" cy="129614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Picture 10"/>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r="23102"/>
          <a:stretch/>
        </p:blipFill>
        <p:spPr bwMode="auto">
          <a:xfrm rot="5400000">
            <a:off x="3942475" y="3793831"/>
            <a:ext cx="405582" cy="3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1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339840" y="3390542"/>
            <a:ext cx="83366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テキスト ボックス 28"/>
          <p:cNvSpPr txBox="1"/>
          <p:nvPr/>
        </p:nvSpPr>
        <p:spPr>
          <a:xfrm>
            <a:off x="827584" y="2924944"/>
            <a:ext cx="3348598" cy="461665"/>
          </a:xfrm>
          <a:prstGeom prst="rect">
            <a:avLst/>
          </a:prstGeom>
          <a:noFill/>
        </p:spPr>
        <p:txBody>
          <a:bodyPr wrap="square" rtlCol="0">
            <a:spAutoFit/>
          </a:bodyPr>
          <a:lstStyle/>
          <a:p>
            <a:r>
              <a:rPr lang="en-US" altLang="ja-JP" sz="1200" b="1" dirty="0" smtClean="0">
                <a:solidFill>
                  <a:srgbClr val="0000FF"/>
                </a:solidFill>
              </a:rPr>
              <a:t>Pretreatment for enzymatic </a:t>
            </a:r>
            <a:r>
              <a:rPr lang="en-US" altLang="ja-JP" sz="1200" b="1" dirty="0" err="1" smtClean="0">
                <a:solidFill>
                  <a:srgbClr val="0000FF"/>
                </a:solidFill>
              </a:rPr>
              <a:t>saccharification</a:t>
            </a:r>
            <a:r>
              <a:rPr lang="en-US" altLang="ja-JP" sz="1200" b="1" dirty="0" smtClean="0">
                <a:solidFill>
                  <a:srgbClr val="0000FF"/>
                </a:solidFill>
              </a:rPr>
              <a:t> of cellulose</a:t>
            </a:r>
            <a:endParaRPr kumimoji="1" lang="ja-JP" altLang="en-US" sz="1200" b="1" dirty="0">
              <a:solidFill>
                <a:srgbClr val="0000FF"/>
              </a:solidFill>
            </a:endParaRPr>
          </a:p>
        </p:txBody>
      </p:sp>
      <p:sp>
        <p:nvSpPr>
          <p:cNvPr id="30" name="正方形/長方形 29"/>
          <p:cNvSpPr>
            <a:spLocks/>
          </p:cNvSpPr>
          <p:nvPr/>
        </p:nvSpPr>
        <p:spPr>
          <a:xfrm>
            <a:off x="539553" y="2863968"/>
            <a:ext cx="3888431" cy="141050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下矢印 30"/>
          <p:cNvSpPr/>
          <p:nvPr/>
        </p:nvSpPr>
        <p:spPr>
          <a:xfrm>
            <a:off x="2349947" y="4320297"/>
            <a:ext cx="288032" cy="631904"/>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下矢印 31"/>
          <p:cNvSpPr/>
          <p:nvPr/>
        </p:nvSpPr>
        <p:spPr>
          <a:xfrm rot="16200000" flipH="1">
            <a:off x="2591818" y="4434289"/>
            <a:ext cx="288032" cy="359969"/>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2915816" y="4437112"/>
            <a:ext cx="1355439" cy="276999"/>
          </a:xfrm>
          <a:prstGeom prst="rect">
            <a:avLst/>
          </a:prstGeom>
          <a:noFill/>
          <a:ln>
            <a:solidFill>
              <a:schemeClr val="tx1"/>
            </a:solidFill>
          </a:ln>
        </p:spPr>
        <p:txBody>
          <a:bodyPr wrap="square" rtlCol="0">
            <a:spAutoFit/>
          </a:bodyPr>
          <a:lstStyle/>
          <a:p>
            <a:r>
              <a:rPr lang="en-US" altLang="ja-JP" sz="1200" b="1" dirty="0" smtClean="0"/>
              <a:t>Polyphenol, </a:t>
            </a:r>
            <a:r>
              <a:rPr lang="en-US" altLang="ja-JP" sz="1200" b="1" dirty="0" err="1" smtClean="0"/>
              <a:t>etc</a:t>
            </a:r>
            <a:endParaRPr kumimoji="1" lang="ja-JP" altLang="en-US" sz="1200" b="1" dirty="0"/>
          </a:p>
        </p:txBody>
      </p:sp>
      <p:sp>
        <p:nvSpPr>
          <p:cNvPr id="34" name="テキスト ボックス 33"/>
          <p:cNvSpPr txBox="1"/>
          <p:nvPr/>
        </p:nvSpPr>
        <p:spPr>
          <a:xfrm>
            <a:off x="1994842" y="4963234"/>
            <a:ext cx="920974" cy="276999"/>
          </a:xfrm>
          <a:prstGeom prst="rect">
            <a:avLst/>
          </a:prstGeom>
          <a:noFill/>
          <a:ln>
            <a:solidFill>
              <a:schemeClr val="tx1"/>
            </a:solidFill>
          </a:ln>
        </p:spPr>
        <p:txBody>
          <a:bodyPr wrap="square" rtlCol="0">
            <a:spAutoFit/>
          </a:bodyPr>
          <a:lstStyle/>
          <a:p>
            <a:r>
              <a:rPr lang="en-US" altLang="ja-JP" sz="1200" b="1" dirty="0" smtClean="0"/>
              <a:t>Cellulose</a:t>
            </a:r>
            <a:endParaRPr kumimoji="1" lang="ja-JP" altLang="en-US" sz="1200" b="1" dirty="0"/>
          </a:p>
        </p:txBody>
      </p:sp>
      <p:sp>
        <p:nvSpPr>
          <p:cNvPr id="35" name="下矢印 34"/>
          <p:cNvSpPr/>
          <p:nvPr/>
        </p:nvSpPr>
        <p:spPr>
          <a:xfrm>
            <a:off x="2339752" y="5275609"/>
            <a:ext cx="288032" cy="241623"/>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827584" y="5539298"/>
            <a:ext cx="3515682" cy="276999"/>
          </a:xfrm>
          <a:prstGeom prst="rect">
            <a:avLst/>
          </a:prstGeom>
          <a:noFill/>
          <a:ln>
            <a:solidFill>
              <a:schemeClr val="tx1"/>
            </a:solidFill>
          </a:ln>
        </p:spPr>
        <p:txBody>
          <a:bodyPr wrap="square" rtlCol="0">
            <a:spAutoFit/>
          </a:bodyPr>
          <a:lstStyle/>
          <a:p>
            <a:r>
              <a:rPr lang="en-US" altLang="ja-JP" sz="1200" b="1" dirty="0" smtClean="0"/>
              <a:t>Enzymatic </a:t>
            </a:r>
            <a:r>
              <a:rPr lang="en-US" altLang="ja-JP" sz="1200" b="1" dirty="0" err="1" smtClean="0"/>
              <a:t>saccharification</a:t>
            </a:r>
            <a:r>
              <a:rPr lang="en-US" altLang="ja-JP" sz="1200" b="1" dirty="0" smtClean="0"/>
              <a:t> and fermentation</a:t>
            </a:r>
            <a:endParaRPr kumimoji="1" lang="ja-JP" altLang="en-US" sz="1200" b="1" dirty="0"/>
          </a:p>
        </p:txBody>
      </p:sp>
      <p:sp>
        <p:nvSpPr>
          <p:cNvPr id="37" name="正方形/長方形 36"/>
          <p:cNvSpPr>
            <a:spLocks/>
          </p:cNvSpPr>
          <p:nvPr/>
        </p:nvSpPr>
        <p:spPr>
          <a:xfrm>
            <a:off x="755576" y="5517232"/>
            <a:ext cx="3672408" cy="33148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下矢印 37"/>
          <p:cNvSpPr/>
          <p:nvPr/>
        </p:nvSpPr>
        <p:spPr>
          <a:xfrm>
            <a:off x="2339752" y="5888305"/>
            <a:ext cx="288032" cy="214157"/>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1996306" y="6104329"/>
            <a:ext cx="1063526" cy="276999"/>
          </a:xfrm>
          <a:prstGeom prst="rect">
            <a:avLst/>
          </a:prstGeom>
          <a:noFill/>
          <a:ln>
            <a:solidFill>
              <a:schemeClr val="tx1"/>
            </a:solidFill>
          </a:ln>
        </p:spPr>
        <p:txBody>
          <a:bodyPr wrap="square" rtlCol="0">
            <a:spAutoFit/>
          </a:bodyPr>
          <a:lstStyle/>
          <a:p>
            <a:r>
              <a:rPr lang="en-US" altLang="ja-JP" sz="1200" b="1" dirty="0" smtClean="0"/>
              <a:t>Biofuel, </a:t>
            </a:r>
            <a:r>
              <a:rPr lang="en-US" altLang="ja-JP" sz="1200" b="1" dirty="0" err="1" smtClean="0"/>
              <a:t>etc</a:t>
            </a:r>
            <a:endParaRPr kumimoji="1" lang="ja-JP" altLang="en-US" sz="1200" b="1" dirty="0"/>
          </a:p>
        </p:txBody>
      </p:sp>
      <p:sp>
        <p:nvSpPr>
          <p:cNvPr id="40" name="下矢印 39"/>
          <p:cNvSpPr/>
          <p:nvPr/>
        </p:nvSpPr>
        <p:spPr>
          <a:xfrm>
            <a:off x="3491880" y="4725144"/>
            <a:ext cx="288032" cy="214157"/>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3059832" y="4987085"/>
            <a:ext cx="1223999" cy="415498"/>
          </a:xfrm>
          <a:prstGeom prst="rect">
            <a:avLst/>
          </a:prstGeom>
          <a:noFill/>
          <a:ln>
            <a:solidFill>
              <a:schemeClr val="tx1"/>
            </a:solidFill>
          </a:ln>
        </p:spPr>
        <p:txBody>
          <a:bodyPr wrap="square" rtlCol="0">
            <a:spAutoFit/>
          </a:bodyPr>
          <a:lstStyle/>
          <a:p>
            <a:r>
              <a:rPr lang="en-US" altLang="ja-JP" sz="1050" b="1" dirty="0" smtClean="0">
                <a:solidFill>
                  <a:srgbClr val="0000FF"/>
                </a:solidFill>
              </a:rPr>
              <a:t>Investigation of its properties</a:t>
            </a:r>
            <a:endParaRPr kumimoji="1" lang="ja-JP" altLang="en-US" sz="1050" b="1" dirty="0">
              <a:solidFill>
                <a:srgbClr val="0000FF"/>
              </a:solidFill>
            </a:endParaRPr>
          </a:p>
        </p:txBody>
      </p:sp>
      <p:sp>
        <p:nvSpPr>
          <p:cNvPr id="42" name="正方形/長方形 41"/>
          <p:cNvSpPr>
            <a:spLocks/>
          </p:cNvSpPr>
          <p:nvPr/>
        </p:nvSpPr>
        <p:spPr>
          <a:xfrm>
            <a:off x="3016474" y="4941168"/>
            <a:ext cx="1340060" cy="48539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研究者紹介V３ひな形">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研究者紹介V３ひな形</Template>
  <TotalTime>654</TotalTime>
  <Words>244</Words>
  <Application>Microsoft Office PowerPoint</Application>
  <PresentationFormat>画面に合わせる (4:3)</PresentationFormat>
  <Paragraphs>34</Paragraphs>
  <Slides>2</Slides>
  <Notes>2</Notes>
  <HiddenSlides>0</HiddenSlides>
  <MMClips>0</MMClips>
  <ScaleCrop>false</ScaleCrop>
  <HeadingPairs>
    <vt:vector size="4" baseType="variant">
      <vt:variant>
        <vt:lpstr>テーマ</vt:lpstr>
      </vt:variant>
      <vt:variant>
        <vt:i4>1</vt:i4>
      </vt:variant>
      <vt:variant>
        <vt:lpstr>スライド タイトル</vt:lpstr>
      </vt:variant>
      <vt:variant>
        <vt:i4>2</vt:i4>
      </vt:variant>
    </vt:vector>
  </HeadingPairs>
  <TitlesOfParts>
    <vt:vector size="3" baseType="lpstr">
      <vt:lpstr>研究者紹介V３ひな形</vt:lpstr>
      <vt:lpstr>未利用植物バイオマスの環境に優しい前処理法の開発 　　　［キーワード：酵素糖化前処理，セルロース]　　講師　佐々木千鶴</vt:lpstr>
      <vt:lpstr>&lt;Development of pretreatment of unutilized plant biomass with low environmental impact&gt;                                                Associate professor　Chizuru Sasaki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&lt;研究題目&gt;                                                &lt;肩書&gt;　&lt;氏名first  name, family name&gt;</dc:title>
  <dc:creator>admini</dc:creator>
  <cp:lastModifiedBy>admini</cp:lastModifiedBy>
  <cp:revision>36</cp:revision>
  <cp:lastPrinted>2016-05-25T10:39:18Z</cp:lastPrinted>
  <dcterms:created xsi:type="dcterms:W3CDTF">2015-04-30T08:53:54Z</dcterms:created>
  <dcterms:modified xsi:type="dcterms:W3CDTF">2016-07-26T06:10:03Z</dcterms:modified>
</cp:coreProperties>
</file>