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94730" autoAdjust="0"/>
  </p:normalViewPr>
  <p:slideViewPr>
    <p:cSldViewPr>
      <p:cViewPr>
        <p:scale>
          <a:sx n="130" d="100"/>
          <a:sy n="130" d="100"/>
        </p:scale>
        <p:origin x="-648"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2016/6/30</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2016/6/30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2016/6/30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2016/6/30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2016/6/30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a:bodyPr>
          <a:lstStyle/>
          <a:p>
            <a:pPr fontAlgn="auto">
              <a:spcAft>
                <a:spcPts val="0"/>
              </a:spcAft>
              <a:defRPr/>
            </a:pPr>
            <a:r>
              <a:rPr lang="ja-JP" altLang="en-US" dirty="0" smtClean="0">
                <a:latin typeface="+mn-ea"/>
              </a:rPr>
              <a:t>生殖工学</a:t>
            </a:r>
            <a:r>
              <a:rPr lang="ja-JP" altLang="en-US" dirty="0">
                <a:latin typeface="+mn-ea"/>
              </a:rPr>
              <a:t>に</a:t>
            </a:r>
            <a:r>
              <a:rPr lang="ja-JP" altLang="en-US" dirty="0" smtClean="0">
                <a:latin typeface="+mn-ea"/>
              </a:rPr>
              <a:t>よる</a:t>
            </a:r>
            <a:r>
              <a:rPr lang="ja-JP" altLang="en-US" dirty="0">
                <a:latin typeface="+mn-ea"/>
              </a:rPr>
              <a:t>野生動物の</a:t>
            </a:r>
            <a:r>
              <a:rPr lang="ja-JP" altLang="en-US" dirty="0" smtClean="0">
                <a:latin typeface="+mn-ea"/>
              </a:rPr>
              <a:t>保護とクローン</a:t>
            </a:r>
            <a:r>
              <a:rPr lang="ja-JP" altLang="en-US" dirty="0">
                <a:latin typeface="+mn-ea"/>
              </a:rPr>
              <a:t>動物の</a:t>
            </a:r>
            <a:r>
              <a:rPr lang="ja-JP" altLang="en-US" dirty="0" smtClean="0">
                <a:latin typeface="+mn-ea"/>
              </a:rPr>
              <a:t>作製</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：クローン，精子］</a:t>
            </a:r>
            <a:r>
              <a:rPr lang="ja-JP" altLang="en-US" sz="2000" dirty="0"/>
              <a:t>　</a:t>
            </a:r>
            <a:r>
              <a:rPr lang="ja-JP" altLang="en-US" sz="2000" dirty="0" smtClean="0"/>
              <a:t>　</a:t>
            </a:r>
            <a:r>
              <a:rPr lang="en-US" altLang="ja-JP" sz="2000" dirty="0" smtClean="0">
                <a:latin typeface="+mn-ea"/>
              </a:rPr>
              <a:t>&lt;</a:t>
            </a:r>
            <a:r>
              <a:rPr lang="ja-JP" altLang="en-US" sz="2000" dirty="0" smtClean="0">
                <a:latin typeface="+mn-ea"/>
              </a:rPr>
              <a:t>教授</a:t>
            </a:r>
            <a:r>
              <a:rPr lang="en-US" altLang="ja-JP" sz="2000" dirty="0" smtClean="0">
                <a:latin typeface="+mn-ea"/>
              </a:rPr>
              <a:t>&gt;</a:t>
            </a:r>
            <a:r>
              <a:rPr lang="ja-JP" altLang="en-US" sz="2000" dirty="0">
                <a:latin typeface="+mn-ea"/>
              </a:rPr>
              <a:t>　</a:t>
            </a:r>
            <a:r>
              <a:rPr lang="en-US" altLang="ja-JP" sz="2000" dirty="0" smtClean="0">
                <a:latin typeface="+mn-ea"/>
              </a:rPr>
              <a:t>&lt;</a:t>
            </a:r>
            <a:r>
              <a:rPr lang="ja-JP" altLang="en-US" sz="2000" dirty="0" smtClean="0">
                <a:latin typeface="+mn-ea"/>
              </a:rPr>
              <a:t>音井威重</a:t>
            </a:r>
            <a:r>
              <a:rPr lang="en-US" altLang="ja-JP" sz="2000" dirty="0" smtClean="0">
                <a:latin typeface="+mn-ea"/>
              </a:rPr>
              <a:t>&gt;</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ja-JP" altLang="en-US" dirty="0">
                <a:latin typeface="+mn-ea"/>
              </a:rPr>
              <a:t>内容：</a:t>
            </a:r>
            <a:endParaRPr lang="en-US" altLang="ja-JP" dirty="0">
              <a:latin typeface="+mn-ea"/>
            </a:endParaRPr>
          </a:p>
          <a:p>
            <a:r>
              <a:rPr lang="ja-JP" altLang="ja-JP" dirty="0"/>
              <a:t>　</a:t>
            </a:r>
            <a:r>
              <a:rPr lang="ja-JP" altLang="ja-JP" dirty="0" smtClean="0"/>
              <a:t>研究室</a:t>
            </a:r>
            <a:r>
              <a:rPr lang="ja-JP" altLang="ja-JP" dirty="0"/>
              <a:t>では</a:t>
            </a:r>
            <a:r>
              <a:rPr lang="ja-JP" altLang="ja-JP" dirty="0" smtClean="0"/>
              <a:t>、優良</a:t>
            </a:r>
            <a:r>
              <a:rPr lang="ja-JP" altLang="en-US" dirty="0" smtClean="0"/>
              <a:t>・希少</a:t>
            </a:r>
            <a:r>
              <a:rPr lang="ja-JP" altLang="ja-JP" dirty="0" smtClean="0"/>
              <a:t>品種</a:t>
            </a:r>
            <a:r>
              <a:rPr lang="ja-JP" altLang="ja-JP" dirty="0"/>
              <a:t>の動物を維持・</a:t>
            </a:r>
            <a:r>
              <a:rPr lang="ja-JP" altLang="ja-JP" dirty="0" smtClean="0"/>
              <a:t>増殖する</a:t>
            </a:r>
            <a:r>
              <a:rPr lang="ja-JP" altLang="ja-JP" dirty="0"/>
              <a:t>目的で、野生動物を含む動物の精子や卵子を扱った研究をしています。</a:t>
            </a:r>
          </a:p>
          <a:p>
            <a:r>
              <a:rPr lang="en-US" altLang="ja-JP" dirty="0" smtClean="0"/>
              <a:t>  </a:t>
            </a:r>
            <a:r>
              <a:rPr lang="ja-JP" altLang="ja-JP" dirty="0" smtClean="0"/>
              <a:t>主</a:t>
            </a:r>
            <a:r>
              <a:rPr lang="ja-JP" altLang="ja-JP" dirty="0"/>
              <a:t>な研究は</a:t>
            </a:r>
            <a:r>
              <a:rPr lang="ja-JP" altLang="ja-JP" dirty="0" smtClean="0"/>
              <a:t>、</a:t>
            </a:r>
            <a:r>
              <a:rPr lang="ja-JP" altLang="en-US" dirty="0" smtClean="0"/>
              <a:t>野生動物から採取した</a:t>
            </a:r>
            <a:r>
              <a:rPr lang="ja-JP" altLang="ja-JP" dirty="0" smtClean="0"/>
              <a:t>精液の</a:t>
            </a:r>
            <a:r>
              <a:rPr lang="ja-JP" altLang="en-US" dirty="0" smtClean="0"/>
              <a:t>凍結</a:t>
            </a:r>
            <a:r>
              <a:rPr lang="ja-JP" altLang="ja-JP" dirty="0" smtClean="0"/>
              <a:t>保存</a:t>
            </a:r>
            <a:r>
              <a:rPr lang="ja-JP" altLang="ja-JP" dirty="0"/>
              <a:t>方法を開発したり、体</a:t>
            </a:r>
            <a:r>
              <a:rPr lang="ja-JP" altLang="ja-JP" dirty="0" smtClean="0"/>
              <a:t>細胞</a:t>
            </a:r>
            <a:r>
              <a:rPr lang="ja-JP" altLang="en-US" dirty="0" smtClean="0"/>
              <a:t>からの</a:t>
            </a:r>
            <a:r>
              <a:rPr lang="ja-JP" altLang="ja-JP" dirty="0" smtClean="0"/>
              <a:t>クローン</a:t>
            </a:r>
            <a:r>
              <a:rPr lang="ja-JP" altLang="en-US" dirty="0" smtClean="0"/>
              <a:t>動物</a:t>
            </a:r>
            <a:r>
              <a:rPr lang="ja-JP" altLang="ja-JP" dirty="0" smtClean="0"/>
              <a:t>や</a:t>
            </a:r>
            <a:r>
              <a:rPr lang="ja-JP" altLang="ja-JP" dirty="0"/>
              <a:t>遺伝子改変動物の作製を行っています</a:t>
            </a:r>
            <a:r>
              <a:rPr lang="ja-JP" altLang="ja-JP" dirty="0" smtClean="0"/>
              <a:t>。</a:t>
            </a:r>
            <a:endParaRPr lang="ja-JP" altLang="ja-JP" dirty="0"/>
          </a:p>
          <a:p>
            <a:r>
              <a:rPr lang="en-US" altLang="ja-JP" dirty="0" smtClean="0"/>
              <a:t>  </a:t>
            </a:r>
            <a:r>
              <a:rPr lang="ja-JP" altLang="ja-JP" dirty="0" smtClean="0"/>
              <a:t>研究室</a:t>
            </a:r>
            <a:r>
              <a:rPr lang="ja-JP" altLang="ja-JP" dirty="0"/>
              <a:t>で</a:t>
            </a:r>
            <a:r>
              <a:rPr lang="ja-JP" altLang="ja-JP" dirty="0" smtClean="0"/>
              <a:t>は</a:t>
            </a:r>
            <a:r>
              <a:rPr lang="ja-JP" altLang="en-US" dirty="0" smtClean="0"/>
              <a:t>主に</a:t>
            </a:r>
            <a:r>
              <a:rPr lang="ja-JP" altLang="ja-JP" dirty="0" smtClean="0"/>
              <a:t>ブタ</a:t>
            </a:r>
            <a:r>
              <a:rPr lang="ja-JP" altLang="ja-JP" dirty="0"/>
              <a:t>の精子や卵子を扱い、ゾウや</a:t>
            </a:r>
            <a:r>
              <a:rPr lang="ja-JP" altLang="ja-JP" dirty="0" smtClean="0"/>
              <a:t>トラ</a:t>
            </a:r>
            <a:r>
              <a:rPr lang="ja-JP" altLang="en-US" dirty="0" smtClean="0"/>
              <a:t>の精液の凍結保存</a:t>
            </a:r>
            <a:r>
              <a:rPr lang="ja-JP" altLang="ja-JP" dirty="0" smtClean="0"/>
              <a:t>に</a:t>
            </a:r>
            <a:r>
              <a:rPr lang="ja-JP" altLang="ja-JP" dirty="0"/>
              <a:t>ついては海外に出向いて研究しています。</a:t>
            </a:r>
          </a:p>
          <a:p>
            <a:r>
              <a:rPr lang="en-US" altLang="ja-JP" dirty="0" smtClean="0"/>
              <a:t>  </a:t>
            </a:r>
            <a:r>
              <a:rPr lang="ja-JP" altLang="ja-JP" dirty="0" smtClean="0"/>
              <a:t>今後</a:t>
            </a:r>
            <a:r>
              <a:rPr lang="ja-JP" altLang="ja-JP" dirty="0"/>
              <a:t>は、医療用のモデル動物の作製や</a:t>
            </a:r>
            <a:r>
              <a:rPr lang="ja-JP" altLang="ja-JP" dirty="0" smtClean="0"/>
              <a:t>、</a:t>
            </a:r>
            <a:r>
              <a:rPr lang="ja-JP" altLang="en-US" dirty="0" smtClean="0"/>
              <a:t>海外</a:t>
            </a:r>
            <a:r>
              <a:rPr lang="ja-JP" altLang="ja-JP" dirty="0" smtClean="0"/>
              <a:t>と</a:t>
            </a:r>
            <a:r>
              <a:rPr lang="ja-JP" altLang="ja-JP" dirty="0"/>
              <a:t>の共同研究に</a:t>
            </a:r>
            <a:r>
              <a:rPr lang="ja-JP" altLang="ja-JP" dirty="0" smtClean="0"/>
              <a:t>より</a:t>
            </a:r>
            <a:r>
              <a:rPr lang="ja-JP" altLang="en-US" dirty="0"/>
              <a:t>希少</a:t>
            </a:r>
            <a:r>
              <a:rPr lang="ja-JP" altLang="en-US" dirty="0" smtClean="0"/>
              <a:t>野生動物を対象に</a:t>
            </a:r>
            <a:r>
              <a:rPr lang="ja-JP" altLang="ja-JP" dirty="0" smtClean="0"/>
              <a:t>クローン</a:t>
            </a:r>
            <a:r>
              <a:rPr lang="ja-JP" altLang="ja-JP" dirty="0"/>
              <a:t>動物作製のための応用研究</a:t>
            </a:r>
            <a:r>
              <a:rPr lang="ja-JP" altLang="ja-JP" dirty="0" smtClean="0"/>
              <a:t>を</a:t>
            </a:r>
            <a:r>
              <a:rPr lang="ja-JP" altLang="en-US" dirty="0" smtClean="0"/>
              <a:t>計画しています。</a:t>
            </a:r>
            <a:endParaRPr lang="ja-JP" altLang="ja-JP" dirty="0"/>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a:t>
            </a:r>
            <a:r>
              <a:rPr lang="en-US" altLang="ja-JP" sz="1200" dirty="0" smtClean="0">
                <a:latin typeface="+mn-ea"/>
              </a:rPr>
              <a:t>&lt;</a:t>
            </a:r>
            <a:r>
              <a:rPr lang="ja-JP" altLang="en-US" sz="1200" dirty="0" smtClean="0">
                <a:latin typeface="+mn-ea"/>
              </a:rPr>
              <a:t>農学</a:t>
            </a:r>
            <a:r>
              <a:rPr lang="en-US" altLang="ja-JP" sz="1200" dirty="0" smtClean="0">
                <a:latin typeface="+mn-ea"/>
              </a:rPr>
              <a:t>&gt;</a:t>
            </a:r>
          </a:p>
          <a:p>
            <a:pPr fontAlgn="auto">
              <a:lnSpc>
                <a:spcPct val="90000"/>
              </a:lnSpc>
              <a:spcBef>
                <a:spcPts val="600"/>
              </a:spcBef>
              <a:spcAft>
                <a:spcPts val="0"/>
              </a:spcAft>
              <a:buFont typeface="Arial" pitchFamily="34" charset="0"/>
              <a:buNone/>
              <a:defRPr/>
            </a:pPr>
            <a:r>
              <a:rPr lang="ja-JP" altLang="en-US" sz="1200" dirty="0" smtClean="0">
                <a:latin typeface="+mn-ea"/>
              </a:rPr>
              <a:t>専門：</a:t>
            </a:r>
            <a:r>
              <a:rPr lang="en-US" altLang="ja-JP" sz="1200" dirty="0" smtClean="0">
                <a:latin typeface="+mn-ea"/>
              </a:rPr>
              <a:t>&lt;</a:t>
            </a:r>
            <a:r>
              <a:rPr lang="ja-JP" altLang="en-US" sz="1200" dirty="0" smtClean="0">
                <a:latin typeface="+mn-ea"/>
              </a:rPr>
              <a:t>家畜繁殖学</a:t>
            </a:r>
            <a:r>
              <a:rPr lang="en-US" altLang="ja-JP" sz="1200" dirty="0" smtClean="0">
                <a:latin typeface="+mn-ea"/>
              </a:rPr>
              <a:t>&gt;</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Arial" panose="020B0604020202020204" pitchFamily="34" charset="0"/>
                <a:cs typeface="Arial" panose="020B0604020202020204" pitchFamily="34" charset="0"/>
              </a:rPr>
              <a:t>E-mail</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otoi@tokushima-u.ac.jp</a:t>
            </a:r>
            <a:endParaRPr lang="en-US" altLang="ja-JP" sz="1200" dirty="0">
              <a:latin typeface="Arial" panose="020B0604020202020204" pitchFamily="34" charset="0"/>
              <a:cs typeface="Arial" panose="020B0604020202020204" pitchFamily="34" charset="0"/>
            </a:endParaRPr>
          </a:p>
          <a:p>
            <a:pPr fontAlgn="auto">
              <a:lnSpc>
                <a:spcPct val="90000"/>
              </a:lnSpc>
              <a:spcBef>
                <a:spcPts val="600"/>
              </a:spcBef>
              <a:spcAft>
                <a:spcPts val="0"/>
              </a:spcAft>
              <a:buFont typeface="Arial" pitchFamily="34" charset="0"/>
              <a:buNone/>
              <a:defRPr/>
            </a:pPr>
            <a:r>
              <a:rPr lang="en-US" altLang="ja-JP" sz="1200" dirty="0" smtClean="0">
                <a:latin typeface="Arial" panose="020B0604020202020204" pitchFamily="34" charset="0"/>
                <a:cs typeface="Arial" panose="020B0604020202020204" pitchFamily="34" charset="0"/>
              </a:rPr>
              <a:t>Tel. 088-635-0963</a:t>
            </a:r>
            <a:endParaRPr lang="en-US" altLang="ja-JP" sz="1200" dirty="0">
              <a:latin typeface="Arial" panose="020B0604020202020204" pitchFamily="34" charset="0"/>
              <a:cs typeface="Arial" panose="020B0604020202020204" pitchFamily="34" charset="0"/>
            </a:endParaRPr>
          </a:p>
          <a:p>
            <a:pPr fontAlgn="auto">
              <a:lnSpc>
                <a:spcPct val="90000"/>
              </a:lnSpc>
              <a:spcBef>
                <a:spcPts val="600"/>
              </a:spcBef>
              <a:spcAft>
                <a:spcPts val="0"/>
              </a:spcAft>
              <a:defRPr/>
            </a:pPr>
            <a:r>
              <a:rPr lang="en-US" altLang="ja-JP" sz="1200" dirty="0" smtClean="0">
                <a:latin typeface="Arial" panose="020B0604020202020204" pitchFamily="34" charset="0"/>
                <a:cs typeface="Arial" panose="020B0604020202020204" pitchFamily="34" charset="0"/>
              </a:rPr>
              <a:t>Fax. 088-635-0963</a:t>
            </a:r>
            <a:endParaRPr lang="en-US" altLang="ja-JP" sz="1200" dirty="0">
              <a:latin typeface="Arial" panose="020B0604020202020204" pitchFamily="34" charset="0"/>
              <a:cs typeface="Arial" panose="020B0604020202020204" pitchFamily="34"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2" name="直線矢印コネクタ 11"/>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6898" y="1340768"/>
            <a:ext cx="1957047" cy="584775"/>
          </a:xfrm>
          <a:prstGeom prst="rect">
            <a:avLst/>
          </a:prstGeom>
          <a:noFill/>
        </p:spPr>
        <p:txBody>
          <a:bodyPr wrap="square" rtlCol="0">
            <a:spAutoFit/>
          </a:bodyPr>
          <a:lstStyle/>
          <a:p>
            <a:r>
              <a:rPr lang="ja-JP" altLang="en-US" sz="1600" b="1" dirty="0" smtClean="0">
                <a:latin typeface="+mj-ea"/>
                <a:ea typeface="+mj-ea"/>
              </a:rPr>
              <a:t>体細胞クローン動物の作製</a:t>
            </a:r>
            <a:r>
              <a:rPr kumimoji="1" lang="ja-JP" altLang="en-US" sz="1600" b="1" dirty="0" smtClean="0">
                <a:latin typeface="+mj-ea"/>
                <a:ea typeface="+mj-ea"/>
              </a:rPr>
              <a:t>　</a:t>
            </a:r>
            <a:endParaRPr kumimoji="1" lang="ja-JP" altLang="en-US" sz="1600" b="1" dirty="0">
              <a:latin typeface="+mj-ea"/>
              <a:ea typeface="+mj-ea"/>
            </a:endParaRPr>
          </a:p>
        </p:txBody>
      </p:sp>
      <p:grpSp>
        <p:nvGrpSpPr>
          <p:cNvPr id="15" name="グループ化 14"/>
          <p:cNvGrpSpPr/>
          <p:nvPr/>
        </p:nvGrpSpPr>
        <p:grpSpPr>
          <a:xfrm>
            <a:off x="613237" y="3593734"/>
            <a:ext cx="934427" cy="657400"/>
            <a:chOff x="1475656" y="2564904"/>
            <a:chExt cx="1331640" cy="893862"/>
          </a:xfrm>
        </p:grpSpPr>
        <p:pic>
          <p:nvPicPr>
            <p:cNvPr id="16" name="Picture 2"/>
            <p:cNvPicPr>
              <a:picLocks noChangeAspect="1" noChangeArrowheads="1"/>
            </p:cNvPicPr>
            <p:nvPr/>
          </p:nvPicPr>
          <p:blipFill>
            <a:blip r:embed="rId4" cstate="print"/>
            <a:srcRect/>
            <a:stretch>
              <a:fillRect/>
            </a:stretch>
          </p:blipFill>
          <p:spPr bwMode="auto">
            <a:xfrm>
              <a:off x="1475656" y="2564904"/>
              <a:ext cx="1331640" cy="893862"/>
            </a:xfrm>
            <a:prstGeom prst="rect">
              <a:avLst/>
            </a:prstGeom>
            <a:noFill/>
          </p:spPr>
        </p:pic>
        <p:pic>
          <p:nvPicPr>
            <p:cNvPr id="19" name="Picture 3"/>
            <p:cNvPicPr>
              <a:picLocks noChangeAspect="1" noChangeArrowheads="1"/>
            </p:cNvPicPr>
            <p:nvPr/>
          </p:nvPicPr>
          <p:blipFill>
            <a:blip r:embed="rId5" cstate="print"/>
            <a:srcRect/>
            <a:stretch>
              <a:fillRect/>
            </a:stretch>
          </p:blipFill>
          <p:spPr bwMode="auto">
            <a:xfrm>
              <a:off x="1606739" y="3194260"/>
              <a:ext cx="281586" cy="187555"/>
            </a:xfrm>
            <a:prstGeom prst="rect">
              <a:avLst/>
            </a:prstGeom>
            <a:noFill/>
            <a:ln w="3175">
              <a:solidFill>
                <a:srgbClr val="FFFF00"/>
              </a:solidFill>
              <a:miter lim="800000"/>
              <a:headEnd/>
              <a:tailEnd/>
            </a:ln>
          </p:spPr>
        </p:pic>
      </p:grpSp>
      <p:sp>
        <p:nvSpPr>
          <p:cNvPr id="20" name="テキスト ボックス 19"/>
          <p:cNvSpPr txBox="1"/>
          <p:nvPr/>
        </p:nvSpPr>
        <p:spPr>
          <a:xfrm>
            <a:off x="467544" y="4299553"/>
            <a:ext cx="982961" cy="215444"/>
          </a:xfrm>
          <a:prstGeom prst="rect">
            <a:avLst/>
          </a:prstGeom>
          <a:noFill/>
        </p:spPr>
        <p:txBody>
          <a:bodyPr wrap="none" rtlCol="0">
            <a:spAutoFit/>
          </a:bodyPr>
          <a:lstStyle/>
          <a:p>
            <a:r>
              <a:rPr lang="ja-JP" altLang="en-US" sz="800" b="1" dirty="0" smtClean="0">
                <a:solidFill>
                  <a:srgbClr val="0000FF"/>
                </a:solidFill>
              </a:rPr>
              <a:t>クローン牛（</a:t>
            </a:r>
            <a:r>
              <a:rPr lang="en-US" altLang="ja-JP" sz="800" b="1" dirty="0" smtClean="0">
                <a:solidFill>
                  <a:srgbClr val="0000FF"/>
                </a:solidFill>
              </a:rPr>
              <a:t>2006</a:t>
            </a:r>
            <a:r>
              <a:rPr lang="ja-JP" altLang="en-US" sz="800" b="1" dirty="0" smtClean="0">
                <a:solidFill>
                  <a:srgbClr val="0000FF"/>
                </a:solidFill>
              </a:rPr>
              <a:t>）</a:t>
            </a:r>
            <a:endParaRPr kumimoji="1" lang="ja-JP" altLang="en-US" sz="800" dirty="0"/>
          </a:p>
        </p:txBody>
      </p:sp>
      <p:sp>
        <p:nvSpPr>
          <p:cNvPr id="21" name="Text Box 8"/>
          <p:cNvSpPr txBox="1">
            <a:spLocks noChangeArrowheads="1"/>
          </p:cNvSpPr>
          <p:nvPr/>
        </p:nvSpPr>
        <p:spPr bwMode="auto">
          <a:xfrm>
            <a:off x="505203" y="1909423"/>
            <a:ext cx="2194589" cy="230832"/>
          </a:xfrm>
          <a:prstGeom prst="rect">
            <a:avLst/>
          </a:prstGeom>
          <a:noFill/>
          <a:ln w="9525">
            <a:noFill/>
            <a:miter lim="800000"/>
            <a:headEnd/>
            <a:tailEnd/>
          </a:ln>
          <a:effectLst/>
        </p:spPr>
        <p:txBody>
          <a:bodyPr wrap="square">
            <a:spAutoFit/>
          </a:bodyPr>
          <a:lstStyle/>
          <a:p>
            <a:pPr>
              <a:spcBef>
                <a:spcPct val="50000"/>
              </a:spcBef>
            </a:pPr>
            <a:r>
              <a:rPr lang="ja-JP" altLang="en-US" sz="900" b="1" dirty="0" smtClean="0">
                <a:solidFill>
                  <a:srgbClr val="C00000"/>
                </a:solidFill>
              </a:rPr>
              <a:t>　体細胞クローンの手技</a:t>
            </a:r>
            <a:endParaRPr lang="en-US" altLang="ja-JP" sz="900" b="1" dirty="0">
              <a:solidFill>
                <a:srgbClr val="C00000"/>
              </a:solidFill>
            </a:endParaRPr>
          </a:p>
        </p:txBody>
      </p:sp>
      <p:pic>
        <p:nvPicPr>
          <p:cNvPr id="22" name="Picture 3"/>
          <p:cNvPicPr>
            <a:picLocks noChangeAspect="1" noChangeArrowheads="1"/>
          </p:cNvPicPr>
          <p:nvPr/>
        </p:nvPicPr>
        <p:blipFill>
          <a:blip r:embed="rId6" cstate="print"/>
          <a:srcRect/>
          <a:stretch>
            <a:fillRect/>
          </a:stretch>
        </p:blipFill>
        <p:spPr bwMode="auto">
          <a:xfrm>
            <a:off x="1483417" y="3593734"/>
            <a:ext cx="928343" cy="657400"/>
          </a:xfrm>
          <a:prstGeom prst="rect">
            <a:avLst/>
          </a:prstGeom>
          <a:noFill/>
          <a:ln w="9525">
            <a:noFill/>
            <a:miter lim="800000"/>
            <a:headEnd/>
            <a:tailEnd/>
          </a:ln>
        </p:spPr>
      </p:pic>
      <p:sp>
        <p:nvSpPr>
          <p:cNvPr id="24" name="円/楕円 17"/>
          <p:cNvSpPr/>
          <p:nvPr/>
        </p:nvSpPr>
        <p:spPr>
          <a:xfrm>
            <a:off x="1716800" y="3814851"/>
            <a:ext cx="382830" cy="40695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5" name="テキスト ボックス 24"/>
          <p:cNvSpPr txBox="1"/>
          <p:nvPr/>
        </p:nvSpPr>
        <p:spPr>
          <a:xfrm>
            <a:off x="1472291" y="4293096"/>
            <a:ext cx="1371517" cy="215444"/>
          </a:xfrm>
          <a:prstGeom prst="rect">
            <a:avLst/>
          </a:prstGeom>
          <a:noFill/>
        </p:spPr>
        <p:txBody>
          <a:bodyPr wrap="square" rtlCol="0">
            <a:spAutoFit/>
          </a:bodyPr>
          <a:lstStyle/>
          <a:p>
            <a:r>
              <a:rPr lang="ja-JP" altLang="en-US" sz="800" b="1" dirty="0" smtClean="0">
                <a:solidFill>
                  <a:srgbClr val="0000FF"/>
                </a:solidFill>
              </a:rPr>
              <a:t>クローン猫（</a:t>
            </a:r>
            <a:r>
              <a:rPr lang="en-US" altLang="ja-JP" sz="800" b="1" dirty="0" smtClean="0">
                <a:solidFill>
                  <a:srgbClr val="0000FF"/>
                </a:solidFill>
              </a:rPr>
              <a:t>2013</a:t>
            </a:r>
            <a:r>
              <a:rPr lang="ja-JP" altLang="en-US" sz="800" b="1" dirty="0" smtClean="0">
                <a:solidFill>
                  <a:srgbClr val="0000FF"/>
                </a:solidFill>
              </a:rPr>
              <a:t>）</a:t>
            </a:r>
            <a:endParaRPr kumimoji="1" lang="ja-JP" altLang="en-US" sz="800" dirty="0"/>
          </a:p>
        </p:txBody>
      </p:sp>
      <p:pic>
        <p:nvPicPr>
          <p:cNvPr id="26" name="Picture 2"/>
          <p:cNvPicPr>
            <a:picLocks noChangeAspect="1" noChangeArrowheads="1"/>
          </p:cNvPicPr>
          <p:nvPr/>
        </p:nvPicPr>
        <p:blipFill>
          <a:blip r:embed="rId7" cstate="print"/>
          <a:srcRect/>
          <a:stretch>
            <a:fillRect/>
          </a:stretch>
        </p:blipFill>
        <p:spPr bwMode="auto">
          <a:xfrm>
            <a:off x="1026877" y="4852552"/>
            <a:ext cx="744791" cy="1303385"/>
          </a:xfrm>
          <a:prstGeom prst="rect">
            <a:avLst/>
          </a:prstGeom>
          <a:noFill/>
          <a:ln w="9525">
            <a:noFill/>
            <a:miter lim="800000"/>
            <a:headEnd/>
            <a:tailEnd/>
          </a:ln>
        </p:spPr>
      </p:pic>
      <p:sp>
        <p:nvSpPr>
          <p:cNvPr id="27" name="正方形/長方形 26"/>
          <p:cNvSpPr/>
          <p:nvPr/>
        </p:nvSpPr>
        <p:spPr>
          <a:xfrm>
            <a:off x="613236" y="3593734"/>
            <a:ext cx="1798523" cy="657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705218" y="2122660"/>
            <a:ext cx="1634533" cy="1068983"/>
            <a:chOff x="578191" y="2122660"/>
            <a:chExt cx="1727400" cy="1255026"/>
          </a:xfrm>
        </p:grpSpPr>
        <p:pic>
          <p:nvPicPr>
            <p:cNvPr id="29" name="Picture 4" descr="Figure 2-2"/>
            <p:cNvPicPr>
              <a:picLocks noChangeAspect="1" noChangeArrowheads="1"/>
            </p:cNvPicPr>
            <p:nvPr/>
          </p:nvPicPr>
          <p:blipFill>
            <a:blip r:embed="rId8" cstate="print"/>
            <a:srcRect/>
            <a:stretch>
              <a:fillRect/>
            </a:stretch>
          </p:blipFill>
          <p:spPr bwMode="auto">
            <a:xfrm>
              <a:off x="578191" y="2130280"/>
              <a:ext cx="1727400" cy="1240949"/>
            </a:xfrm>
            <a:prstGeom prst="rect">
              <a:avLst/>
            </a:prstGeom>
            <a:noFill/>
          </p:spPr>
        </p:pic>
        <p:sp>
          <p:nvSpPr>
            <p:cNvPr id="30" name="正方形/長方形 29"/>
            <p:cNvSpPr/>
            <p:nvPr/>
          </p:nvSpPr>
          <p:spPr>
            <a:xfrm>
              <a:off x="583267" y="2122660"/>
              <a:ext cx="1722324" cy="1255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角丸四角形 30"/>
          <p:cNvSpPr/>
          <p:nvPr/>
        </p:nvSpPr>
        <p:spPr>
          <a:xfrm>
            <a:off x="467544" y="1255487"/>
            <a:ext cx="2003087" cy="51977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Text Box 8"/>
          <p:cNvSpPr txBox="1">
            <a:spLocks noChangeArrowheads="1"/>
          </p:cNvSpPr>
          <p:nvPr/>
        </p:nvSpPr>
        <p:spPr bwMode="auto">
          <a:xfrm>
            <a:off x="463873" y="3380753"/>
            <a:ext cx="1883283" cy="230832"/>
          </a:xfrm>
          <a:prstGeom prst="rect">
            <a:avLst/>
          </a:prstGeom>
          <a:noFill/>
          <a:ln w="9525">
            <a:noFill/>
            <a:miter lim="800000"/>
            <a:headEnd/>
            <a:tailEnd/>
          </a:ln>
          <a:effectLst/>
        </p:spPr>
        <p:txBody>
          <a:bodyPr wrap="square">
            <a:spAutoFit/>
          </a:bodyPr>
          <a:lstStyle/>
          <a:p>
            <a:pPr>
              <a:spcBef>
                <a:spcPct val="50000"/>
              </a:spcBef>
            </a:pPr>
            <a:r>
              <a:rPr lang="ja-JP" altLang="en-US" sz="900" b="1" dirty="0">
                <a:solidFill>
                  <a:srgbClr val="C00000"/>
                </a:solidFill>
              </a:rPr>
              <a:t>　</a:t>
            </a:r>
            <a:r>
              <a:rPr lang="ja-JP" altLang="en-US" sz="900" b="1" dirty="0" smtClean="0">
                <a:solidFill>
                  <a:srgbClr val="C00000"/>
                </a:solidFill>
              </a:rPr>
              <a:t>クローン動物の作製</a:t>
            </a:r>
            <a:endParaRPr lang="en-US" altLang="ja-JP" sz="900" b="1" dirty="0">
              <a:solidFill>
                <a:srgbClr val="C00000"/>
              </a:solidFill>
            </a:endParaRPr>
          </a:p>
        </p:txBody>
      </p:sp>
      <p:sp>
        <p:nvSpPr>
          <p:cNvPr id="33" name="Text Box 8"/>
          <p:cNvSpPr txBox="1">
            <a:spLocks noChangeArrowheads="1"/>
          </p:cNvSpPr>
          <p:nvPr/>
        </p:nvSpPr>
        <p:spPr bwMode="auto">
          <a:xfrm>
            <a:off x="681873" y="4625323"/>
            <a:ext cx="648072" cy="215444"/>
          </a:xfrm>
          <a:prstGeom prst="rect">
            <a:avLst/>
          </a:prstGeom>
          <a:noFill/>
          <a:ln w="9525">
            <a:noFill/>
            <a:miter lim="800000"/>
            <a:headEnd/>
            <a:tailEnd/>
          </a:ln>
          <a:effectLst/>
        </p:spPr>
        <p:txBody>
          <a:bodyPr wrap="square">
            <a:spAutoFit/>
          </a:bodyPr>
          <a:lstStyle/>
          <a:p>
            <a:pPr>
              <a:spcBef>
                <a:spcPct val="50000"/>
              </a:spcBef>
            </a:pPr>
            <a:r>
              <a:rPr lang="ja-JP" altLang="en-US" sz="800" b="1" dirty="0" smtClean="0">
                <a:solidFill>
                  <a:srgbClr val="C00000"/>
                </a:solidFill>
              </a:rPr>
              <a:t>計画</a:t>
            </a:r>
            <a:endParaRPr lang="en-US" altLang="ja-JP" sz="800" b="1" dirty="0">
              <a:solidFill>
                <a:srgbClr val="C00000"/>
              </a:solidFill>
            </a:endParaRPr>
          </a:p>
        </p:txBody>
      </p:sp>
      <p:sp>
        <p:nvSpPr>
          <p:cNvPr id="34" name="下矢印 33"/>
          <p:cNvSpPr/>
          <p:nvPr/>
        </p:nvSpPr>
        <p:spPr>
          <a:xfrm>
            <a:off x="1232854" y="4593441"/>
            <a:ext cx="347308" cy="201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55576" y="6196840"/>
            <a:ext cx="1351652" cy="215444"/>
          </a:xfrm>
          <a:prstGeom prst="rect">
            <a:avLst/>
          </a:prstGeom>
          <a:noFill/>
        </p:spPr>
        <p:txBody>
          <a:bodyPr wrap="none" rtlCol="0">
            <a:spAutoFit/>
          </a:bodyPr>
          <a:lstStyle/>
          <a:p>
            <a:r>
              <a:rPr kumimoji="1" lang="ja-JP" altLang="en-US" sz="800" b="1" dirty="0" smtClean="0">
                <a:solidFill>
                  <a:srgbClr val="0000FF"/>
                </a:solidFill>
              </a:rPr>
              <a:t>トランスジェニック豚の作製</a:t>
            </a:r>
            <a:endParaRPr kumimoji="1" lang="ja-JP" altLang="en-US" sz="800" b="1" dirty="0">
              <a:solidFill>
                <a:srgbClr val="0000FF"/>
              </a:solidFill>
            </a:endParaRPr>
          </a:p>
        </p:txBody>
      </p:sp>
      <p:pic>
        <p:nvPicPr>
          <p:cNvPr id="36" name="Picture 6"/>
          <p:cNvPicPr>
            <a:picLocks noChangeAspect="1" noChangeArrowheads="1"/>
          </p:cNvPicPr>
          <p:nvPr/>
        </p:nvPicPr>
        <p:blipFill>
          <a:blip r:embed="rId9" cstate="print"/>
          <a:srcRect/>
          <a:stretch>
            <a:fillRect/>
          </a:stretch>
        </p:blipFill>
        <p:spPr bwMode="auto">
          <a:xfrm>
            <a:off x="2701330" y="2317723"/>
            <a:ext cx="1572714" cy="885631"/>
          </a:xfrm>
          <a:prstGeom prst="rect">
            <a:avLst/>
          </a:prstGeom>
          <a:noFill/>
          <a:ln w="9525">
            <a:solidFill>
              <a:schemeClr val="accent5">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7" name="角丸四角形 36"/>
          <p:cNvSpPr/>
          <p:nvPr/>
        </p:nvSpPr>
        <p:spPr>
          <a:xfrm>
            <a:off x="2483768" y="1255487"/>
            <a:ext cx="2003087" cy="51977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613389" y="2036773"/>
            <a:ext cx="1709122" cy="230832"/>
          </a:xfrm>
          <a:prstGeom prst="rect">
            <a:avLst/>
          </a:prstGeom>
          <a:noFill/>
        </p:spPr>
        <p:txBody>
          <a:bodyPr wrap="none" rtlCol="0">
            <a:spAutoFit/>
          </a:bodyPr>
          <a:lstStyle/>
          <a:p>
            <a:r>
              <a:rPr kumimoji="1" lang="ja-JP" altLang="en-US" sz="900" b="1" dirty="0" smtClean="0">
                <a:solidFill>
                  <a:srgbClr val="C00000"/>
                </a:solidFill>
                <a:latin typeface="+mj-ea"/>
                <a:ea typeface="+mj-ea"/>
                <a:cs typeface="Meiryo UI" pitchFamily="50" charset="-128"/>
              </a:rPr>
              <a:t>在来豚</a:t>
            </a:r>
            <a:r>
              <a:rPr kumimoji="1" lang="ja-JP" altLang="en-US" sz="900" b="1" dirty="0" smtClean="0">
                <a:solidFill>
                  <a:srgbClr val="C00000"/>
                </a:solidFill>
                <a:latin typeface="+mj-ea"/>
                <a:ea typeface="+mj-ea"/>
              </a:rPr>
              <a:t>　</a:t>
            </a:r>
            <a:r>
              <a:rPr lang="en-US" altLang="ja-JP" sz="900" b="1" dirty="0" smtClean="0">
                <a:solidFill>
                  <a:srgbClr val="C00000"/>
                </a:solidFill>
                <a:latin typeface="+mj-ea"/>
                <a:ea typeface="+mj-ea"/>
              </a:rPr>
              <a:t> (</a:t>
            </a:r>
            <a:r>
              <a:rPr kumimoji="1" lang="ja-JP" altLang="en-US" sz="900" b="1" dirty="0" smtClean="0">
                <a:solidFill>
                  <a:srgbClr val="C00000"/>
                </a:solidFill>
                <a:latin typeface="+mj-ea"/>
                <a:ea typeface="+mj-ea"/>
              </a:rPr>
              <a:t>ベトナム：</a:t>
            </a:r>
            <a:r>
              <a:rPr kumimoji="1" lang="en-US" altLang="ja-JP" sz="900" b="1" dirty="0" smtClean="0">
                <a:solidFill>
                  <a:srgbClr val="C00000"/>
                </a:solidFill>
                <a:latin typeface="+mj-ea"/>
                <a:ea typeface="+mj-ea"/>
              </a:rPr>
              <a:t>JICA/JST</a:t>
            </a:r>
            <a:r>
              <a:rPr kumimoji="1" lang="ja-JP" altLang="en-US" sz="900" b="1" dirty="0" smtClean="0">
                <a:solidFill>
                  <a:srgbClr val="C00000"/>
                </a:solidFill>
                <a:latin typeface="+mj-ea"/>
                <a:ea typeface="+mj-ea"/>
              </a:rPr>
              <a:t>）</a:t>
            </a:r>
            <a:endParaRPr kumimoji="1" lang="ja-JP" altLang="en-US" sz="900" b="1" dirty="0">
              <a:solidFill>
                <a:srgbClr val="C00000"/>
              </a:solidFill>
              <a:latin typeface="+mj-ea"/>
              <a:ea typeface="+mj-ea"/>
            </a:endParaRPr>
          </a:p>
        </p:txBody>
      </p:sp>
      <p:sp>
        <p:nvSpPr>
          <p:cNvPr id="39" name="テキスト ボックス 38"/>
          <p:cNvSpPr txBox="1"/>
          <p:nvPr/>
        </p:nvSpPr>
        <p:spPr>
          <a:xfrm>
            <a:off x="2655480" y="3468707"/>
            <a:ext cx="1664414" cy="230832"/>
          </a:xfrm>
          <a:prstGeom prst="rect">
            <a:avLst/>
          </a:prstGeom>
          <a:noFill/>
        </p:spPr>
        <p:txBody>
          <a:bodyPr wrap="square" rtlCol="0">
            <a:spAutoFit/>
          </a:bodyPr>
          <a:lstStyle/>
          <a:p>
            <a:r>
              <a:rPr lang="ja-JP" altLang="en-US" sz="900" b="1" dirty="0" smtClean="0">
                <a:solidFill>
                  <a:srgbClr val="C00000"/>
                </a:solidFill>
                <a:latin typeface="+mj-ea"/>
                <a:ea typeface="+mj-ea"/>
              </a:rPr>
              <a:t>スマトラトラ　</a:t>
            </a:r>
            <a:r>
              <a:rPr lang="en-US" altLang="ja-JP" sz="900" b="1" dirty="0" smtClean="0">
                <a:solidFill>
                  <a:srgbClr val="C00000"/>
                </a:solidFill>
                <a:latin typeface="+mj-ea"/>
                <a:ea typeface="+mj-ea"/>
              </a:rPr>
              <a:t>(</a:t>
            </a:r>
            <a:r>
              <a:rPr lang="ja-JP" altLang="en-US" sz="900" b="1" dirty="0" smtClean="0">
                <a:solidFill>
                  <a:srgbClr val="C00000"/>
                </a:solidFill>
                <a:latin typeface="+mj-ea"/>
                <a:ea typeface="+mj-ea"/>
              </a:rPr>
              <a:t>インドネシア）</a:t>
            </a:r>
            <a:endParaRPr lang="ja-JP" altLang="en-US" sz="900" b="1" dirty="0">
              <a:solidFill>
                <a:srgbClr val="C00000"/>
              </a:solidFill>
              <a:latin typeface="+mj-ea"/>
              <a:ea typeface="+mj-ea"/>
            </a:endParaRPr>
          </a:p>
        </p:txBody>
      </p:sp>
      <p:pic>
        <p:nvPicPr>
          <p:cNvPr id="40" name="図 39"/>
          <p:cNvPicPr>
            <a:picLocks noChangeAspect="1"/>
          </p:cNvPicPr>
          <p:nvPr/>
        </p:nvPicPr>
        <p:blipFill rotWithShape="1">
          <a:blip r:embed="rId10" cstate="print"/>
          <a:srcRect l="-1279" t="12565" r="1279" b="18326"/>
          <a:stretch/>
        </p:blipFill>
        <p:spPr>
          <a:xfrm>
            <a:off x="2722508" y="3753772"/>
            <a:ext cx="1576270" cy="611332"/>
          </a:xfrm>
          <a:prstGeom prst="rect">
            <a:avLst/>
          </a:prstGeom>
        </p:spPr>
      </p:pic>
      <p:sp>
        <p:nvSpPr>
          <p:cNvPr id="41" name="テキスト ボックス 40"/>
          <p:cNvSpPr txBox="1"/>
          <p:nvPr/>
        </p:nvSpPr>
        <p:spPr>
          <a:xfrm>
            <a:off x="2669475" y="1259645"/>
            <a:ext cx="1911006" cy="584775"/>
          </a:xfrm>
          <a:prstGeom prst="rect">
            <a:avLst/>
          </a:prstGeom>
          <a:noFill/>
        </p:spPr>
        <p:txBody>
          <a:bodyPr wrap="square" rtlCol="0">
            <a:spAutoFit/>
          </a:bodyPr>
          <a:lstStyle/>
          <a:p>
            <a:r>
              <a:rPr lang="ja-JP" altLang="en-US" sz="1600" b="1" dirty="0" smtClean="0">
                <a:latin typeface="+mj-ea"/>
                <a:ea typeface="+mj-ea"/>
              </a:rPr>
              <a:t>凍結</a:t>
            </a:r>
            <a:r>
              <a:rPr lang="ja-JP" altLang="en-US" sz="1600" b="1" dirty="0">
                <a:latin typeface="+mj-ea"/>
                <a:ea typeface="+mj-ea"/>
              </a:rPr>
              <a:t>精液</a:t>
            </a:r>
            <a:r>
              <a:rPr lang="ja-JP" altLang="en-US" sz="1600" b="1" dirty="0" smtClean="0">
                <a:latin typeface="+mj-ea"/>
                <a:ea typeface="+mj-ea"/>
              </a:rPr>
              <a:t>による</a:t>
            </a:r>
            <a:endParaRPr lang="en-US" altLang="ja-JP" sz="1600" b="1" dirty="0" smtClean="0">
              <a:latin typeface="+mj-ea"/>
              <a:ea typeface="+mj-ea"/>
            </a:endParaRPr>
          </a:p>
          <a:p>
            <a:r>
              <a:rPr lang="ja-JP" altLang="en-US" sz="1600" b="1" dirty="0" smtClean="0">
                <a:latin typeface="+mj-ea"/>
                <a:ea typeface="+mj-ea"/>
              </a:rPr>
              <a:t>野生動物の保護</a:t>
            </a:r>
            <a:r>
              <a:rPr kumimoji="1" lang="ja-JP" altLang="en-US" sz="1600" b="1" dirty="0" smtClean="0">
                <a:latin typeface="+mj-ea"/>
                <a:ea typeface="+mj-ea"/>
              </a:rPr>
              <a:t>　</a:t>
            </a:r>
            <a:endParaRPr kumimoji="1" lang="ja-JP" altLang="en-US" sz="1600" b="1" dirty="0">
              <a:latin typeface="+mj-ea"/>
              <a:ea typeface="+mj-ea"/>
            </a:endParaRPr>
          </a:p>
        </p:txBody>
      </p:sp>
      <p:pic>
        <p:nvPicPr>
          <p:cNvPr id="42" name="Picture 7"/>
          <p:cNvPicPr>
            <a:picLocks noChangeAspect="1" noChangeArrowheads="1"/>
          </p:cNvPicPr>
          <p:nvPr/>
        </p:nvPicPr>
        <p:blipFill>
          <a:blip r:embed="rId11" cstate="print"/>
          <a:srcRect/>
          <a:stretch>
            <a:fillRect/>
          </a:stretch>
        </p:blipFill>
        <p:spPr bwMode="auto">
          <a:xfrm>
            <a:off x="2733101" y="4941168"/>
            <a:ext cx="1540944" cy="1026725"/>
          </a:xfrm>
          <a:prstGeom prst="rect">
            <a:avLst/>
          </a:prstGeom>
          <a:noFill/>
          <a:ln w="9525">
            <a:noFill/>
            <a:miter lim="800000"/>
            <a:headEnd/>
            <a:tailEnd/>
          </a:ln>
        </p:spPr>
      </p:pic>
      <p:sp>
        <p:nvSpPr>
          <p:cNvPr id="43" name="テキスト ボックス 42"/>
          <p:cNvSpPr txBox="1"/>
          <p:nvPr/>
        </p:nvSpPr>
        <p:spPr>
          <a:xfrm>
            <a:off x="2618016" y="4681749"/>
            <a:ext cx="1053494" cy="230832"/>
          </a:xfrm>
          <a:prstGeom prst="rect">
            <a:avLst/>
          </a:prstGeom>
          <a:noFill/>
        </p:spPr>
        <p:txBody>
          <a:bodyPr wrap="none" rtlCol="0">
            <a:spAutoFit/>
          </a:bodyPr>
          <a:lstStyle/>
          <a:p>
            <a:r>
              <a:rPr lang="ja-JP" altLang="en-US" sz="900" b="1" dirty="0" smtClean="0">
                <a:solidFill>
                  <a:srgbClr val="C00000"/>
                </a:solidFill>
                <a:latin typeface="+mj-ea"/>
                <a:ea typeface="+mj-ea"/>
              </a:rPr>
              <a:t>アジアゾウ　</a:t>
            </a:r>
            <a:r>
              <a:rPr lang="en-US" altLang="ja-JP" sz="900" b="1" dirty="0" smtClean="0">
                <a:solidFill>
                  <a:srgbClr val="C00000"/>
                </a:solidFill>
                <a:latin typeface="+mj-ea"/>
                <a:ea typeface="+mj-ea"/>
              </a:rPr>
              <a:t>(</a:t>
            </a:r>
            <a:r>
              <a:rPr lang="ja-JP" altLang="en-US" sz="900" b="1" dirty="0" smtClean="0">
                <a:solidFill>
                  <a:srgbClr val="C00000"/>
                </a:solidFill>
                <a:latin typeface="+mj-ea"/>
                <a:ea typeface="+mj-ea"/>
              </a:rPr>
              <a:t>タイ）</a:t>
            </a:r>
            <a:endParaRPr kumimoji="1" lang="ja-JP" altLang="en-US" sz="900" b="1" dirty="0">
              <a:solidFill>
                <a:srgbClr val="C00000"/>
              </a:solidFill>
              <a:latin typeface="+mj-ea"/>
              <a:ea typeface="+mj-ea"/>
            </a:endParaRPr>
          </a:p>
        </p:txBody>
      </p:sp>
      <p:sp>
        <p:nvSpPr>
          <p:cNvPr id="44" name="正方形/長方形 43"/>
          <p:cNvSpPr/>
          <p:nvPr/>
        </p:nvSpPr>
        <p:spPr>
          <a:xfrm>
            <a:off x="2737229" y="4936711"/>
            <a:ext cx="1536815" cy="103118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753564" y="3742631"/>
            <a:ext cx="1548094" cy="62247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2701330" y="2331452"/>
            <a:ext cx="1572714" cy="8815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12"/>
          <a:stretch>
            <a:fillRect/>
          </a:stretch>
        </p:blipFill>
        <p:spPr>
          <a:xfrm>
            <a:off x="7235254" y="5358326"/>
            <a:ext cx="1396924" cy="1219134"/>
          </a:xfrm>
          <a:prstGeom prst="rect">
            <a:avLst/>
          </a:prstGeom>
        </p:spPr>
      </p:pic>
      <p:sp>
        <p:nvSpPr>
          <p:cNvPr id="47" name="正方形/長方形 46"/>
          <p:cNvSpPr/>
          <p:nvPr/>
        </p:nvSpPr>
        <p:spPr>
          <a:xfrm>
            <a:off x="1042654" y="4858390"/>
            <a:ext cx="729014" cy="12924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fontScale="90000"/>
          </a:bodyPr>
          <a:lstStyle/>
          <a:p>
            <a:pPr fontAlgn="auto">
              <a:spcAft>
                <a:spcPts val="0"/>
              </a:spcAft>
              <a:defRPr/>
            </a:pPr>
            <a:r>
              <a:rPr lang="en-US" altLang="ja-JP" sz="2000" dirty="0">
                <a:latin typeface="Arial" pitchFamily="34" charset="0"/>
                <a:cs typeface="Arial" pitchFamily="34" charset="0"/>
              </a:rPr>
              <a:t>Conservation of wild animals </a:t>
            </a:r>
            <a:r>
              <a:rPr lang="en-US" altLang="ja-JP" sz="2000" dirty="0" smtClean="0">
                <a:latin typeface="Arial" pitchFamily="34" charset="0"/>
                <a:cs typeface="Arial" pitchFamily="34" charset="0"/>
              </a:rPr>
              <a:t>and production of cloned animals </a:t>
            </a:r>
            <a:br>
              <a:rPr lang="en-US" altLang="ja-JP" sz="2000" dirty="0" smtClean="0">
                <a:latin typeface="Arial" pitchFamily="34" charset="0"/>
                <a:cs typeface="Arial" pitchFamily="34" charset="0"/>
              </a:rPr>
            </a:br>
            <a:r>
              <a:rPr lang="en-US" altLang="ja-JP" sz="2000" dirty="0" smtClean="0">
                <a:latin typeface="Arial" pitchFamily="34" charset="0"/>
                <a:cs typeface="Arial" pitchFamily="34" charset="0"/>
              </a:rPr>
              <a:t>using reproductive technology</a:t>
            </a:r>
            <a:r>
              <a:rPr lang="ja-JP" altLang="en-US" sz="2000" dirty="0" smtClean="0">
                <a:latin typeface="Arial" pitchFamily="34" charset="0"/>
                <a:cs typeface="Arial" pitchFamily="34" charset="0"/>
              </a:rPr>
              <a:t>　</a:t>
            </a:r>
            <a:r>
              <a:rPr lang="en-US" altLang="ja-JP" sz="2000" dirty="0" smtClean="0">
                <a:latin typeface="Arial" pitchFamily="34" charset="0"/>
                <a:cs typeface="Arial" pitchFamily="34" charset="0"/>
              </a:rPr>
              <a:t> </a:t>
            </a:r>
            <a:r>
              <a:rPr lang="en-US" altLang="ja-JP" sz="1800" dirty="0" smtClean="0">
                <a:latin typeface="Arial" pitchFamily="34" charset="0"/>
                <a:cs typeface="Arial" pitchFamily="34" charset="0"/>
              </a:rPr>
              <a:t>                                                    </a:t>
            </a:r>
            <a:br>
              <a:rPr lang="en-US" altLang="ja-JP" sz="1800" dirty="0" smtClean="0">
                <a:latin typeface="Arial" pitchFamily="34" charset="0"/>
                <a:cs typeface="Arial" pitchFamily="34" charset="0"/>
              </a:rPr>
            </a:br>
            <a:r>
              <a:rPr lang="en-US" altLang="ja-JP" sz="1800" dirty="0" smtClean="0">
                <a:latin typeface="Arial" pitchFamily="34" charset="0"/>
                <a:cs typeface="Arial" pitchFamily="34" charset="0"/>
              </a:rPr>
              <a:t>                                                            &lt;Professor&gt;</a:t>
            </a:r>
            <a:r>
              <a:rPr lang="ja-JP" altLang="en-US" sz="1800" dirty="0">
                <a:latin typeface="Arial" pitchFamily="34" charset="0"/>
                <a:cs typeface="Arial" pitchFamily="34" charset="0"/>
              </a:rPr>
              <a:t>　</a:t>
            </a:r>
            <a:r>
              <a:rPr lang="en-US" altLang="ja-JP" sz="1800" dirty="0" smtClean="0">
                <a:latin typeface="Arial" pitchFamily="34" charset="0"/>
                <a:cs typeface="Arial" pitchFamily="34" charset="0"/>
              </a:rPr>
              <a:t>&lt;Takeshige </a:t>
            </a:r>
            <a:r>
              <a:rPr lang="en-US" altLang="ja-JP" sz="1800" dirty="0" err="1" smtClean="0">
                <a:latin typeface="Arial" pitchFamily="34" charset="0"/>
                <a:cs typeface="Arial" pitchFamily="34" charset="0"/>
              </a:rPr>
              <a:t>Otoi</a:t>
            </a:r>
            <a:r>
              <a:rPr lang="en-US" altLang="ja-JP" sz="1800" dirty="0" smtClean="0">
                <a:latin typeface="Arial" pitchFamily="34" charset="0"/>
                <a:cs typeface="Arial" pitchFamily="34" charset="0"/>
              </a:rPr>
              <a:t>&gt;</a:t>
            </a:r>
            <a:endParaRPr lang="ja-JP" altLang="en-US" sz="2000" dirty="0">
              <a:latin typeface="Arial" pitchFamily="34" charset="0"/>
              <a:cs typeface="Arial" pitchFamily="34"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endParaRPr lang="en-US" altLang="ja-JP" dirty="0">
              <a:latin typeface="Arial" pitchFamily="34" charset="0"/>
              <a:cs typeface="Arial" pitchFamily="34" charset="0"/>
            </a:endParaRPr>
          </a:p>
          <a:p>
            <a:pPr algn="l"/>
            <a:r>
              <a:rPr lang="en-US" altLang="ja-JP" dirty="0"/>
              <a:t>In the laboratory, we </a:t>
            </a:r>
            <a:r>
              <a:rPr lang="en-US" altLang="ja-JP" dirty="0" smtClean="0"/>
              <a:t>research using sperm </a:t>
            </a:r>
            <a:r>
              <a:rPr lang="en-US" altLang="ja-JP" dirty="0"/>
              <a:t>and oocytes of domestic and wild animals for the conservation of rare species and increase of excellent breed.  The main objectives of our study are to develop the cryopreservation method of semen derived from the wild animal, to produce cloned animals by the somatic cell nuclear transfer, and to generate genetically modified animals.</a:t>
            </a:r>
            <a:br>
              <a:rPr lang="en-US" altLang="ja-JP" dirty="0"/>
            </a:br>
            <a:r>
              <a:rPr lang="en-US" altLang="ja-JP" dirty="0"/>
              <a:t>   In the laboratory, we mainly use porcine sperm and oocytes, and research the cryopreservation of semen from elephants and tigers, by visiting overseas.</a:t>
            </a:r>
            <a:br>
              <a:rPr lang="en-US" altLang="ja-JP" dirty="0"/>
            </a:br>
            <a:r>
              <a:rPr lang="en-US" altLang="ja-JP" dirty="0"/>
              <a:t>  We will try the production of the medical model animals and have a research for the cloned wild animals by joint research with overseas.</a:t>
            </a:r>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smtClean="0">
                <a:latin typeface="Arial" charset="0"/>
                <a:cs typeface="Arial" charset="0"/>
              </a:rPr>
              <a:t>Animal</a:t>
            </a:r>
            <a:r>
              <a:rPr lang="ja-JP" altLang="en-US" sz="1200" dirty="0" smtClean="0">
                <a:latin typeface="Arial" charset="0"/>
                <a:cs typeface="Arial" charset="0"/>
              </a:rPr>
              <a:t> </a:t>
            </a:r>
            <a:r>
              <a:rPr lang="en-US" altLang="ja-JP" sz="1200" dirty="0" smtClean="0">
                <a:latin typeface="Arial" charset="0"/>
                <a:cs typeface="Arial" charset="0"/>
              </a:rPr>
              <a:t>reproduction</a:t>
            </a:r>
          </a:p>
          <a:p>
            <a:r>
              <a:rPr lang="en-US" altLang="ja-JP" sz="1200" dirty="0" smtClean="0">
                <a:latin typeface="Arial" charset="0"/>
                <a:cs typeface="Arial" charset="0"/>
              </a:rPr>
              <a:t>E-mail: &lt;otoi@tokushima-u.ac.jp&gt;</a:t>
            </a:r>
          </a:p>
          <a:p>
            <a:r>
              <a:rPr lang="en-US" altLang="ja-JP" sz="1200" dirty="0" smtClean="0">
                <a:latin typeface="Arial" charset="0"/>
                <a:cs typeface="Arial" charset="0"/>
              </a:rPr>
              <a:t>Tel. </a:t>
            </a:r>
            <a:r>
              <a:rPr lang="en-US" altLang="ja-JP" sz="1200" dirty="0">
                <a:latin typeface="+mn-ea"/>
                <a:cs typeface="Times New Roman" pitchFamily="18" charset="0"/>
              </a:rPr>
              <a:t>088-635-0963</a:t>
            </a:r>
            <a:endParaRPr lang="en-US" altLang="ja-JP" sz="1200" dirty="0" smtClean="0">
              <a:latin typeface="Arial" charset="0"/>
              <a:cs typeface="Arial" charset="0"/>
            </a:endParaRPr>
          </a:p>
          <a:p>
            <a:r>
              <a:rPr lang="en-US" altLang="ja-JP" sz="1200" dirty="0" smtClean="0">
                <a:latin typeface="Arial" charset="0"/>
                <a:cs typeface="Arial" charset="0"/>
              </a:rPr>
              <a:t>Fax: </a:t>
            </a:r>
            <a:r>
              <a:rPr lang="en-US" altLang="ja-JP" sz="1200" dirty="0" smtClean="0">
                <a:latin typeface="+mn-ea"/>
                <a:cs typeface="Times New Roman" pitchFamily="18" charset="0"/>
              </a:rPr>
              <a:t>088-635-0963</a:t>
            </a:r>
            <a:endParaRPr lang="en-US" altLang="ja-JP" sz="1200" dirty="0" smtClean="0">
              <a:latin typeface="Arial"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44770" y="1255487"/>
            <a:ext cx="1911006" cy="584775"/>
          </a:xfrm>
          <a:prstGeom prst="rect">
            <a:avLst/>
          </a:prstGeom>
          <a:noFill/>
        </p:spPr>
        <p:txBody>
          <a:bodyPr wrap="square" rtlCol="0">
            <a:spAutoFit/>
          </a:bodyPr>
          <a:lstStyle/>
          <a:p>
            <a:r>
              <a:rPr kumimoji="1" lang="en-US" altLang="ja-JP" sz="1600" b="1" dirty="0" smtClean="0">
                <a:latin typeface="HGP創英角ｺﾞｼｯｸUB" panose="020B0900000000000000" pitchFamily="50" charset="-128"/>
                <a:ea typeface="HGP創英角ｺﾞｼｯｸUB" panose="020B0900000000000000" pitchFamily="50" charset="-128"/>
              </a:rPr>
              <a:t>Production of </a:t>
            </a:r>
          </a:p>
          <a:p>
            <a:r>
              <a:rPr kumimoji="1" lang="en-US" altLang="ja-JP" sz="1600" b="1" dirty="0" smtClean="0">
                <a:latin typeface="HGP創英角ｺﾞｼｯｸUB" panose="020B0900000000000000" pitchFamily="50" charset="-128"/>
                <a:ea typeface="HGP創英角ｺﾞｼｯｸUB" panose="020B0900000000000000" pitchFamily="50" charset="-128"/>
              </a:rPr>
              <a:t>cloned animals</a:t>
            </a:r>
            <a:r>
              <a:rPr kumimoji="1" lang="ja-JP" altLang="en-US" sz="1600" b="1" dirty="0" smtClean="0">
                <a:latin typeface="HGP創英角ｺﾞｼｯｸUB" panose="020B0900000000000000" pitchFamily="50" charset="-128"/>
                <a:ea typeface="HGP創英角ｺﾞｼｯｸUB" panose="020B0900000000000000" pitchFamily="50" charset="-128"/>
              </a:rPr>
              <a:t>　　</a:t>
            </a:r>
            <a:endParaRPr kumimoji="1" lang="ja-JP" altLang="en-US" sz="1600" b="1" dirty="0">
              <a:latin typeface="HGP創英角ｺﾞｼｯｸUB" panose="020B0900000000000000" pitchFamily="50" charset="-128"/>
              <a:ea typeface="HGP創英角ｺﾞｼｯｸUB" panose="020B0900000000000000" pitchFamily="50" charset="-128"/>
            </a:endParaRPr>
          </a:p>
        </p:txBody>
      </p:sp>
      <p:grpSp>
        <p:nvGrpSpPr>
          <p:cNvPr id="14" name="グループ化 13"/>
          <p:cNvGrpSpPr/>
          <p:nvPr/>
        </p:nvGrpSpPr>
        <p:grpSpPr>
          <a:xfrm>
            <a:off x="613237" y="3593734"/>
            <a:ext cx="934427" cy="657400"/>
            <a:chOff x="1475656" y="2564904"/>
            <a:chExt cx="1331640" cy="893862"/>
          </a:xfrm>
        </p:grpSpPr>
        <p:pic>
          <p:nvPicPr>
            <p:cNvPr id="15" name="Picture 2"/>
            <p:cNvPicPr>
              <a:picLocks noChangeAspect="1" noChangeArrowheads="1"/>
            </p:cNvPicPr>
            <p:nvPr/>
          </p:nvPicPr>
          <p:blipFill>
            <a:blip r:embed="rId4" cstate="print"/>
            <a:srcRect/>
            <a:stretch>
              <a:fillRect/>
            </a:stretch>
          </p:blipFill>
          <p:spPr bwMode="auto">
            <a:xfrm>
              <a:off x="1475656" y="2564904"/>
              <a:ext cx="1331640" cy="893862"/>
            </a:xfrm>
            <a:prstGeom prst="rect">
              <a:avLst/>
            </a:prstGeom>
            <a:noFill/>
          </p:spPr>
        </p:pic>
        <p:pic>
          <p:nvPicPr>
            <p:cNvPr id="16" name="Picture 3"/>
            <p:cNvPicPr>
              <a:picLocks noChangeAspect="1" noChangeArrowheads="1"/>
            </p:cNvPicPr>
            <p:nvPr/>
          </p:nvPicPr>
          <p:blipFill>
            <a:blip r:embed="rId5" cstate="print"/>
            <a:srcRect/>
            <a:stretch>
              <a:fillRect/>
            </a:stretch>
          </p:blipFill>
          <p:spPr bwMode="auto">
            <a:xfrm>
              <a:off x="1606739" y="3194260"/>
              <a:ext cx="281586" cy="187555"/>
            </a:xfrm>
            <a:prstGeom prst="rect">
              <a:avLst/>
            </a:prstGeom>
            <a:noFill/>
            <a:ln w="3175">
              <a:solidFill>
                <a:srgbClr val="FFFF00"/>
              </a:solidFill>
              <a:miter lim="800000"/>
              <a:headEnd/>
              <a:tailEnd/>
            </a:ln>
          </p:spPr>
        </p:pic>
      </p:grpSp>
      <p:sp>
        <p:nvSpPr>
          <p:cNvPr id="26" name="テキスト ボックス 25"/>
          <p:cNvSpPr txBox="1"/>
          <p:nvPr/>
        </p:nvSpPr>
        <p:spPr>
          <a:xfrm>
            <a:off x="467544" y="4299553"/>
            <a:ext cx="1124026" cy="215444"/>
          </a:xfrm>
          <a:prstGeom prst="rect">
            <a:avLst/>
          </a:prstGeom>
          <a:noFill/>
        </p:spPr>
        <p:txBody>
          <a:bodyPr wrap="none" rtlCol="0">
            <a:spAutoFit/>
          </a:bodyPr>
          <a:lstStyle/>
          <a:p>
            <a:r>
              <a:rPr lang="en-US" altLang="ja-JP" sz="800" b="1" dirty="0" smtClean="0">
                <a:solidFill>
                  <a:srgbClr val="0000FF"/>
                </a:solidFill>
              </a:rPr>
              <a:t>Cloned cow </a:t>
            </a:r>
            <a:r>
              <a:rPr lang="ja-JP" altLang="en-US" sz="800" b="1" dirty="0" smtClean="0">
                <a:solidFill>
                  <a:srgbClr val="0000FF"/>
                </a:solidFill>
              </a:rPr>
              <a:t>（</a:t>
            </a:r>
            <a:r>
              <a:rPr lang="en-US" altLang="ja-JP" sz="800" b="1" dirty="0" smtClean="0">
                <a:solidFill>
                  <a:srgbClr val="0000FF"/>
                </a:solidFill>
              </a:rPr>
              <a:t>2006</a:t>
            </a:r>
            <a:r>
              <a:rPr lang="ja-JP" altLang="en-US" sz="800" b="1" dirty="0" smtClean="0">
                <a:solidFill>
                  <a:srgbClr val="0000FF"/>
                </a:solidFill>
              </a:rPr>
              <a:t>）</a:t>
            </a:r>
            <a:endParaRPr kumimoji="1" lang="ja-JP" altLang="en-US" sz="800" dirty="0"/>
          </a:p>
        </p:txBody>
      </p:sp>
      <p:sp>
        <p:nvSpPr>
          <p:cNvPr id="28" name="Text Box 8"/>
          <p:cNvSpPr txBox="1">
            <a:spLocks noChangeArrowheads="1"/>
          </p:cNvSpPr>
          <p:nvPr/>
        </p:nvSpPr>
        <p:spPr bwMode="auto">
          <a:xfrm>
            <a:off x="482868" y="1917412"/>
            <a:ext cx="2194589" cy="215444"/>
          </a:xfrm>
          <a:prstGeom prst="rect">
            <a:avLst/>
          </a:prstGeom>
          <a:noFill/>
          <a:ln w="9525">
            <a:noFill/>
            <a:miter lim="800000"/>
            <a:headEnd/>
            <a:tailEnd/>
          </a:ln>
          <a:effectLst/>
        </p:spPr>
        <p:txBody>
          <a:bodyPr wrap="square">
            <a:spAutoFit/>
          </a:bodyPr>
          <a:lstStyle/>
          <a:p>
            <a:pPr>
              <a:spcBef>
                <a:spcPct val="50000"/>
              </a:spcBef>
            </a:pPr>
            <a:r>
              <a:rPr lang="en-US" altLang="ja-JP" sz="800" i="1" dirty="0" smtClean="0">
                <a:solidFill>
                  <a:srgbClr val="00B050"/>
                </a:solidFill>
              </a:rPr>
              <a:t>Procedure of somatic cell nuclear transfer</a:t>
            </a:r>
            <a:endParaRPr lang="en-US" altLang="ja-JP" sz="800" i="1" dirty="0">
              <a:solidFill>
                <a:srgbClr val="00B050"/>
              </a:solidFill>
            </a:endParaRPr>
          </a:p>
        </p:txBody>
      </p:sp>
      <p:pic>
        <p:nvPicPr>
          <p:cNvPr id="29" name="Picture 3"/>
          <p:cNvPicPr>
            <a:picLocks noChangeAspect="1" noChangeArrowheads="1"/>
          </p:cNvPicPr>
          <p:nvPr/>
        </p:nvPicPr>
        <p:blipFill>
          <a:blip r:embed="rId6" cstate="print"/>
          <a:srcRect/>
          <a:stretch>
            <a:fillRect/>
          </a:stretch>
        </p:blipFill>
        <p:spPr bwMode="auto">
          <a:xfrm>
            <a:off x="1483417" y="3593734"/>
            <a:ext cx="928343" cy="657400"/>
          </a:xfrm>
          <a:prstGeom prst="rect">
            <a:avLst/>
          </a:prstGeom>
          <a:noFill/>
          <a:ln w="9525">
            <a:noFill/>
            <a:miter lim="800000"/>
            <a:headEnd/>
            <a:tailEnd/>
          </a:ln>
        </p:spPr>
      </p:pic>
      <p:sp>
        <p:nvSpPr>
          <p:cNvPr id="35" name="円/楕円 17"/>
          <p:cNvSpPr/>
          <p:nvPr/>
        </p:nvSpPr>
        <p:spPr>
          <a:xfrm>
            <a:off x="1716800" y="3814851"/>
            <a:ext cx="382830" cy="40695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6" name="テキスト ボックス 35"/>
          <p:cNvSpPr txBox="1"/>
          <p:nvPr/>
        </p:nvSpPr>
        <p:spPr>
          <a:xfrm>
            <a:off x="1472291" y="4293096"/>
            <a:ext cx="1371517" cy="215444"/>
          </a:xfrm>
          <a:prstGeom prst="rect">
            <a:avLst/>
          </a:prstGeom>
          <a:noFill/>
        </p:spPr>
        <p:txBody>
          <a:bodyPr wrap="square" rtlCol="0">
            <a:spAutoFit/>
          </a:bodyPr>
          <a:lstStyle/>
          <a:p>
            <a:r>
              <a:rPr lang="en-US" altLang="ja-JP" sz="800" b="1" dirty="0" smtClean="0">
                <a:solidFill>
                  <a:srgbClr val="0000FF"/>
                </a:solidFill>
              </a:rPr>
              <a:t>Cloned cat </a:t>
            </a:r>
            <a:r>
              <a:rPr lang="ja-JP" altLang="en-US" sz="800" b="1" dirty="0" smtClean="0">
                <a:solidFill>
                  <a:srgbClr val="0000FF"/>
                </a:solidFill>
              </a:rPr>
              <a:t>（</a:t>
            </a:r>
            <a:r>
              <a:rPr lang="en-US" altLang="ja-JP" sz="800" b="1" dirty="0" smtClean="0">
                <a:solidFill>
                  <a:srgbClr val="0000FF"/>
                </a:solidFill>
              </a:rPr>
              <a:t>2013</a:t>
            </a:r>
            <a:r>
              <a:rPr lang="ja-JP" altLang="en-US" sz="800" b="1" dirty="0" smtClean="0">
                <a:solidFill>
                  <a:srgbClr val="0000FF"/>
                </a:solidFill>
              </a:rPr>
              <a:t>）</a:t>
            </a:r>
            <a:endParaRPr kumimoji="1" lang="ja-JP" altLang="en-US" sz="800" dirty="0"/>
          </a:p>
        </p:txBody>
      </p:sp>
      <p:pic>
        <p:nvPicPr>
          <p:cNvPr id="37" name="Picture 2"/>
          <p:cNvPicPr>
            <a:picLocks noChangeAspect="1" noChangeArrowheads="1"/>
          </p:cNvPicPr>
          <p:nvPr/>
        </p:nvPicPr>
        <p:blipFill>
          <a:blip r:embed="rId7" cstate="print"/>
          <a:srcRect/>
          <a:stretch>
            <a:fillRect/>
          </a:stretch>
        </p:blipFill>
        <p:spPr bwMode="auto">
          <a:xfrm>
            <a:off x="1026877" y="4852552"/>
            <a:ext cx="744791" cy="1303385"/>
          </a:xfrm>
          <a:prstGeom prst="rect">
            <a:avLst/>
          </a:prstGeom>
          <a:noFill/>
          <a:ln w="9525">
            <a:noFill/>
            <a:miter lim="800000"/>
            <a:headEnd/>
            <a:tailEnd/>
          </a:ln>
        </p:spPr>
      </p:pic>
      <p:sp>
        <p:nvSpPr>
          <p:cNvPr id="3" name="正方形/長方形 2"/>
          <p:cNvSpPr/>
          <p:nvPr/>
        </p:nvSpPr>
        <p:spPr>
          <a:xfrm>
            <a:off x="613236" y="3593734"/>
            <a:ext cx="1798523" cy="657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705218" y="2122660"/>
            <a:ext cx="1634533" cy="1068983"/>
            <a:chOff x="578191" y="2122660"/>
            <a:chExt cx="1727400" cy="1255026"/>
          </a:xfrm>
        </p:grpSpPr>
        <p:pic>
          <p:nvPicPr>
            <p:cNvPr id="27" name="Picture 4" descr="Figure 2-2"/>
            <p:cNvPicPr>
              <a:picLocks noChangeAspect="1" noChangeArrowheads="1"/>
            </p:cNvPicPr>
            <p:nvPr/>
          </p:nvPicPr>
          <p:blipFill>
            <a:blip r:embed="rId8" cstate="print"/>
            <a:srcRect/>
            <a:stretch>
              <a:fillRect/>
            </a:stretch>
          </p:blipFill>
          <p:spPr bwMode="auto">
            <a:xfrm>
              <a:off x="578191" y="2130280"/>
              <a:ext cx="1727400" cy="1240949"/>
            </a:xfrm>
            <a:prstGeom prst="rect">
              <a:avLst/>
            </a:prstGeom>
            <a:noFill/>
          </p:spPr>
        </p:pic>
        <p:sp>
          <p:nvSpPr>
            <p:cNvPr id="5" name="正方形/長方形 4"/>
            <p:cNvSpPr/>
            <p:nvPr/>
          </p:nvSpPr>
          <p:spPr>
            <a:xfrm>
              <a:off x="583267" y="2122660"/>
              <a:ext cx="1722324" cy="1255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角丸四角形 6"/>
          <p:cNvSpPr/>
          <p:nvPr/>
        </p:nvSpPr>
        <p:spPr>
          <a:xfrm>
            <a:off x="510859" y="1255487"/>
            <a:ext cx="2003087" cy="51977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Text Box 8"/>
          <p:cNvSpPr txBox="1">
            <a:spLocks noChangeArrowheads="1"/>
          </p:cNvSpPr>
          <p:nvPr/>
        </p:nvSpPr>
        <p:spPr bwMode="auto">
          <a:xfrm>
            <a:off x="463874" y="3380753"/>
            <a:ext cx="1440160" cy="230832"/>
          </a:xfrm>
          <a:prstGeom prst="rect">
            <a:avLst/>
          </a:prstGeom>
          <a:noFill/>
          <a:ln w="9525">
            <a:noFill/>
            <a:miter lim="800000"/>
            <a:headEnd/>
            <a:tailEnd/>
          </a:ln>
          <a:effectLst/>
        </p:spPr>
        <p:txBody>
          <a:bodyPr wrap="square">
            <a:spAutoFit/>
          </a:bodyPr>
          <a:lstStyle/>
          <a:p>
            <a:pPr>
              <a:spcBef>
                <a:spcPct val="50000"/>
              </a:spcBef>
            </a:pPr>
            <a:r>
              <a:rPr lang="en-US" altLang="ja-JP" sz="900" b="1" i="1" dirty="0" smtClean="0">
                <a:solidFill>
                  <a:srgbClr val="C00000"/>
                </a:solidFill>
              </a:rPr>
              <a:t>Successfully produced</a:t>
            </a:r>
            <a:endParaRPr lang="en-US" altLang="ja-JP" sz="900" b="1" i="1" dirty="0">
              <a:solidFill>
                <a:srgbClr val="C00000"/>
              </a:solidFill>
            </a:endParaRPr>
          </a:p>
        </p:txBody>
      </p:sp>
      <p:sp>
        <p:nvSpPr>
          <p:cNvPr id="41" name="Text Box 8"/>
          <p:cNvSpPr txBox="1">
            <a:spLocks noChangeArrowheads="1"/>
          </p:cNvSpPr>
          <p:nvPr/>
        </p:nvSpPr>
        <p:spPr bwMode="auto">
          <a:xfrm>
            <a:off x="524855" y="4571671"/>
            <a:ext cx="648072" cy="215444"/>
          </a:xfrm>
          <a:prstGeom prst="rect">
            <a:avLst/>
          </a:prstGeom>
          <a:noFill/>
          <a:ln w="9525">
            <a:noFill/>
            <a:miter lim="800000"/>
            <a:headEnd/>
            <a:tailEnd/>
          </a:ln>
          <a:effectLst/>
        </p:spPr>
        <p:txBody>
          <a:bodyPr wrap="square">
            <a:spAutoFit/>
          </a:bodyPr>
          <a:lstStyle/>
          <a:p>
            <a:pPr>
              <a:spcBef>
                <a:spcPct val="50000"/>
              </a:spcBef>
            </a:pPr>
            <a:r>
              <a:rPr lang="en-US" altLang="ja-JP" sz="800" b="1" i="1" dirty="0" smtClean="0">
                <a:solidFill>
                  <a:srgbClr val="C00000"/>
                </a:solidFill>
              </a:rPr>
              <a:t>Next plan</a:t>
            </a:r>
            <a:endParaRPr lang="en-US" altLang="ja-JP" sz="800" b="1" i="1" dirty="0">
              <a:solidFill>
                <a:srgbClr val="C00000"/>
              </a:solidFill>
            </a:endParaRPr>
          </a:p>
        </p:txBody>
      </p:sp>
      <p:sp>
        <p:nvSpPr>
          <p:cNvPr id="8" name="下矢印 7"/>
          <p:cNvSpPr/>
          <p:nvPr/>
        </p:nvSpPr>
        <p:spPr>
          <a:xfrm>
            <a:off x="1232854" y="4593441"/>
            <a:ext cx="347308" cy="201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940652" y="6196840"/>
            <a:ext cx="917239" cy="215444"/>
          </a:xfrm>
          <a:prstGeom prst="rect">
            <a:avLst/>
          </a:prstGeom>
          <a:noFill/>
        </p:spPr>
        <p:txBody>
          <a:bodyPr wrap="none" rtlCol="0">
            <a:spAutoFit/>
          </a:bodyPr>
          <a:lstStyle/>
          <a:p>
            <a:r>
              <a:rPr lang="en-US" altLang="ja-JP" sz="800" b="1" dirty="0" smtClean="0">
                <a:solidFill>
                  <a:srgbClr val="0000FF"/>
                </a:solidFill>
              </a:rPr>
              <a:t>Transgenic pig</a:t>
            </a:r>
            <a:endParaRPr kumimoji="1" lang="ja-JP" altLang="en-US" sz="800" dirty="0"/>
          </a:p>
        </p:txBody>
      </p:sp>
      <p:pic>
        <p:nvPicPr>
          <p:cNvPr id="47" name="Picture 6"/>
          <p:cNvPicPr>
            <a:picLocks noGrp="1" noChangeAspect="1" noChangeArrowheads="1"/>
          </p:cNvPicPr>
          <p:nvPr>
            <p:ph sz="half" idx="1"/>
          </p:nvPr>
        </p:nvPicPr>
        <p:blipFill>
          <a:blip r:embed="rId9" cstate="print"/>
          <a:srcRect/>
          <a:stretch>
            <a:fillRect/>
          </a:stretch>
        </p:blipFill>
        <p:spPr bwMode="auto">
          <a:xfrm>
            <a:off x="2701330" y="2687030"/>
            <a:ext cx="1572714" cy="885631"/>
          </a:xfrm>
          <a:prstGeom prst="rect">
            <a:avLst/>
          </a:prstGeom>
          <a:noFill/>
          <a:ln w="9525">
            <a:solidFill>
              <a:schemeClr val="accent5">
                <a:lumMod val="40000"/>
                <a:lumOff val="60000"/>
              </a:schemeClr>
            </a:solidFill>
            <a:miter lim="800000"/>
            <a:headEnd/>
            <a:tailEnd/>
          </a:ln>
        </p:spPr>
      </p:pic>
      <p:sp>
        <p:nvSpPr>
          <p:cNvPr id="48" name="角丸四角形 47"/>
          <p:cNvSpPr/>
          <p:nvPr/>
        </p:nvSpPr>
        <p:spPr>
          <a:xfrm>
            <a:off x="2496905" y="1255487"/>
            <a:ext cx="2003087" cy="51977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613389" y="2406080"/>
            <a:ext cx="1864613" cy="230832"/>
          </a:xfrm>
          <a:prstGeom prst="rect">
            <a:avLst/>
          </a:prstGeom>
          <a:noFill/>
        </p:spPr>
        <p:txBody>
          <a:bodyPr wrap="none" rtlCol="0">
            <a:spAutoFit/>
          </a:bodyPr>
          <a:lstStyle/>
          <a:p>
            <a:r>
              <a:rPr kumimoji="1" lang="en-US" altLang="ja-JP" sz="900" b="1" dirty="0" smtClean="0">
                <a:solidFill>
                  <a:schemeClr val="accent6">
                    <a:lumMod val="75000"/>
                  </a:schemeClr>
                </a:solidFill>
                <a:latin typeface="HGP創英角ｺﾞｼｯｸUB" pitchFamily="50" charset="-128"/>
                <a:ea typeface="HGP創英角ｺﾞｼｯｸUB" pitchFamily="50" charset="-128"/>
                <a:cs typeface="Meiryo UI" pitchFamily="50" charset="-128"/>
              </a:rPr>
              <a:t>Native pig</a:t>
            </a:r>
            <a:r>
              <a:rPr kumimoji="1" lang="ja-JP" altLang="en-US" sz="900" b="1" dirty="0" smtClean="0"/>
              <a:t>　</a:t>
            </a:r>
            <a:r>
              <a:rPr lang="en-US" altLang="ja-JP" sz="900" dirty="0" smtClean="0"/>
              <a:t> (</a:t>
            </a:r>
            <a:r>
              <a:rPr kumimoji="1" lang="en-US" altLang="ja-JP" sz="900" dirty="0" smtClean="0"/>
              <a:t>Vietnam</a:t>
            </a:r>
            <a:r>
              <a:rPr kumimoji="1" lang="ja-JP" altLang="en-US" sz="900" dirty="0" smtClean="0"/>
              <a:t>：</a:t>
            </a:r>
            <a:r>
              <a:rPr kumimoji="1" lang="en-US" altLang="ja-JP" sz="900" dirty="0" smtClean="0"/>
              <a:t>JICA/JST</a:t>
            </a:r>
            <a:r>
              <a:rPr kumimoji="1" lang="ja-JP" altLang="en-US" sz="900" dirty="0" smtClean="0"/>
              <a:t>）</a:t>
            </a:r>
            <a:endParaRPr kumimoji="1" lang="ja-JP" altLang="en-US" sz="900" dirty="0"/>
          </a:p>
        </p:txBody>
      </p:sp>
      <p:sp>
        <p:nvSpPr>
          <p:cNvPr id="51" name="テキスト ボックス 50"/>
          <p:cNvSpPr txBox="1"/>
          <p:nvPr/>
        </p:nvSpPr>
        <p:spPr>
          <a:xfrm>
            <a:off x="2634364" y="3630216"/>
            <a:ext cx="1664414" cy="230832"/>
          </a:xfrm>
          <a:prstGeom prst="rect">
            <a:avLst/>
          </a:prstGeom>
          <a:noFill/>
        </p:spPr>
        <p:txBody>
          <a:bodyPr wrap="square" rtlCol="0">
            <a:spAutoFit/>
          </a:bodyPr>
          <a:lstStyle/>
          <a:p>
            <a:r>
              <a:rPr lang="ja-JP" altLang="ja-JP" sz="900" b="1" dirty="0" smtClean="0">
                <a:solidFill>
                  <a:schemeClr val="accent6">
                    <a:lumMod val="75000"/>
                  </a:schemeClr>
                </a:solidFill>
                <a:latin typeface="HGP創英角ｺﾞｼｯｸUB" pitchFamily="50" charset="-128"/>
                <a:ea typeface="HGP創英角ｺﾞｼｯｸUB" pitchFamily="50" charset="-128"/>
              </a:rPr>
              <a:t>Sumatran</a:t>
            </a:r>
            <a:r>
              <a:rPr kumimoji="1" lang="en-US" altLang="ja-JP" sz="900" b="1" dirty="0" smtClean="0">
                <a:solidFill>
                  <a:schemeClr val="accent6">
                    <a:lumMod val="75000"/>
                  </a:schemeClr>
                </a:solidFill>
                <a:latin typeface="HGP創英角ｺﾞｼｯｸUB" pitchFamily="50" charset="-128"/>
                <a:ea typeface="HGP創英角ｺﾞｼｯｸUB" pitchFamily="50" charset="-128"/>
              </a:rPr>
              <a:t> tiger </a:t>
            </a:r>
            <a:r>
              <a:rPr lang="en-US" altLang="ja-JP" sz="900" dirty="0" smtClean="0"/>
              <a:t>(Indonesia</a:t>
            </a:r>
            <a:r>
              <a:rPr lang="ja-JP" altLang="en-US" sz="900" dirty="0" smtClean="0"/>
              <a:t>）</a:t>
            </a:r>
            <a:endParaRPr lang="ja-JP" altLang="en-US" sz="900" dirty="0"/>
          </a:p>
        </p:txBody>
      </p:sp>
      <p:pic>
        <p:nvPicPr>
          <p:cNvPr id="52" name="図 51"/>
          <p:cNvPicPr>
            <a:picLocks noChangeAspect="1"/>
          </p:cNvPicPr>
          <p:nvPr/>
        </p:nvPicPr>
        <p:blipFill rotWithShape="1">
          <a:blip r:embed="rId10" cstate="print"/>
          <a:srcRect l="-1279" t="12565" r="1279" b="18326"/>
          <a:stretch/>
        </p:blipFill>
        <p:spPr>
          <a:xfrm>
            <a:off x="2722508" y="3925412"/>
            <a:ext cx="1576270" cy="611332"/>
          </a:xfrm>
          <a:prstGeom prst="rect">
            <a:avLst/>
          </a:prstGeom>
        </p:spPr>
      </p:pic>
      <p:sp>
        <p:nvSpPr>
          <p:cNvPr id="53" name="テキスト ボックス 52"/>
          <p:cNvSpPr txBox="1"/>
          <p:nvPr/>
        </p:nvSpPr>
        <p:spPr>
          <a:xfrm>
            <a:off x="2669475" y="1259645"/>
            <a:ext cx="1911006" cy="830997"/>
          </a:xfrm>
          <a:prstGeom prst="rect">
            <a:avLst/>
          </a:prstGeom>
          <a:noFill/>
        </p:spPr>
        <p:txBody>
          <a:bodyPr wrap="square" rtlCol="0">
            <a:spAutoFit/>
          </a:bodyPr>
          <a:lstStyle/>
          <a:p>
            <a:r>
              <a:rPr kumimoji="1" lang="en-US" altLang="ja-JP" sz="1600" b="1" dirty="0" smtClean="0">
                <a:latin typeface="HGP創英角ｺﾞｼｯｸUB" panose="020B0900000000000000" pitchFamily="50" charset="-128"/>
                <a:ea typeface="HGP創英角ｺﾞｼｯｸUB" panose="020B0900000000000000" pitchFamily="50" charset="-128"/>
              </a:rPr>
              <a:t>Conservation of </a:t>
            </a:r>
          </a:p>
          <a:p>
            <a:r>
              <a:rPr kumimoji="1" lang="en-US" altLang="ja-JP" sz="1600" b="1" dirty="0" smtClean="0">
                <a:latin typeface="HGP創英角ｺﾞｼｯｸUB" panose="020B0900000000000000" pitchFamily="50" charset="-128"/>
                <a:ea typeface="HGP創英角ｺﾞｼｯｸUB" panose="020B0900000000000000" pitchFamily="50" charset="-128"/>
              </a:rPr>
              <a:t>wild animals by semen freezing</a:t>
            </a:r>
            <a:r>
              <a:rPr kumimoji="1" lang="ja-JP" altLang="en-US" sz="1600" b="1" dirty="0" smtClean="0">
                <a:latin typeface="HGP創英角ｺﾞｼｯｸUB" panose="020B0900000000000000" pitchFamily="50" charset="-128"/>
                <a:ea typeface="HGP創英角ｺﾞｼｯｸUB" panose="020B0900000000000000" pitchFamily="50" charset="-128"/>
              </a:rPr>
              <a:t>　　</a:t>
            </a:r>
            <a:endParaRPr kumimoji="1" lang="ja-JP" altLang="en-US" sz="1600" b="1" dirty="0">
              <a:latin typeface="HGP創英角ｺﾞｼｯｸUB" panose="020B0900000000000000" pitchFamily="50" charset="-128"/>
              <a:ea typeface="HGP創英角ｺﾞｼｯｸUB" panose="020B0900000000000000" pitchFamily="50" charset="-128"/>
            </a:endParaRPr>
          </a:p>
        </p:txBody>
      </p:sp>
      <p:pic>
        <p:nvPicPr>
          <p:cNvPr id="54" name="Picture 7"/>
          <p:cNvPicPr>
            <a:picLocks noChangeAspect="1" noChangeArrowheads="1"/>
          </p:cNvPicPr>
          <p:nvPr/>
        </p:nvPicPr>
        <p:blipFill>
          <a:blip r:embed="rId11" cstate="print"/>
          <a:srcRect/>
          <a:stretch>
            <a:fillRect/>
          </a:stretch>
        </p:blipFill>
        <p:spPr bwMode="auto">
          <a:xfrm>
            <a:off x="2733101" y="4941168"/>
            <a:ext cx="1540944" cy="1026725"/>
          </a:xfrm>
          <a:prstGeom prst="rect">
            <a:avLst/>
          </a:prstGeom>
          <a:noFill/>
          <a:ln w="9525">
            <a:noFill/>
            <a:miter lim="800000"/>
            <a:headEnd/>
            <a:tailEnd/>
          </a:ln>
        </p:spPr>
      </p:pic>
      <p:sp>
        <p:nvSpPr>
          <p:cNvPr id="55" name="テキスト ボックス 54"/>
          <p:cNvSpPr txBox="1"/>
          <p:nvPr/>
        </p:nvSpPr>
        <p:spPr>
          <a:xfrm>
            <a:off x="2618016" y="4681749"/>
            <a:ext cx="1287532" cy="230832"/>
          </a:xfrm>
          <a:prstGeom prst="rect">
            <a:avLst/>
          </a:prstGeom>
          <a:noFill/>
        </p:spPr>
        <p:txBody>
          <a:bodyPr wrap="none" rtlCol="0">
            <a:spAutoFit/>
          </a:bodyPr>
          <a:lstStyle/>
          <a:p>
            <a:r>
              <a:rPr kumimoji="1" lang="en-US" altLang="ja-JP" sz="900" b="1" dirty="0" smtClean="0">
                <a:solidFill>
                  <a:schemeClr val="accent6">
                    <a:lumMod val="75000"/>
                  </a:schemeClr>
                </a:solidFill>
                <a:latin typeface="HGP創英角ｺﾞｼｯｸUB" pitchFamily="50" charset="-128"/>
                <a:ea typeface="HGP創英角ｺﾞｼｯｸUB" pitchFamily="50" charset="-128"/>
              </a:rPr>
              <a:t>Asian elephant </a:t>
            </a:r>
            <a:r>
              <a:rPr lang="en-US" altLang="ja-JP" sz="900" dirty="0" smtClean="0"/>
              <a:t>(Thai</a:t>
            </a:r>
            <a:r>
              <a:rPr lang="ja-JP" altLang="en-US" sz="900" dirty="0" smtClean="0"/>
              <a:t>）</a:t>
            </a:r>
            <a:endParaRPr kumimoji="1" lang="ja-JP" altLang="en-US" sz="900" dirty="0"/>
          </a:p>
        </p:txBody>
      </p:sp>
      <p:sp>
        <p:nvSpPr>
          <p:cNvPr id="56" name="正方形/長方形 55"/>
          <p:cNvSpPr/>
          <p:nvPr/>
        </p:nvSpPr>
        <p:spPr>
          <a:xfrm>
            <a:off x="2737229" y="4936711"/>
            <a:ext cx="1536815" cy="103118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2733349" y="3914271"/>
            <a:ext cx="1565429" cy="62247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2701331" y="2690095"/>
            <a:ext cx="1572714" cy="8815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12"/>
          <a:stretch>
            <a:fillRect/>
          </a:stretch>
        </p:blipFill>
        <p:spPr>
          <a:xfrm>
            <a:off x="7250428" y="5358326"/>
            <a:ext cx="1396924" cy="1219134"/>
          </a:xfrm>
          <a:prstGeom prst="rect">
            <a:avLst/>
          </a:prstGeom>
        </p:spPr>
      </p:pic>
      <p:sp>
        <p:nvSpPr>
          <p:cNvPr id="44" name="正方形/長方形 43"/>
          <p:cNvSpPr/>
          <p:nvPr/>
        </p:nvSpPr>
        <p:spPr>
          <a:xfrm>
            <a:off x="1042654" y="4858390"/>
            <a:ext cx="729014" cy="12924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387</TotalTime>
  <Words>210</Words>
  <Application>Microsoft Office PowerPoint</Application>
  <PresentationFormat>画面に合わせる (4:3)</PresentationFormat>
  <Paragraphs>48</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生殖工学による野生動物の保護とクローン動物の作製 　　　［キーワード：クローン，精子］　　&lt;教授&gt;　&lt;音井威重&gt;</vt:lpstr>
      <vt:lpstr>Conservation of wild animals and production of cloned animals  using reproductive technology　                                                                                                                  &lt;Professor&gt;　&lt;Takeshige Otoi&gt;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27</cp:revision>
  <cp:lastPrinted>2016-05-25T10:39:18Z</cp:lastPrinted>
  <dcterms:created xsi:type="dcterms:W3CDTF">2015-04-30T08:53:54Z</dcterms:created>
  <dcterms:modified xsi:type="dcterms:W3CDTF">2016-06-30T00:29:09Z</dcterms:modified>
</cp:coreProperties>
</file>