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4660"/>
  </p:normalViewPr>
  <p:slideViewPr>
    <p:cSldViewPr>
      <p:cViewPr>
        <p:scale>
          <a:sx n="97" d="100"/>
          <a:sy n="97" d="100"/>
        </p:scale>
        <p:origin x="-1608"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2016/6/30</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2016/6/30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2016/6/30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2016/6/30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2016/6/30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tiff"/><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tiff"/><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normAutofit fontScale="90000"/>
          </a:bodyPr>
          <a:lstStyle/>
          <a:p>
            <a:pPr fontAlgn="auto">
              <a:spcAft>
                <a:spcPts val="0"/>
              </a:spcAft>
              <a:defRPr/>
            </a:pPr>
            <a:r>
              <a:rPr lang="ja-JP" altLang="en-US" dirty="0" smtClean="0">
                <a:latin typeface="+mn-ea"/>
              </a:rPr>
              <a:t>抗体医薬品生産プラットフォーム開発</a:t>
            </a:r>
            <a:r>
              <a:rPr lang="en-US" altLang="ja-JP" sz="1800" dirty="0" smtClean="0"/>
              <a:t/>
            </a:r>
            <a:br>
              <a:rPr lang="en-US" altLang="ja-JP" sz="1800" dirty="0" smtClean="0"/>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：抗体医薬品，細胞工学</a:t>
            </a:r>
            <a:r>
              <a:rPr lang="en-US" altLang="ja-JP" sz="1400" dirty="0" smtClean="0">
                <a:latin typeface="+mn-ea"/>
              </a:rPr>
              <a:t>, </a:t>
            </a:r>
            <a:r>
              <a:rPr lang="ja-JP" altLang="en-US" sz="1400" dirty="0" smtClean="0">
                <a:latin typeface="+mn-ea"/>
              </a:rPr>
              <a:t>培養工学</a:t>
            </a:r>
            <a:r>
              <a:rPr lang="en-US" altLang="ja-JP" sz="1400" dirty="0" smtClean="0">
                <a:latin typeface="+mn-ea"/>
              </a:rPr>
              <a:t>, </a:t>
            </a:r>
            <a:r>
              <a:rPr lang="ja-JP" altLang="en-US" sz="1400" dirty="0" smtClean="0">
                <a:latin typeface="+mn-ea"/>
              </a:rPr>
              <a:t>蛋白質科学］</a:t>
            </a:r>
            <a:r>
              <a:rPr lang="ja-JP" altLang="en-US" sz="2000" dirty="0"/>
              <a:t>　</a:t>
            </a:r>
            <a:r>
              <a:rPr lang="ja-JP" altLang="en-US" sz="2000" dirty="0" smtClean="0"/>
              <a:t>　</a:t>
            </a:r>
            <a:r>
              <a:rPr lang="ja-JP" altLang="en-US" sz="2000" dirty="0" smtClean="0">
                <a:latin typeface="+mn-ea"/>
              </a:rPr>
              <a:t>助教</a:t>
            </a:r>
            <a:r>
              <a:rPr lang="ja-JP" altLang="en-US" sz="2000" dirty="0">
                <a:latin typeface="+mn-ea"/>
              </a:rPr>
              <a:t>　</a:t>
            </a:r>
            <a:r>
              <a:rPr lang="ja-JP" altLang="en-US" sz="2000" dirty="0" smtClean="0">
                <a:latin typeface="+mn-ea"/>
              </a:rPr>
              <a:t>鬼塚 正義</a:t>
            </a:r>
            <a:endParaRPr lang="ja-JP" altLang="en-US" sz="2000" dirty="0"/>
          </a:p>
        </p:txBody>
      </p:sp>
      <p:sp>
        <p:nvSpPr>
          <p:cNvPr id="3" name="コンテンツ プレースホルダー 2"/>
          <p:cNvSpPr>
            <a:spLocks noGrp="1"/>
          </p:cNvSpPr>
          <p:nvPr>
            <p:ph sz="half" idx="1"/>
          </p:nvPr>
        </p:nvSpPr>
        <p:spPr>
          <a:xfrm>
            <a:off x="457200" y="1196975"/>
            <a:ext cx="4038600" cy="5400675"/>
          </a:xfrm>
          <a:ln w="6350"/>
        </p:spPr>
        <p:txBody>
          <a:bodyPr rtlCol="0"/>
          <a:lstStyle/>
          <a:p>
            <a:pPr fontAlgn="auto">
              <a:spcAft>
                <a:spcPts val="0"/>
              </a:spcAft>
              <a:buFont typeface="Arial" pitchFamily="34" charset="0"/>
              <a:buNone/>
              <a:defRPr/>
            </a:pPr>
            <a:r>
              <a:rPr lang="en-US" altLang="ja-JP" sz="1200" dirty="0" smtClean="0">
                <a:latin typeface="+mn-ea"/>
              </a:rPr>
              <a:t>&lt;</a:t>
            </a:r>
            <a:r>
              <a:rPr lang="ja-JP" altLang="en-US" sz="1200" dirty="0" smtClean="0">
                <a:latin typeface="+mn-ea"/>
              </a:rPr>
              <a:t>図表</a:t>
            </a:r>
            <a:r>
              <a:rPr lang="en-US" altLang="ja-JP" sz="1200" dirty="0" smtClean="0">
                <a:latin typeface="+mn-ea"/>
              </a:rPr>
              <a:t>&gt;</a:t>
            </a:r>
            <a:endParaRPr lang="ja-JP" altLang="en-US" dirty="0">
              <a:latin typeface="+mn-ea"/>
            </a:endParaRPr>
          </a:p>
        </p:txBody>
      </p:sp>
      <p:sp>
        <p:nvSpPr>
          <p:cNvPr id="4" name="コンテンツ プレースホルダー 3"/>
          <p:cNvSpPr>
            <a:spLocks noGrp="1"/>
          </p:cNvSpPr>
          <p:nvPr>
            <p:ph sz="half" idx="2"/>
          </p:nvPr>
        </p:nvSpPr>
        <p:spPr>
          <a:xfrm>
            <a:off x="4648200" y="1196975"/>
            <a:ext cx="4038600" cy="3816350"/>
          </a:xfrm>
        </p:spPr>
        <p:txBody>
          <a:bodyPr rtlCol="0">
            <a:normAutofit lnSpcReduction="10000"/>
          </a:bodyPr>
          <a:lstStyle/>
          <a:p>
            <a:pPr fontAlgn="auto">
              <a:spcAft>
                <a:spcPts val="0"/>
              </a:spcAft>
              <a:buFont typeface="Arial" pitchFamily="34" charset="0"/>
              <a:buNone/>
              <a:defRPr/>
            </a:pPr>
            <a:r>
              <a:rPr lang="ja-JP" altLang="en-US" dirty="0">
                <a:latin typeface="+mn-ea"/>
              </a:rPr>
              <a:t>内容：</a:t>
            </a:r>
            <a:endParaRPr lang="en-US" altLang="ja-JP" dirty="0">
              <a:latin typeface="+mn-ea"/>
            </a:endParaRPr>
          </a:p>
          <a:p>
            <a:pPr fontAlgn="auto">
              <a:spcAft>
                <a:spcPts val="0"/>
              </a:spcAft>
              <a:defRPr/>
            </a:pPr>
            <a:r>
              <a:rPr lang="ja-JP" altLang="en-US" dirty="0">
                <a:latin typeface="+mn-ea"/>
              </a:rPr>
              <a:t>　</a:t>
            </a:r>
            <a:r>
              <a:rPr lang="ja-JP" altLang="en-US" dirty="0" smtClean="0">
                <a:latin typeface="+mn-ea"/>
              </a:rPr>
              <a:t>近年、抗体医薬品をはじめとする蛋白質医薬品の開発や生産が活発化しています。商業化のための実製造には微生物や動物細胞を宿主として、組換え蛋白質を生産させます。しかし蛋白質を「生き物」に生産させるバイオプロセスのため、プロセス開発や制御が難しく、その製造</a:t>
            </a:r>
            <a:r>
              <a:rPr lang="ja-JP" altLang="en-US" dirty="0">
                <a:latin typeface="+mn-ea"/>
              </a:rPr>
              <a:t>過程に</a:t>
            </a:r>
            <a:r>
              <a:rPr lang="ja-JP" altLang="en-US" dirty="0" smtClean="0">
                <a:latin typeface="+mn-ea"/>
              </a:rPr>
              <a:t>は解決すべき課題が数多くあります。</a:t>
            </a:r>
            <a:endParaRPr lang="en-US" altLang="ja-JP" dirty="0" smtClean="0">
              <a:latin typeface="+mn-ea"/>
            </a:endParaRPr>
          </a:p>
          <a:p>
            <a:pPr fontAlgn="auto">
              <a:spcAft>
                <a:spcPts val="0"/>
              </a:spcAft>
              <a:defRPr/>
            </a:pPr>
            <a:r>
              <a:rPr lang="ja-JP" altLang="en-US" dirty="0">
                <a:latin typeface="+mn-ea"/>
              </a:rPr>
              <a:t>　</a:t>
            </a:r>
            <a:r>
              <a:rPr lang="ja-JP" altLang="en-US" dirty="0" smtClean="0">
                <a:latin typeface="+mn-ea"/>
              </a:rPr>
              <a:t>基礎科学に基づきながら製造技術を</a:t>
            </a:r>
            <a:r>
              <a:rPr lang="ja-JP" altLang="en-US" dirty="0">
                <a:latin typeface="+mn-ea"/>
              </a:rPr>
              <a:t>開発することが</a:t>
            </a:r>
            <a:r>
              <a:rPr lang="ja-JP" altLang="en-US" dirty="0" smtClean="0">
                <a:latin typeface="+mn-ea"/>
              </a:rPr>
              <a:t>、蛋白質医</a:t>
            </a:r>
            <a:r>
              <a:rPr lang="ja-JP" altLang="en-US" dirty="0">
                <a:latin typeface="+mn-ea"/>
              </a:rPr>
              <a:t>薬品の</a:t>
            </a:r>
            <a:r>
              <a:rPr lang="ja-JP" altLang="en-US" dirty="0" smtClean="0">
                <a:latin typeface="+mn-ea"/>
              </a:rPr>
              <a:t>品質と大量生産</a:t>
            </a:r>
            <a:r>
              <a:rPr lang="ja-JP" altLang="en-US" dirty="0">
                <a:latin typeface="+mn-ea"/>
              </a:rPr>
              <a:t>を実現</a:t>
            </a:r>
            <a:r>
              <a:rPr lang="ja-JP" altLang="en-US" dirty="0" smtClean="0">
                <a:latin typeface="+mn-ea"/>
              </a:rPr>
              <a:t>するために重要な点だと考えます。私の研究では生産宿主である「細胞」の構築、細胞が集団としての特性を示す「培養」、生産物である蛋白質の「品質」の</a:t>
            </a:r>
            <a:r>
              <a:rPr lang="en-US" altLang="ja-JP" dirty="0" smtClean="0">
                <a:latin typeface="+mn-ea"/>
              </a:rPr>
              <a:t>3</a:t>
            </a:r>
            <a:r>
              <a:rPr lang="ja-JP" altLang="en-US" dirty="0" smtClean="0">
                <a:latin typeface="+mn-ea"/>
              </a:rPr>
              <a:t>点に着目し、高生産・高品質を実現する抗体医薬品生産プラットフォーム開発を目指します。</a:t>
            </a:r>
            <a:endParaRPr lang="en-US" altLang="ja-JP" dirty="0" smtClean="0">
              <a:latin typeface="+mn-ea"/>
            </a:endParaRPr>
          </a:p>
          <a:p>
            <a:pPr fontAlgn="auto">
              <a:spcAft>
                <a:spcPts val="0"/>
              </a:spcAft>
              <a:defRPr/>
            </a:pPr>
            <a:endParaRPr lang="en-US" altLang="ja-JP" dirty="0" smtClean="0">
              <a:latin typeface="+mn-ea"/>
            </a:endParaRPr>
          </a:p>
          <a:p>
            <a:pPr fontAlgn="auto">
              <a:spcAft>
                <a:spcPts val="0"/>
              </a:spcAft>
              <a:defRPr/>
            </a:pPr>
            <a:r>
              <a:rPr lang="ja-JP" altLang="en-US" dirty="0" smtClean="0">
                <a:latin typeface="+mn-ea"/>
              </a:rPr>
              <a:t>［研究事例</a:t>
            </a:r>
            <a:r>
              <a:rPr lang="en-US" altLang="ja-JP" dirty="0" smtClean="0">
                <a:latin typeface="+mn-ea"/>
              </a:rPr>
              <a:t>/</a:t>
            </a:r>
            <a:r>
              <a:rPr lang="ja-JP" altLang="en-US" dirty="0" smtClean="0">
                <a:latin typeface="+mn-ea"/>
              </a:rPr>
              <a:t>トピックス］</a:t>
            </a:r>
            <a:endParaRPr lang="en-US" altLang="ja-JP" dirty="0" smtClean="0">
              <a:latin typeface="+mn-ea"/>
            </a:endParaRPr>
          </a:p>
          <a:p>
            <a:pPr fontAlgn="auto">
              <a:spcAft>
                <a:spcPts val="0"/>
              </a:spcAft>
              <a:defRPr/>
            </a:pPr>
            <a:r>
              <a:rPr lang="ja-JP" altLang="en-US" dirty="0" smtClean="0">
                <a:latin typeface="+mn-ea"/>
              </a:rPr>
              <a:t>①難発現性抗体</a:t>
            </a:r>
            <a:r>
              <a:rPr lang="en-US" altLang="ja-JP" dirty="0" smtClean="0">
                <a:latin typeface="+mn-ea"/>
              </a:rPr>
              <a:t>/</a:t>
            </a:r>
            <a:r>
              <a:rPr lang="ja-JP" altLang="en-US" dirty="0" smtClean="0">
                <a:latin typeface="+mn-ea"/>
              </a:rPr>
              <a:t>非天然型</a:t>
            </a:r>
            <a:r>
              <a:rPr lang="ja-JP" altLang="en-US" dirty="0">
                <a:latin typeface="+mn-ea"/>
              </a:rPr>
              <a:t>抗体</a:t>
            </a:r>
            <a:r>
              <a:rPr lang="ja-JP" altLang="en-US" dirty="0" smtClean="0">
                <a:latin typeface="+mn-ea"/>
              </a:rPr>
              <a:t>の発現株構築（</a:t>
            </a:r>
            <a:r>
              <a:rPr lang="en-US" altLang="ja-JP" dirty="0" smtClean="0">
                <a:latin typeface="+mn-ea"/>
              </a:rPr>
              <a:t>CHO</a:t>
            </a:r>
            <a:r>
              <a:rPr lang="ja-JP" altLang="en-US" dirty="0" smtClean="0">
                <a:latin typeface="+mn-ea"/>
              </a:rPr>
              <a:t>細胞、大腸菌）と品質分析（抗体安定性</a:t>
            </a:r>
            <a:r>
              <a:rPr lang="en-US" altLang="ja-JP" dirty="0" smtClean="0">
                <a:latin typeface="+mn-ea"/>
              </a:rPr>
              <a:t>/</a:t>
            </a:r>
            <a:r>
              <a:rPr lang="ja-JP" altLang="en-US" dirty="0" smtClean="0">
                <a:latin typeface="+mn-ea"/>
              </a:rPr>
              <a:t>凝集性、糖鎖構造解析）　②高品質化のための培養工学（</a:t>
            </a:r>
            <a:r>
              <a:rPr lang="en-US" altLang="ja-JP" dirty="0" smtClean="0">
                <a:latin typeface="+mn-ea"/>
              </a:rPr>
              <a:t>CHO</a:t>
            </a:r>
            <a:r>
              <a:rPr lang="ja-JP" altLang="en-US" dirty="0" smtClean="0">
                <a:latin typeface="+mn-ea"/>
              </a:rPr>
              <a:t>細胞：</a:t>
            </a:r>
            <a:r>
              <a:rPr lang="en-US" altLang="ja-JP" dirty="0" smtClean="0">
                <a:latin typeface="+mn-ea"/>
              </a:rPr>
              <a:t>10L</a:t>
            </a:r>
            <a:r>
              <a:rPr lang="ja-JP" altLang="en-US" dirty="0" smtClean="0">
                <a:latin typeface="+mn-ea"/>
              </a:rPr>
              <a:t>スケール、大腸菌：</a:t>
            </a:r>
            <a:r>
              <a:rPr lang="en-US" altLang="ja-JP" dirty="0" smtClean="0">
                <a:latin typeface="+mn-ea"/>
              </a:rPr>
              <a:t>3L</a:t>
            </a:r>
            <a:r>
              <a:rPr lang="ja-JP" altLang="en-US" dirty="0" smtClean="0">
                <a:latin typeface="+mn-ea"/>
              </a:rPr>
              <a:t>スケール）、メタボローム解析、抗凝集性培地の開発　③</a:t>
            </a:r>
            <a:r>
              <a:rPr lang="ja-JP" altLang="en-US" dirty="0">
                <a:latin typeface="+mn-ea"/>
              </a:rPr>
              <a:t>高生産・</a:t>
            </a:r>
            <a:r>
              <a:rPr lang="ja-JP" altLang="en-US" dirty="0" smtClean="0">
                <a:latin typeface="+mn-ea"/>
              </a:rPr>
              <a:t>高品質化を目指した宿主細胞の改良</a:t>
            </a:r>
            <a:endParaRPr lang="en-US" altLang="ja-JP" dirty="0" smtClean="0">
              <a:latin typeface="+mn-ea"/>
            </a:endParaRPr>
          </a:p>
          <a:p>
            <a:pPr fontAlgn="auto">
              <a:spcAft>
                <a:spcPts val="0"/>
              </a:spcAft>
              <a:defRPr/>
            </a:pPr>
            <a:endParaRPr lang="en-US" altLang="ja-JP" dirty="0" smtClean="0">
              <a:latin typeface="+mn-ea"/>
            </a:endParaRPr>
          </a:p>
          <a:p>
            <a:pPr fontAlgn="auto">
              <a:spcAft>
                <a:spcPts val="0"/>
              </a:spcAft>
              <a:defRPr/>
            </a:pPr>
            <a:endParaRPr lang="en-US" altLang="ja-JP" dirty="0" smtClean="0">
              <a:latin typeface="+mn-ea"/>
            </a:endParaRPr>
          </a:p>
          <a:p>
            <a:pPr marL="171450" indent="-171450" fontAlgn="auto">
              <a:spcAft>
                <a:spcPts val="0"/>
              </a:spcAft>
              <a:buFont typeface="Wingdings" panose="05000000000000000000" pitchFamily="2" charset="2"/>
              <a:buChar char="Ø"/>
              <a:defRPr/>
            </a:pPr>
            <a:endParaRPr lang="en-US" altLang="ja-JP" dirty="0" smtClean="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normAutofit/>
          </a:bodyPr>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：生物機能工学</a:t>
            </a:r>
            <a:endParaRPr lang="en-US" altLang="ja-JP" sz="1200" dirty="0" smtClean="0">
              <a:latin typeface="+mn-ea"/>
            </a:endParaRPr>
          </a:p>
          <a:p>
            <a:pPr fontAlgn="auto">
              <a:lnSpc>
                <a:spcPct val="90000"/>
              </a:lnSpc>
              <a:spcBef>
                <a:spcPts val="600"/>
              </a:spcBef>
              <a:spcAft>
                <a:spcPts val="0"/>
              </a:spcAft>
              <a:buFont typeface="Arial" pitchFamily="34" charset="0"/>
              <a:buNone/>
              <a:defRPr/>
            </a:pPr>
            <a:r>
              <a:rPr lang="ja-JP" altLang="en-US" sz="1200" dirty="0" smtClean="0">
                <a:latin typeface="+mn-ea"/>
              </a:rPr>
              <a:t>専門：生物化学工学</a:t>
            </a:r>
            <a:endParaRPr lang="en-US" altLang="ja-JP" sz="1200" dirty="0">
              <a:latin typeface="+mn-ea"/>
            </a:endParaRPr>
          </a:p>
          <a:p>
            <a:pPr fontAlgn="auto">
              <a:lnSpc>
                <a:spcPct val="90000"/>
              </a:lnSpc>
              <a:spcBef>
                <a:spcPts val="600"/>
              </a:spcBef>
              <a:spcAft>
                <a:spcPts val="0"/>
              </a:spcAft>
              <a:buFont typeface="Arial" pitchFamily="34" charset="0"/>
              <a:buNone/>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smtClean="0">
                <a:latin typeface="+mn-ea"/>
                <a:cs typeface="Times New Roman" pitchFamily="18" charset="0"/>
              </a:rPr>
              <a:t>onitsuka@tokushima-u.ac.jp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 088-656-7519 </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Fax:  0</a:t>
            </a:r>
            <a:r>
              <a:rPr lang="en-US" altLang="ja-JP" sz="1200" dirty="0" smtClean="0">
                <a:latin typeface="+mn-ea"/>
                <a:cs typeface="Times New Roman" pitchFamily="18" charset="0"/>
              </a:rPr>
              <a:t>88-656 -9148</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C:\Users\Onitsuka\Desktop\図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5301208"/>
            <a:ext cx="969254" cy="11938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nitsuka\Desktop\生物資源_研究者紹介原稿_2016.06.30\FIg_jpn.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93" y="1544765"/>
            <a:ext cx="3912739" cy="47361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fontScale="90000"/>
          </a:bodyPr>
          <a:lstStyle/>
          <a:p>
            <a:pPr algn="l" fontAlgn="auto">
              <a:spcAft>
                <a:spcPts val="0"/>
              </a:spcAft>
              <a:defRPr/>
            </a:pPr>
            <a:r>
              <a:rPr lang="en-US" altLang="ja-JP" sz="2200" dirty="0" smtClean="0">
                <a:latin typeface="Arial" pitchFamily="34" charset="0"/>
                <a:cs typeface="Arial" pitchFamily="34" charset="0"/>
              </a:rPr>
              <a:t>Process science for the production of therapeutic proteins</a:t>
            </a:r>
            <a:r>
              <a:rPr lang="en-US" altLang="ja-JP" sz="1800" dirty="0" smtClean="0">
                <a:latin typeface="Arial" pitchFamily="34" charset="0"/>
                <a:cs typeface="Arial" pitchFamily="34" charset="0"/>
              </a:rPr>
              <a:t/>
            </a:r>
            <a:br>
              <a:rPr lang="en-US" altLang="ja-JP" sz="1800" dirty="0" smtClean="0">
                <a:latin typeface="Arial" pitchFamily="34" charset="0"/>
                <a:cs typeface="Arial" pitchFamily="34" charset="0"/>
              </a:rPr>
            </a:br>
            <a:r>
              <a:rPr lang="en-US" altLang="ja-JP" sz="1800" dirty="0" smtClean="0">
                <a:latin typeface="Arial" pitchFamily="34" charset="0"/>
                <a:cs typeface="Arial" pitchFamily="34" charset="0"/>
              </a:rPr>
              <a:t>                                                                Assistant </a:t>
            </a:r>
            <a:r>
              <a:rPr lang="en-US" altLang="ja-JP" sz="1800" dirty="0">
                <a:latin typeface="Arial" pitchFamily="34" charset="0"/>
                <a:cs typeface="Arial" pitchFamily="34" charset="0"/>
              </a:rPr>
              <a:t>prof</a:t>
            </a:r>
            <a:r>
              <a:rPr lang="en-US" altLang="ja-JP" sz="1800" dirty="0" smtClean="0">
                <a:latin typeface="Arial" pitchFamily="34" charset="0"/>
                <a:cs typeface="Arial" pitchFamily="34" charset="0"/>
              </a:rPr>
              <a:t>.</a:t>
            </a:r>
            <a:r>
              <a:rPr lang="ja-JP" altLang="en-US" sz="1800" dirty="0">
                <a:latin typeface="Arial" pitchFamily="34" charset="0"/>
                <a:cs typeface="Arial" pitchFamily="34" charset="0"/>
              </a:rPr>
              <a:t>　</a:t>
            </a:r>
            <a:r>
              <a:rPr lang="en-US" altLang="ja-JP" sz="1800" dirty="0" smtClean="0">
                <a:latin typeface="Arial" pitchFamily="34" charset="0"/>
                <a:cs typeface="Arial" pitchFamily="34" charset="0"/>
              </a:rPr>
              <a:t>Masayoshi </a:t>
            </a:r>
            <a:r>
              <a:rPr lang="en-US" altLang="ja-JP" sz="1800" dirty="0" err="1" smtClean="0">
                <a:latin typeface="Arial" pitchFamily="34" charset="0"/>
                <a:cs typeface="Arial" pitchFamily="34" charset="0"/>
              </a:rPr>
              <a:t>Onitsuka</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r>
              <a:rPr lang="en-US" altLang="ja-JP" sz="1200" dirty="0" smtClean="0">
                <a:latin typeface="Arial" charset="0"/>
                <a:cs typeface="Arial" charset="0"/>
              </a:rPr>
              <a:t>&lt;</a:t>
            </a:r>
            <a:r>
              <a:rPr lang="ja-JP" altLang="en-US" sz="1200" dirty="0" smtClean="0">
                <a:latin typeface="Arial" charset="0"/>
                <a:cs typeface="Arial" charset="0"/>
              </a:rPr>
              <a:t>図表</a:t>
            </a:r>
            <a:r>
              <a:rPr lang="en-US" altLang="ja-JP" sz="1200" dirty="0" smtClean="0">
                <a:latin typeface="Arial" charset="0"/>
                <a:cs typeface="Arial" charset="0"/>
              </a:rPr>
              <a:t>&gt;</a:t>
            </a:r>
            <a:endParaRPr lang="ja-JP" altLang="en-US" sz="1200" dirty="0" smtClean="0">
              <a:latin typeface="Arial" charset="0"/>
              <a:cs typeface="Arial" charset="0"/>
            </a:endParaRPr>
          </a:p>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endParaRPr lang="en-US" altLang="ja-JP" dirty="0">
              <a:latin typeface="Arial" pitchFamily="34" charset="0"/>
              <a:cs typeface="Arial" pitchFamily="34" charset="0"/>
            </a:endParaRPr>
          </a:p>
          <a:p>
            <a:pPr fontAlgn="auto">
              <a:spcAft>
                <a:spcPts val="0"/>
              </a:spcAft>
              <a:defRPr/>
            </a:pPr>
            <a:r>
              <a:rPr lang="en-US" altLang="ja-JP" dirty="0" smtClean="0">
                <a:latin typeface="Arial" pitchFamily="34" charset="0"/>
                <a:cs typeface="Arial" pitchFamily="34" charset="0"/>
              </a:rPr>
              <a:t>Recombinant monoclonal antibodies (</a:t>
            </a:r>
            <a:r>
              <a:rPr lang="en-US" altLang="ja-JP" dirty="0" err="1" smtClean="0">
                <a:latin typeface="Arial" pitchFamily="34" charset="0"/>
                <a:cs typeface="Arial" pitchFamily="34" charset="0"/>
              </a:rPr>
              <a:t>MAbs</a:t>
            </a:r>
            <a:r>
              <a:rPr lang="en-US" altLang="ja-JP" dirty="0" smtClean="0">
                <a:latin typeface="Arial" pitchFamily="34" charset="0"/>
                <a:cs typeface="Arial" pitchFamily="34" charset="0"/>
              </a:rPr>
              <a:t>) are manufactured by utilizing Chinese hamster ovary (CHO) cells as a production host. However, it is still difficult to generate the production systems. My research is focused on process science for the production of therapeutic recombinant antibodies.</a:t>
            </a:r>
          </a:p>
          <a:p>
            <a:pPr fontAlgn="auto">
              <a:spcAft>
                <a:spcPts val="0"/>
              </a:spcAft>
              <a:defRPr/>
            </a:pPr>
            <a:r>
              <a:rPr lang="en-US" altLang="ja-JP" dirty="0" smtClean="0">
                <a:latin typeface="Arial" pitchFamily="34" charset="0"/>
                <a:cs typeface="Arial" pitchFamily="34" charset="0"/>
              </a:rPr>
              <a:t>Research </a:t>
            </a:r>
            <a:r>
              <a:rPr lang="en-US" altLang="ja-JP" dirty="0">
                <a:latin typeface="Arial" pitchFamily="34" charset="0"/>
                <a:cs typeface="Arial" pitchFamily="34" charset="0"/>
              </a:rPr>
              <a:t>topics are as follows:</a:t>
            </a:r>
          </a:p>
          <a:p>
            <a:pPr marL="228600" indent="-228600" fontAlgn="auto">
              <a:spcAft>
                <a:spcPts val="0"/>
              </a:spcAft>
              <a:buAutoNum type="arabicParenR"/>
              <a:defRPr/>
            </a:pPr>
            <a:r>
              <a:rPr lang="en-US" altLang="ja-JP" dirty="0" smtClean="0">
                <a:latin typeface="Arial" pitchFamily="34" charset="0"/>
                <a:cs typeface="Arial" pitchFamily="34" charset="0"/>
              </a:rPr>
              <a:t>Expression and analysis of difficult-to-express (DTE) antibodies and antibodies with non-native format.</a:t>
            </a:r>
          </a:p>
          <a:p>
            <a:pPr marL="228600" indent="-228600" fontAlgn="auto">
              <a:spcAft>
                <a:spcPts val="0"/>
              </a:spcAft>
              <a:buAutoNum type="arabicParenR"/>
              <a:defRPr/>
            </a:pPr>
            <a:r>
              <a:rPr lang="en-US" altLang="ja-JP" dirty="0" smtClean="0">
                <a:latin typeface="Arial" pitchFamily="34" charset="0"/>
                <a:cs typeface="Arial" pitchFamily="34" charset="0"/>
              </a:rPr>
              <a:t>Cell culture engineering for improved quality of recombinant proteins: metabolome analysis, development of chemical chaperone medium)</a:t>
            </a:r>
          </a:p>
          <a:p>
            <a:pPr marL="228600" indent="-228600" fontAlgn="auto">
              <a:spcAft>
                <a:spcPts val="0"/>
              </a:spcAft>
              <a:buAutoNum type="arabicParenR"/>
              <a:defRPr/>
            </a:pPr>
            <a:r>
              <a:rPr lang="en-US" altLang="ja-JP" dirty="0" smtClean="0">
                <a:latin typeface="Arial" pitchFamily="34" charset="0"/>
                <a:cs typeface="Arial" pitchFamily="34" charset="0"/>
              </a:rPr>
              <a:t>Host cell engineering for improved production of </a:t>
            </a:r>
            <a:r>
              <a:rPr lang="en-US" altLang="ja-JP" dirty="0">
                <a:latin typeface="Arial" pitchFamily="34" charset="0"/>
                <a:cs typeface="Arial" pitchFamily="34" charset="0"/>
              </a:rPr>
              <a:t>recombinant proteins. </a:t>
            </a:r>
            <a:endParaRPr lang="en-US" altLang="ja-JP" dirty="0" smtClean="0">
              <a:latin typeface="Arial" pitchFamily="34" charset="0"/>
              <a:cs typeface="Arial" pitchFamily="34" charset="0"/>
            </a:endParaRPr>
          </a:p>
          <a:p>
            <a:pPr fontAlgn="auto">
              <a:spcAft>
                <a:spcPts val="0"/>
              </a:spcAft>
              <a:defRPr/>
            </a:pPr>
            <a:endParaRPr lang="en-US" altLang="ja-JP" dirty="0">
              <a:latin typeface="Arial" pitchFamily="34" charset="0"/>
              <a:cs typeface="Arial" pitchFamily="34" charset="0"/>
            </a:endParaRPr>
          </a:p>
          <a:p>
            <a:pPr fontAlgn="auto">
              <a:spcAft>
                <a:spcPts val="0"/>
              </a:spcAft>
              <a:defRPr/>
            </a:pPr>
            <a:r>
              <a:rPr lang="en-US" altLang="ja-JP" dirty="0">
                <a:latin typeface="Arial" pitchFamily="34" charset="0"/>
                <a:cs typeface="Arial" pitchFamily="34" charset="0"/>
              </a:rPr>
              <a:t>  The study is </a:t>
            </a:r>
            <a:r>
              <a:rPr lang="en-US" altLang="ja-JP" dirty="0" smtClean="0">
                <a:latin typeface="Arial" pitchFamily="34" charset="0"/>
                <a:cs typeface="Arial" pitchFamily="34" charset="0"/>
              </a:rPr>
              <a:t>collaboration with Prof. </a:t>
            </a:r>
            <a:r>
              <a:rPr lang="en-US" altLang="ja-JP" dirty="0">
                <a:latin typeface="Arial" pitchFamily="34" charset="0"/>
                <a:cs typeface="Arial" pitchFamily="34" charset="0"/>
              </a:rPr>
              <a:t>Takeshi </a:t>
            </a:r>
            <a:r>
              <a:rPr lang="en-US" altLang="ja-JP" dirty="0" smtClean="0">
                <a:latin typeface="Arial" pitchFamily="34" charset="0"/>
                <a:cs typeface="Arial" pitchFamily="34" charset="0"/>
              </a:rPr>
              <a:t>Omasa (Osaka Univ.). </a:t>
            </a: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smtClean="0">
                <a:latin typeface="Arial" charset="0"/>
                <a:cs typeface="Arial" charset="0"/>
              </a:rPr>
              <a:t>Chinese hamster ovary (CHO) cell, Cell engineering, Cell culture engineering, Protein Science</a:t>
            </a:r>
          </a:p>
          <a:p>
            <a:r>
              <a:rPr lang="en-US" altLang="ja-JP" sz="1200" dirty="0" smtClean="0">
                <a:latin typeface="Arial" charset="0"/>
                <a:cs typeface="Arial" charset="0"/>
              </a:rPr>
              <a:t>E-mail: onitsuka@tokushima-u.ac.jp</a:t>
            </a:r>
          </a:p>
          <a:p>
            <a:r>
              <a:rPr lang="en-US" altLang="ja-JP" sz="1200" dirty="0" smtClean="0">
                <a:latin typeface="Arial" charset="0"/>
                <a:cs typeface="Arial" charset="0"/>
              </a:rPr>
              <a:t>Tel.   +81-88-656-7519</a:t>
            </a:r>
          </a:p>
          <a:p>
            <a:r>
              <a:rPr lang="en-US" altLang="ja-JP" sz="1200" dirty="0" smtClean="0">
                <a:latin typeface="Arial" charset="0"/>
                <a:cs typeface="Arial" charset="0"/>
              </a:rPr>
              <a:t>Fax:  +81-88-656-9148</a:t>
            </a: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C:\Users\Onitsuka\Desktop\図2.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024" y="5578626"/>
            <a:ext cx="759992"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Onitsuka\Desktop\生物資源_研究者紹介原稿_2016.06.30\FIg_Eng.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556792"/>
            <a:ext cx="3911799" cy="47349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222</TotalTime>
  <Words>192</Words>
  <Application>Microsoft Office PowerPoint</Application>
  <PresentationFormat>画面に合わせる (4:3)</PresentationFormat>
  <Paragraphs>32</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研究者紹介V３ひな形</vt:lpstr>
      <vt:lpstr>抗体医薬品生産プラットフォーム開発 　　　［キーワード：抗体医薬品，細胞工学, 培養工学, 蛋白質科学］　　助教　鬼塚 正義</vt:lpstr>
      <vt:lpstr>Process science for the production of therapeutic proteins                                                                 Assistant prof.　Masayoshi Onitsuka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admini</cp:lastModifiedBy>
  <cp:revision>22</cp:revision>
  <cp:lastPrinted>2016-05-25T10:39:18Z</cp:lastPrinted>
  <dcterms:created xsi:type="dcterms:W3CDTF">2015-04-30T08:53:54Z</dcterms:created>
  <dcterms:modified xsi:type="dcterms:W3CDTF">2016-06-30T05:46:59Z</dcterms:modified>
</cp:coreProperties>
</file>