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1B3"/>
    <a:srgbClr val="FF6600"/>
    <a:srgbClr val="FF8C01"/>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1442" autoAdjust="0"/>
    <p:restoredTop sz="94660"/>
  </p:normalViewPr>
  <p:slideViewPr>
    <p:cSldViewPr>
      <p:cViewPr>
        <p:scale>
          <a:sx n="120" d="100"/>
          <a:sy n="120" d="100"/>
        </p:scale>
        <p:origin x="-1386"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51BBC46D-FCC0-418C-8029-FC14F7855195}" type="datetimeFigureOut">
              <a:rPr lang="ja-JP" altLang="en-US"/>
              <a:pPr>
                <a:defRPr/>
              </a:pPr>
              <a:t>2016/6/30</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00199F6B-D319-4930-B01A-8F0007CD256A}" type="slidenum">
              <a:rPr lang="ja-JP" altLang="en-US"/>
              <a:pPr>
                <a:defRPr/>
              </a:pPr>
              <a:t>‹#›</a:t>
            </a:fld>
            <a:endParaRPr lang="ja-JP" altLang="en-US"/>
          </a:p>
        </p:txBody>
      </p:sp>
    </p:spTree>
    <p:extLst>
      <p:ext uri="{BB962C8B-B14F-4D97-AF65-F5344CB8AC3E}">
        <p14:creationId xmlns:p14="http://schemas.microsoft.com/office/powerpoint/2010/main" val="20068441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7172"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6D7AE0B6-D9CB-4FEB-89EA-3BEDEF6B7FE3}" type="slidenum">
              <a:rPr lang="ja-JP" altLang="en-US"/>
              <a:pPr fontAlgn="base">
                <a:spcBef>
                  <a:spcPct val="0"/>
                </a:spcBef>
                <a:spcAft>
                  <a:spcPct val="0"/>
                </a:spcAft>
              </a:pPr>
              <a:t>1</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4C342A47-B8EB-40F6-B7E3-8C7EEBB800CB}" type="slidenum">
              <a:rPr lang="ja-JP" altLang="en-US"/>
              <a:pPr fontAlgn="base">
                <a:spcBef>
                  <a:spcPct val="0"/>
                </a:spcBef>
                <a:spcAft>
                  <a:spcPct val="0"/>
                </a:spcAft>
              </a:pPr>
              <a:t>2</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D2A22A8A-F239-49BC-AE57-A5BE5F409702}"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0572185-1E72-46A4-960C-345B5E65BDC2}" type="slidenum">
              <a:rPr lang="ja-JP" altLang="en-US"/>
              <a:pPr>
                <a:defRPr/>
              </a:pPr>
              <a:t>‹#›</a:t>
            </a:fld>
            <a:endParaRPr lang="ja-JP" altLang="en-US"/>
          </a:p>
        </p:txBody>
      </p:sp>
    </p:spTree>
    <p:extLst>
      <p:ext uri="{BB962C8B-B14F-4D97-AF65-F5344CB8AC3E}">
        <p14:creationId xmlns:p14="http://schemas.microsoft.com/office/powerpoint/2010/main" val="352659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4D42D9E5-097D-426B-8D1C-730AE3068A4F}"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F1F4939-704F-49B6-A037-E1FA2301EEB6}" type="slidenum">
              <a:rPr lang="ja-JP" altLang="en-US"/>
              <a:pPr>
                <a:defRPr/>
              </a:pPr>
              <a:t>‹#›</a:t>
            </a:fld>
            <a:endParaRPr lang="ja-JP" altLang="en-US"/>
          </a:p>
        </p:txBody>
      </p:sp>
    </p:spTree>
    <p:extLst>
      <p:ext uri="{BB962C8B-B14F-4D97-AF65-F5344CB8AC3E}">
        <p14:creationId xmlns:p14="http://schemas.microsoft.com/office/powerpoint/2010/main" val="4288790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7E611E3-D618-4BA1-BD17-913E26288300}"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6B6FFF-93B9-4598-9AF1-2BB910CE3BE5}" type="slidenum">
              <a:rPr lang="ja-JP" altLang="en-US"/>
              <a:pPr>
                <a:defRPr/>
              </a:pPr>
              <a:t>‹#›</a:t>
            </a:fld>
            <a:endParaRPr lang="ja-JP" altLang="en-US"/>
          </a:p>
        </p:txBody>
      </p:sp>
    </p:spTree>
    <p:extLst>
      <p:ext uri="{BB962C8B-B14F-4D97-AF65-F5344CB8AC3E}">
        <p14:creationId xmlns:p14="http://schemas.microsoft.com/office/powerpoint/2010/main" val="2942164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BB50428-06FC-489D-889D-231DDEBF1F53}"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96DED34-499C-40A0-A4B6-669CAC1AB8FD}" type="slidenum">
              <a:rPr lang="ja-JP" altLang="en-US"/>
              <a:pPr>
                <a:defRPr/>
              </a:pPr>
              <a:t>‹#›</a:t>
            </a:fld>
            <a:endParaRPr lang="ja-JP" altLang="en-US"/>
          </a:p>
        </p:txBody>
      </p:sp>
    </p:spTree>
    <p:extLst>
      <p:ext uri="{BB962C8B-B14F-4D97-AF65-F5344CB8AC3E}">
        <p14:creationId xmlns:p14="http://schemas.microsoft.com/office/powerpoint/2010/main" val="3606400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C8AFB87-CAE4-470C-AB98-044EC02DE043}" type="datetimeFigureOut">
              <a:rPr lang="ja-JP" altLang="en-US"/>
              <a:pPr>
                <a:defRPr/>
              </a:pPr>
              <a:t>2016/6/30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CC9C6E3-F5B7-43A7-912F-D984B0BB62C6}" type="slidenum">
              <a:rPr lang="ja-JP" altLang="en-US"/>
              <a:pPr>
                <a:defRPr/>
              </a:pPr>
              <a:t>‹#›</a:t>
            </a:fld>
            <a:endParaRPr lang="ja-JP" altLang="en-US"/>
          </a:p>
        </p:txBody>
      </p:sp>
    </p:spTree>
    <p:extLst>
      <p:ext uri="{BB962C8B-B14F-4D97-AF65-F5344CB8AC3E}">
        <p14:creationId xmlns:p14="http://schemas.microsoft.com/office/powerpoint/2010/main" val="3327053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08912" cy="850106"/>
          </a:xfrm>
          <a:gradFill flip="none" rotWithShape="1">
            <a:gsLst>
              <a:gs pos="0">
                <a:srgbClr val="FF6600">
                  <a:tint val="66000"/>
                  <a:satMod val="160000"/>
                </a:srgbClr>
              </a:gs>
              <a:gs pos="50000">
                <a:srgbClr val="FF6600">
                  <a:tint val="44500"/>
                  <a:satMod val="160000"/>
                </a:srgbClr>
              </a:gs>
              <a:gs pos="100000">
                <a:srgbClr val="FF6600">
                  <a:tint val="23500"/>
                  <a:satMod val="160000"/>
                </a:srgbClr>
              </a:gs>
            </a:gsLst>
            <a:lin ang="0" scaled="1"/>
            <a:tileRect/>
          </a:gradFill>
          <a:ln w="9525">
            <a:solidFill>
              <a:schemeClr val="tx1"/>
            </a:solidFill>
          </a:ln>
          <a:effectLst>
            <a:outerShdw blurRad="50800" dist="38100" dir="2700000" algn="tl" rotWithShape="0">
              <a:prstClr val="black">
                <a:alpha val="40000"/>
              </a:prstClr>
            </a:outerShdw>
          </a:effectLst>
        </p:spPr>
        <p:txBody>
          <a:bodyPr>
            <a:normAutofit/>
          </a:bodyPr>
          <a:lstStyle>
            <a:lvl1pPr algn="ctr">
              <a:defRPr sz="2400">
                <a:ln>
                  <a:solidFill>
                    <a:schemeClr val="tx1"/>
                  </a:solidFill>
                </a:ln>
              </a:defRPr>
            </a:lvl1pPr>
          </a:lstStyle>
          <a:p>
            <a:r>
              <a:rPr lang="ja-JP" altLang="en-US" smtClean="0"/>
              <a:t>マスター タイトルの書式設定</a:t>
            </a:r>
            <a:endParaRPr lang="ja-JP" altLang="en-US" dirty="0"/>
          </a:p>
        </p:txBody>
      </p:sp>
      <p:sp>
        <p:nvSpPr>
          <p:cNvPr id="3" name="コンテンツ プレースホルダー 2"/>
          <p:cNvSpPr>
            <a:spLocks noGrp="1"/>
          </p:cNvSpPr>
          <p:nvPr>
            <p:ph sz="half" idx="1"/>
          </p:nvPr>
        </p:nvSpPr>
        <p:spPr>
          <a:xfrm>
            <a:off x="457200" y="1196752"/>
            <a:ext cx="4038600" cy="5400600"/>
          </a:xfrm>
          <a:ln>
            <a:solidFill>
              <a:schemeClr val="tx1"/>
            </a:solidFill>
          </a:ln>
        </p:spPr>
        <p:txBody>
          <a:bodyPr>
            <a:normAutofit/>
          </a:bodyPr>
          <a:lstStyle>
            <a:lvl1pPr marL="0" indent="0" algn="just">
              <a:buNone/>
              <a:defRPr sz="18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648200" y="1196752"/>
            <a:ext cx="4038600" cy="3816424"/>
          </a:xfrm>
          <a:ln>
            <a:solidFill>
              <a:schemeClr val="tx1"/>
            </a:solidFill>
          </a:ln>
        </p:spPr>
        <p:txBody>
          <a:bodyPr>
            <a:normAutofit/>
          </a:bodyPr>
          <a:lstStyle>
            <a:lvl1pPr marL="0" indent="0" algn="just">
              <a:buNone/>
              <a:defRPr sz="1200"/>
            </a:lvl1pPr>
            <a:lvl2pPr marL="457200" indent="0" algn="just">
              <a:buNone/>
              <a:defRPr sz="1600"/>
            </a:lvl2pPr>
            <a:lvl3pPr marL="914400" indent="0" algn="just">
              <a:buNone/>
              <a:defRPr sz="1400"/>
            </a:lvl3pPr>
            <a:lvl4pPr marL="1371600" indent="0" algn="just">
              <a:buNone/>
              <a:defRPr sz="1200"/>
            </a:lvl4pPr>
            <a:lvl5pPr marL="1828800" indent="0" algn="just">
              <a:buNone/>
              <a:defRPr sz="1200"/>
            </a:lvl5pPr>
            <a:lvl6pPr>
              <a:defRPr sz="1800"/>
            </a:lvl6pPr>
            <a:lvl7pPr>
              <a:defRPr sz="1800"/>
            </a:lvl7pPr>
            <a:lvl8pPr>
              <a:defRPr sz="1800"/>
            </a:lvl8pPr>
            <a:lvl9pPr>
              <a:defRPr sz="1800"/>
            </a:lvl9pPr>
          </a:lstStyle>
          <a:p>
            <a:pPr lvl="0"/>
            <a:r>
              <a:rPr lang="ja-JP" altLang="en-US" smtClean="0"/>
              <a:t>マスター テキストの書式設定</a:t>
            </a:r>
          </a:p>
        </p:txBody>
      </p:sp>
      <p:sp>
        <p:nvSpPr>
          <p:cNvPr id="8" name="コンテンツ プレースホルダー 3"/>
          <p:cNvSpPr>
            <a:spLocks noGrp="1"/>
          </p:cNvSpPr>
          <p:nvPr>
            <p:ph sz="half" idx="10"/>
          </p:nvPr>
        </p:nvSpPr>
        <p:spPr>
          <a:xfrm>
            <a:off x="4644008" y="5157192"/>
            <a:ext cx="4038600" cy="1440160"/>
          </a:xfrm>
          <a:ln>
            <a:solidFill>
              <a:schemeClr val="tx1"/>
            </a:solidFill>
          </a:ln>
        </p:spPr>
        <p:txBody>
          <a:bodyPr>
            <a:normAutofit/>
          </a:bodyPr>
          <a:lstStyle>
            <a:lvl1pPr marL="0" indent="0" algn="just">
              <a:buNone/>
              <a:defRPr sz="16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dirty="0" smtClean="0"/>
          </a:p>
        </p:txBody>
      </p:sp>
    </p:spTree>
    <p:extLst>
      <p:ext uri="{BB962C8B-B14F-4D97-AF65-F5344CB8AC3E}">
        <p14:creationId xmlns:p14="http://schemas.microsoft.com/office/powerpoint/2010/main" val="2740225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41FC2273-727C-4632-84AC-41AD4A4D168F}" type="datetimeFigureOut">
              <a:rPr lang="ja-JP" altLang="en-US"/>
              <a:pPr>
                <a:defRPr/>
              </a:pPr>
              <a:t>2016/6/30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886B8DA0-0B5A-41BB-BD43-299A309CD659}" type="slidenum">
              <a:rPr lang="ja-JP" altLang="en-US"/>
              <a:pPr>
                <a:defRPr/>
              </a:pPr>
              <a:t>‹#›</a:t>
            </a:fld>
            <a:endParaRPr lang="ja-JP" altLang="en-US"/>
          </a:p>
        </p:txBody>
      </p:sp>
    </p:spTree>
    <p:extLst>
      <p:ext uri="{BB962C8B-B14F-4D97-AF65-F5344CB8AC3E}">
        <p14:creationId xmlns:p14="http://schemas.microsoft.com/office/powerpoint/2010/main" val="2797208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CDD5CCED-61FF-47A5-8C4B-D693AF39B512}" type="datetimeFigureOut">
              <a:rPr lang="ja-JP" altLang="en-US"/>
              <a:pPr>
                <a:defRPr/>
              </a:pPr>
              <a:t>2016/6/30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92654B2-EDAD-4A1F-B24B-02719E08A958}" type="slidenum">
              <a:rPr lang="ja-JP" altLang="en-US"/>
              <a:pPr>
                <a:defRPr/>
              </a:pPr>
              <a:t>‹#›</a:t>
            </a:fld>
            <a:endParaRPr lang="ja-JP" altLang="en-US"/>
          </a:p>
        </p:txBody>
      </p:sp>
    </p:spTree>
    <p:extLst>
      <p:ext uri="{BB962C8B-B14F-4D97-AF65-F5344CB8AC3E}">
        <p14:creationId xmlns:p14="http://schemas.microsoft.com/office/powerpoint/2010/main" val="5329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16232AA8-5401-4682-88D5-DE56C12B821A}" type="datetimeFigureOut">
              <a:rPr lang="ja-JP" altLang="en-US"/>
              <a:pPr>
                <a:defRPr/>
              </a:pPr>
              <a:t>2016/6/30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BDF2CC7-1F89-4125-90A2-1747F224E5A1}" type="slidenum">
              <a:rPr lang="ja-JP" altLang="en-US"/>
              <a:pPr>
                <a:defRPr/>
              </a:pPr>
              <a:t>‹#›</a:t>
            </a:fld>
            <a:endParaRPr lang="ja-JP" altLang="en-US"/>
          </a:p>
        </p:txBody>
      </p:sp>
    </p:spTree>
    <p:extLst>
      <p:ext uri="{BB962C8B-B14F-4D97-AF65-F5344CB8AC3E}">
        <p14:creationId xmlns:p14="http://schemas.microsoft.com/office/powerpoint/2010/main" val="3248780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E7926D-D477-4FE9-B069-8522D50248FB}" type="datetimeFigureOut">
              <a:rPr lang="ja-JP" altLang="en-US"/>
              <a:pPr>
                <a:defRPr/>
              </a:pPr>
              <a:t>2016/6/30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D689C5B7-5031-4F50-97DF-5723DF857BCF}" type="slidenum">
              <a:rPr lang="ja-JP" altLang="en-US"/>
              <a:pPr>
                <a:defRPr/>
              </a:pPr>
              <a:t>‹#›</a:t>
            </a:fld>
            <a:endParaRPr lang="ja-JP" altLang="en-US"/>
          </a:p>
        </p:txBody>
      </p:sp>
    </p:spTree>
    <p:extLst>
      <p:ext uri="{BB962C8B-B14F-4D97-AF65-F5344CB8AC3E}">
        <p14:creationId xmlns:p14="http://schemas.microsoft.com/office/powerpoint/2010/main" val="108940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06BAAD6A-7CA0-42A3-8EFB-0924B99A1A9B}" type="datetimeFigureOut">
              <a:rPr lang="ja-JP" altLang="en-US"/>
              <a:pPr>
                <a:defRPr/>
              </a:pPr>
              <a:t>2016/6/30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7CC970A-6CF2-4558-B0DC-53E43D2DC6CE}" type="slidenum">
              <a:rPr lang="ja-JP" altLang="en-US"/>
              <a:pPr>
                <a:defRPr/>
              </a:pPr>
              <a:t>‹#›</a:t>
            </a:fld>
            <a:endParaRPr lang="ja-JP" altLang="en-US"/>
          </a:p>
        </p:txBody>
      </p:sp>
    </p:spTree>
    <p:extLst>
      <p:ext uri="{BB962C8B-B14F-4D97-AF65-F5344CB8AC3E}">
        <p14:creationId xmlns:p14="http://schemas.microsoft.com/office/powerpoint/2010/main" val="2535824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5BDE91F-E928-4FE4-8E05-BA79C82458A8}" type="datetimeFigureOut">
              <a:rPr lang="ja-JP" altLang="en-US"/>
              <a:pPr>
                <a:defRPr/>
              </a:pPr>
              <a:t>2016/6/30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3E4DE67E-518F-4E9B-811D-3AF3AF098E7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kumimoji="1" sz="4400" kern="1200">
          <a:solidFill>
            <a:schemeClr val="tx1"/>
          </a:solidFill>
          <a:latin typeface="+mj-lt"/>
          <a:ea typeface="+mj-ea"/>
          <a:cs typeface="+mj-cs"/>
        </a:defRPr>
      </a:lvl1pPr>
      <a:lvl2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2pPr>
      <a:lvl3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3pPr>
      <a:lvl4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4pPr>
      <a:lvl5pPr algn="ctr" rtl="0" eaLnBrk="1" fontAlgn="base" hangingPunct="1">
        <a:spcBef>
          <a:spcPct val="0"/>
        </a:spcBef>
        <a:spcAft>
          <a:spcPct val="0"/>
        </a:spcAft>
        <a:defRPr kumimoji="1" sz="4400">
          <a:solidFill>
            <a:schemeClr val="tx1"/>
          </a:solidFill>
          <a:latin typeface="Calibri" pitchFamily="34" charset="0"/>
          <a:ea typeface="ＭＳ Ｐゴシック" charset="-128"/>
        </a:defRPr>
      </a:lvl5pPr>
      <a:lvl6pPr marL="457200" algn="ctr" rtl="0" eaLnBrk="1" fontAlgn="base" hangingPunct="1">
        <a:spcBef>
          <a:spcPct val="0"/>
        </a:spcBef>
        <a:spcAft>
          <a:spcPct val="0"/>
        </a:spcAft>
        <a:defRPr kumimoji="1" sz="4400">
          <a:solidFill>
            <a:schemeClr val="tx1"/>
          </a:solidFill>
          <a:latin typeface="Calibri" pitchFamily="34" charset="0"/>
          <a:ea typeface="ＭＳ Ｐゴシック" charset="-128"/>
        </a:defRPr>
      </a:lvl6pPr>
      <a:lvl7pPr marL="914400" algn="ctr" rtl="0" eaLnBrk="1" fontAlgn="base" hangingPunct="1">
        <a:spcBef>
          <a:spcPct val="0"/>
        </a:spcBef>
        <a:spcAft>
          <a:spcPct val="0"/>
        </a:spcAft>
        <a:defRPr kumimoji="1" sz="4400">
          <a:solidFill>
            <a:schemeClr val="tx1"/>
          </a:solidFill>
          <a:latin typeface="Calibri" pitchFamily="34" charset="0"/>
          <a:ea typeface="ＭＳ Ｐゴシック" charset="-128"/>
        </a:defRPr>
      </a:lvl7pPr>
      <a:lvl8pPr marL="1371600" algn="ctr" rtl="0" eaLnBrk="1" fontAlgn="base" hangingPunct="1">
        <a:spcBef>
          <a:spcPct val="0"/>
        </a:spcBef>
        <a:spcAft>
          <a:spcPct val="0"/>
        </a:spcAft>
        <a:defRPr kumimoji="1" sz="4400">
          <a:solidFill>
            <a:schemeClr val="tx1"/>
          </a:solidFill>
          <a:latin typeface="Calibri" pitchFamily="34" charset="0"/>
          <a:ea typeface="ＭＳ Ｐゴシック" charset="-128"/>
        </a:defRPr>
      </a:lvl8pPr>
      <a:lvl9pPr marL="1828800" algn="ctr" rtl="0" eaLnBrk="1" fontAlgn="base" hangingPunct="1">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1" fontAlgn="base" hangingPunct="1">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emf"/><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g"/><Relationship Id="rId9"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a:gradFill>
          <a:ln>
            <a:noFill/>
          </a:ln>
          <a:effectLst>
            <a:softEdge rad="25400"/>
          </a:effectLst>
          <a:extLst/>
        </p:spPr>
        <p:txBody>
          <a:bodyPr rtlCol="0"/>
          <a:lstStyle/>
          <a:p>
            <a:pPr fontAlgn="auto">
              <a:spcAft>
                <a:spcPts val="0"/>
              </a:spcAft>
              <a:defRPr/>
            </a:pPr>
            <a:r>
              <a:rPr lang="ja-JP" altLang="en-US" dirty="0" smtClean="0">
                <a:latin typeface="+mn-ea"/>
              </a:rPr>
              <a:t>野生植物の系統・分類学的研究</a:t>
            </a:r>
            <a:r>
              <a:rPr lang="en-US" altLang="ja-JP" dirty="0">
                <a:latin typeface="+mn-ea"/>
              </a:rPr>
              <a:t/>
            </a:r>
            <a:br>
              <a:rPr lang="en-US" altLang="ja-JP" dirty="0">
                <a:latin typeface="+mn-ea"/>
              </a:rPr>
            </a:br>
            <a:r>
              <a:rPr lang="ja-JP" altLang="en-US" sz="1800" dirty="0" smtClean="0"/>
              <a:t>　　　</a:t>
            </a:r>
            <a:r>
              <a:rPr lang="ja-JP" altLang="en-US" sz="1400" dirty="0" smtClean="0">
                <a:latin typeface="+mn-ea"/>
              </a:rPr>
              <a:t>［</a:t>
            </a:r>
            <a:r>
              <a:rPr lang="ja-JP" altLang="en-US" sz="1400" dirty="0">
                <a:latin typeface="+mn-ea"/>
              </a:rPr>
              <a:t>キーワード</a:t>
            </a:r>
            <a:r>
              <a:rPr lang="ja-JP" altLang="en-US" sz="1400" dirty="0" smtClean="0">
                <a:latin typeface="+mn-ea"/>
              </a:rPr>
              <a:t>：被子植物、集団解析］</a:t>
            </a:r>
            <a:r>
              <a:rPr lang="ja-JP" altLang="en-US" sz="2000" dirty="0"/>
              <a:t>　</a:t>
            </a:r>
            <a:r>
              <a:rPr lang="ja-JP" altLang="en-US" sz="2000" dirty="0" smtClean="0"/>
              <a:t>　</a:t>
            </a:r>
            <a:r>
              <a:rPr lang="ja-JP" altLang="en-US" sz="2000" dirty="0" smtClean="0">
                <a:latin typeface="+mn-ea"/>
              </a:rPr>
              <a:t>准教授　山城考</a:t>
            </a:r>
            <a:endParaRPr lang="ja-JP" altLang="en-US" sz="2000" dirty="0"/>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lnSpc>
                <a:spcPts val="1720"/>
              </a:lnSpc>
              <a:spcAft>
                <a:spcPts val="0"/>
              </a:spcAft>
              <a:buFont typeface="Arial" pitchFamily="34" charset="0"/>
              <a:buNone/>
              <a:defRPr/>
            </a:pPr>
            <a:r>
              <a:rPr lang="ja-JP" altLang="en-US" dirty="0">
                <a:latin typeface="+mn-ea"/>
              </a:rPr>
              <a:t>　</a:t>
            </a:r>
            <a:r>
              <a:rPr lang="ja-JP" altLang="en-US" dirty="0" smtClean="0">
                <a:latin typeface="+mn-ea"/>
              </a:rPr>
              <a:t>日本には約</a:t>
            </a:r>
            <a:r>
              <a:rPr lang="en-US" altLang="ja-JP" dirty="0" smtClean="0">
                <a:latin typeface="+mn-ea"/>
              </a:rPr>
              <a:t>5000</a:t>
            </a:r>
            <a:r>
              <a:rPr lang="ja-JP" altLang="en-US" dirty="0" smtClean="0">
                <a:latin typeface="+mn-ea"/>
              </a:rPr>
              <a:t>種の維管束植物が分布しています。しかし、これらの植物についてよく調べられている種もあれば、実体の良くわからない種も存在しています。私の研究室では、日本に自生する野生植物の分類・生態・系統に関する諸問題について研究を行っています。私が特に関心を持って研究している植物群はキョウチクトウ科ガガイモ亜科植物です。ガガイモ亜科植物は花粉が集まってできる花粉塊と呼ばれる構造を持っており、花粉媒介様式が他の植物と少し変わっています。ほとんどの種が局所的な環境に自生し、その多くの種の絶滅が危惧されています。研究の手法としては、標本調査、野外における生態調査、外部形態の観察、遺伝子マーカーを使用した集団解析、室内・野外での操作実験などを用いています。近年では、ガガイモ亜科に見られる種間交雑集団の遺伝的構造と形態分化について、形態およびマイクロサテライト遺伝子マーカーを使用した解析を行っています。</a:t>
            </a:r>
            <a:endParaRPr lang="en-US" altLang="ja-JP" dirty="0" smtClean="0">
              <a:latin typeface="+mn-ea"/>
            </a:endParaRPr>
          </a:p>
        </p:txBody>
      </p:sp>
      <p:sp>
        <p:nvSpPr>
          <p:cNvPr id="5" name="コンテンツ プレースホルダー 4"/>
          <p:cNvSpPr>
            <a:spLocks noGrp="1"/>
          </p:cNvSpPr>
          <p:nvPr>
            <p:ph sz="half" idx="10"/>
          </p:nvPr>
        </p:nvSpPr>
        <p:spPr>
          <a:xfrm>
            <a:off x="4643438" y="5084763"/>
            <a:ext cx="4038600" cy="1512887"/>
          </a:xfrm>
        </p:spPr>
        <p:txBody>
          <a:bodyPr rtlCol="0">
            <a:normAutofit fontScale="92500" lnSpcReduction="10000"/>
          </a:bodyPr>
          <a:lstStyle/>
          <a:p>
            <a:pPr fontAlgn="auto">
              <a:lnSpc>
                <a:spcPct val="90000"/>
              </a:lnSpc>
              <a:spcBef>
                <a:spcPts val="600"/>
              </a:spcBef>
              <a:spcAft>
                <a:spcPts val="0"/>
              </a:spcAft>
              <a:buFont typeface="Arial" pitchFamily="34" charset="0"/>
              <a:buNone/>
              <a:defRPr/>
            </a:pPr>
            <a:r>
              <a:rPr lang="ja-JP" altLang="en-US" sz="1200" dirty="0">
                <a:latin typeface="+mn-ea"/>
              </a:rPr>
              <a:t>分野</a:t>
            </a:r>
            <a:r>
              <a:rPr lang="ja-JP" altLang="en-US" sz="1200" dirty="0" smtClean="0">
                <a:latin typeface="+mn-ea"/>
              </a:rPr>
              <a:t>：</a:t>
            </a:r>
            <a:r>
              <a:rPr lang="en-US" altLang="ja-JP" sz="1200" dirty="0" smtClean="0">
                <a:latin typeface="+mn-ea"/>
              </a:rPr>
              <a:t>&lt;</a:t>
            </a:r>
            <a:r>
              <a:rPr lang="ja-JP" altLang="en-US" sz="1200" dirty="0" smtClean="0">
                <a:latin typeface="+mn-ea"/>
              </a:rPr>
              <a:t>生物多様性・分類</a:t>
            </a:r>
            <a:r>
              <a:rPr lang="en-US" altLang="ja-JP" sz="1200" dirty="0" smtClean="0">
                <a:latin typeface="+mn-ea"/>
              </a:rPr>
              <a:t>&gt;</a:t>
            </a:r>
          </a:p>
          <a:p>
            <a:pPr fontAlgn="auto">
              <a:lnSpc>
                <a:spcPct val="90000"/>
              </a:lnSpc>
              <a:spcBef>
                <a:spcPts val="600"/>
              </a:spcBef>
              <a:spcAft>
                <a:spcPts val="0"/>
              </a:spcAft>
              <a:buFont typeface="Arial" pitchFamily="34" charset="0"/>
              <a:buNone/>
              <a:defRPr/>
            </a:pPr>
            <a:r>
              <a:rPr lang="ja-JP" altLang="en-US" sz="1200" dirty="0" smtClean="0">
                <a:latin typeface="+mn-ea"/>
              </a:rPr>
              <a:t>専門：</a:t>
            </a:r>
            <a:r>
              <a:rPr lang="en-US" altLang="ja-JP" sz="1200" dirty="0" smtClean="0">
                <a:latin typeface="+mn-ea"/>
              </a:rPr>
              <a:t>&lt;</a:t>
            </a:r>
            <a:r>
              <a:rPr lang="ja-JP" altLang="en-US" sz="1200" dirty="0" smtClean="0">
                <a:latin typeface="+mn-ea"/>
              </a:rPr>
              <a:t>植物系統・分類学</a:t>
            </a:r>
            <a:r>
              <a:rPr lang="en-US" altLang="ja-JP" sz="1200" dirty="0" smtClean="0">
                <a:latin typeface="+mn-ea"/>
              </a:rPr>
              <a:t>&gt;</a:t>
            </a:r>
            <a:endParaRPr lang="en-US" altLang="ja-JP" sz="1200" dirty="0">
              <a:latin typeface="+mn-ea"/>
            </a:endParaRPr>
          </a:p>
          <a:p>
            <a:pPr fontAlgn="auto">
              <a:lnSpc>
                <a:spcPct val="90000"/>
              </a:lnSpc>
              <a:spcBef>
                <a:spcPts val="600"/>
              </a:spcBef>
              <a:spcAft>
                <a:spcPts val="0"/>
              </a:spcAft>
              <a:defRPr/>
            </a:pPr>
            <a:r>
              <a:rPr lang="en-US" altLang="ja-JP" sz="1200" dirty="0" smtClean="0">
                <a:latin typeface="+mn-ea"/>
                <a:cs typeface="Times New Roman" pitchFamily="18" charset="0"/>
              </a:rPr>
              <a:t>E-mail:</a:t>
            </a:r>
            <a:r>
              <a:rPr lang="ja-JP" altLang="en-US" sz="1200" dirty="0" smtClean="0">
                <a:latin typeface="+mn-ea"/>
                <a:cs typeface="Times New Roman" pitchFamily="18" charset="0"/>
              </a:rPr>
              <a:t>　</a:t>
            </a:r>
            <a:r>
              <a:rPr lang="en-US" altLang="ja-JP" sz="1200" dirty="0" err="1" smtClean="0"/>
              <a:t>tyamashi</a:t>
            </a:r>
            <a:r>
              <a:rPr lang="ja-JP" altLang="en-US" sz="1200" dirty="0" smtClean="0"/>
              <a:t>＠</a:t>
            </a:r>
            <a:r>
              <a:rPr lang="en-US" altLang="ja-JP" sz="1200" dirty="0" err="1" smtClean="0"/>
              <a:t>tokushima-u.ac.jp</a:t>
            </a:r>
            <a:r>
              <a:rPr lang="en-US" altLang="ja-JP" sz="1200" dirty="0" smtClean="0"/>
              <a:t>	</a:t>
            </a:r>
          </a:p>
          <a:p>
            <a:pPr fontAlgn="auto">
              <a:lnSpc>
                <a:spcPct val="90000"/>
              </a:lnSpc>
              <a:spcBef>
                <a:spcPts val="600"/>
              </a:spcBef>
              <a:spcAft>
                <a:spcPts val="0"/>
              </a:spcAft>
              <a:defRPr/>
            </a:pPr>
            <a:endParaRPr lang="sk-SK" altLang="ja-JP" sz="1200" i="1" dirty="0" smtClean="0"/>
          </a:p>
          <a:p>
            <a:pPr fontAlgn="auto">
              <a:lnSpc>
                <a:spcPct val="90000"/>
              </a:lnSpc>
              <a:spcBef>
                <a:spcPts val="600"/>
              </a:spcBef>
              <a:spcAft>
                <a:spcPts val="0"/>
              </a:spcAft>
              <a:defRPr/>
            </a:pPr>
            <a:r>
              <a:rPr lang="en-US" altLang="ja-JP" sz="1200" dirty="0" smtClean="0">
                <a:latin typeface="+mn-ea"/>
                <a:cs typeface="Times New Roman" pitchFamily="18" charset="0"/>
              </a:rPr>
              <a:t>Tel</a:t>
            </a:r>
            <a:r>
              <a:rPr lang="en-US" altLang="ja-JP" sz="1200" dirty="0">
                <a:latin typeface="+mn-ea"/>
                <a:cs typeface="Times New Roman" pitchFamily="18" charset="0"/>
              </a:rPr>
              <a:t>.  </a:t>
            </a:r>
            <a:r>
              <a:rPr lang="en-US" altLang="ja-JP" sz="1200" dirty="0" smtClean="0">
                <a:latin typeface="+mn-ea"/>
                <a:cs typeface="Times New Roman" pitchFamily="18" charset="0"/>
              </a:rPr>
              <a:t>088-656-7257</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a:latin typeface="+mn-ea"/>
                <a:cs typeface="Times New Roman" pitchFamily="18" charset="0"/>
              </a:rPr>
              <a:t>Fax:  </a:t>
            </a:r>
            <a:r>
              <a:rPr lang="en-US" altLang="ja-JP" sz="1200" dirty="0" smtClean="0">
                <a:latin typeface="+mn-ea"/>
                <a:cs typeface="Times New Roman" pitchFamily="18" charset="0"/>
              </a:rPr>
              <a:t>fax</a:t>
            </a:r>
            <a:r>
              <a:rPr lang="ja-JP" altLang="en-US" sz="1200" dirty="0" smtClean="0">
                <a:latin typeface="+mn-ea"/>
                <a:cs typeface="Times New Roman" pitchFamily="18" charset="0"/>
              </a:rPr>
              <a:t>番号</a:t>
            </a:r>
            <a:r>
              <a:rPr lang="en-US" altLang="ja-JP" sz="1200" dirty="0" smtClean="0">
                <a:latin typeface="+mn-ea"/>
                <a:cs typeface="Times New Roman" pitchFamily="18" charset="0"/>
              </a:rPr>
              <a:t>088-656-7257</a:t>
            </a:r>
            <a:endParaRPr lang="en-US" altLang="ja-JP" sz="1200" dirty="0">
              <a:latin typeface="+mn-ea"/>
              <a:cs typeface="Times New Roman" pitchFamily="18" charset="0"/>
            </a:endParaRPr>
          </a:p>
          <a:p>
            <a:pPr fontAlgn="auto">
              <a:lnSpc>
                <a:spcPct val="90000"/>
              </a:lnSpc>
              <a:spcBef>
                <a:spcPts val="600"/>
              </a:spcBef>
              <a:spcAft>
                <a:spcPts val="0"/>
              </a:spcAft>
              <a:buFont typeface="Arial" pitchFamily="34" charset="0"/>
              <a:buNone/>
              <a:defRPr/>
            </a:pPr>
            <a:r>
              <a:rPr lang="en-US" altLang="ja-JP" sz="1200" dirty="0">
                <a:latin typeface="+mn-ea"/>
                <a:cs typeface="Times New Roman" pitchFamily="18" charset="0"/>
              </a:rPr>
              <a:t>HP </a:t>
            </a:r>
            <a:r>
              <a:rPr lang="en-US" altLang="ja-JP" sz="1200" dirty="0" smtClean="0">
                <a:latin typeface="+mn-ea"/>
                <a:cs typeface="Times New Roman" pitchFamily="18" charset="0"/>
              </a:rPr>
              <a:t>:</a:t>
            </a:r>
            <a:endParaRPr lang="en-US" altLang="ja-JP" sz="1200" dirty="0">
              <a:latin typeface="+mn-ea"/>
              <a:cs typeface="Times New Roman" pitchFamily="18" charset="0"/>
            </a:endParaRPr>
          </a:p>
        </p:txBody>
      </p:sp>
      <p:sp>
        <p:nvSpPr>
          <p:cNvPr id="4103" name="Rectangle 62"/>
          <p:cNvSpPr>
            <a:spLocks noChangeArrowheads="1"/>
          </p:cNvSpPr>
          <p:nvPr/>
        </p:nvSpPr>
        <p:spPr bwMode="auto">
          <a:xfrm>
            <a:off x="2257425" y="3459411"/>
            <a:ext cx="774700" cy="13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ja-JP" altLang="en-US" sz="900" b="1" dirty="0">
                <a:solidFill>
                  <a:schemeClr val="bg1"/>
                </a:solidFill>
                <a:latin typeface="HGPｺﾞｼｯｸM" pitchFamily="50" charset="-128"/>
                <a:ea typeface="HGPｺﾞｼｯｸM" pitchFamily="50" charset="-128"/>
              </a:rPr>
              <a:t>コンタクト不良</a:t>
            </a:r>
            <a:endParaRPr lang="ja-JP" altLang="en-US" sz="1100" b="1" dirty="0">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597523"/>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924548"/>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1"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図 9" descr="DSC01188.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36296" y="5157192"/>
            <a:ext cx="1224136" cy="1360151"/>
          </a:xfrm>
          <a:prstGeom prst="rect">
            <a:avLst/>
          </a:prstGeom>
        </p:spPr>
      </p:pic>
      <p:pic>
        <p:nvPicPr>
          <p:cNvPr id="20" name="Picture 11" descr=" metaL.jpg                                                      0002E89DMacintosh HD                   B191BFFC:"/>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8433" b="16153"/>
          <a:stretch/>
        </p:blipFill>
        <p:spPr bwMode="auto">
          <a:xfrm>
            <a:off x="2416086" y="1700808"/>
            <a:ext cx="2011898" cy="165618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5" descr=" austr.jpg                                                      0002EAC7Macintosh HD                   B191BFFC:"/>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8819" r="5201"/>
          <a:stretch/>
        </p:blipFill>
        <p:spPr bwMode="auto">
          <a:xfrm>
            <a:off x="562268" y="1700808"/>
            <a:ext cx="1781810" cy="1656184"/>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p:cNvSpPr txBox="1"/>
          <p:nvPr/>
        </p:nvSpPr>
        <p:spPr>
          <a:xfrm>
            <a:off x="625082" y="3356992"/>
            <a:ext cx="1656183" cy="200055"/>
          </a:xfrm>
          <a:prstGeom prst="rect">
            <a:avLst/>
          </a:prstGeom>
          <a:noFill/>
        </p:spPr>
        <p:txBody>
          <a:bodyPr wrap="square" rtlCol="0">
            <a:spAutoFit/>
          </a:bodyPr>
          <a:lstStyle/>
          <a:p>
            <a:r>
              <a:rPr lang="ja-JP" altLang="en-US" sz="700" dirty="0" smtClean="0"/>
              <a:t>蛾により訪花されるガガイモ亜科植物</a:t>
            </a:r>
            <a:endParaRPr kumimoji="1" lang="ja-JP" altLang="en-US" sz="700" dirty="0"/>
          </a:p>
        </p:txBody>
      </p:sp>
      <p:sp>
        <p:nvSpPr>
          <p:cNvPr id="22" name="テキスト ボックス 21"/>
          <p:cNvSpPr txBox="1"/>
          <p:nvPr/>
        </p:nvSpPr>
        <p:spPr>
          <a:xfrm>
            <a:off x="2713315" y="3356992"/>
            <a:ext cx="1656183" cy="200055"/>
          </a:xfrm>
          <a:prstGeom prst="rect">
            <a:avLst/>
          </a:prstGeom>
          <a:noFill/>
        </p:spPr>
        <p:txBody>
          <a:bodyPr wrap="square" rtlCol="0">
            <a:spAutoFit/>
          </a:bodyPr>
          <a:lstStyle/>
          <a:p>
            <a:r>
              <a:rPr kumimoji="1" lang="ja-JP" altLang="en-US" sz="700" dirty="0" smtClean="0"/>
              <a:t>蛾の口吻に付着した花粉塊（</a:t>
            </a:r>
            <a:r>
              <a:rPr lang="ja-JP" altLang="en-US" sz="700" dirty="0" smtClean="0"/>
              <a:t>矢印</a:t>
            </a:r>
            <a:r>
              <a:rPr kumimoji="1" lang="ja-JP" altLang="en-US" sz="700" dirty="0" smtClean="0"/>
              <a:t>）</a:t>
            </a:r>
            <a:endParaRPr kumimoji="1" lang="ja-JP" altLang="en-US" sz="700" dirty="0"/>
          </a:p>
        </p:txBody>
      </p:sp>
      <p:cxnSp>
        <p:nvCxnSpPr>
          <p:cNvPr id="15" name="直線矢印コネクタ 14"/>
          <p:cNvCxnSpPr/>
          <p:nvPr/>
        </p:nvCxnSpPr>
        <p:spPr>
          <a:xfrm flipH="1">
            <a:off x="4139952" y="2060848"/>
            <a:ext cx="144016" cy="28803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pic>
        <p:nvPicPr>
          <p:cNvPr id="25" name="Picture 11" descr="イヨカズラ.jpg                                                 000227CDMacintosh HD                   C0DA96A3:"/>
          <p:cNvPicPr>
            <a:picLocks noGrp="1" noChangeAspect="1" noChangeArrowheads="1"/>
          </p:cNvPicPr>
          <p:nvPr>
            <p:ph sz="half" idx="1"/>
          </p:nvPr>
        </p:nvPicPr>
        <p:blipFill rotWithShape="1">
          <a:blip r:embed="rId7" cstate="print">
            <a:extLst>
              <a:ext uri="{28A0092B-C50C-407E-A947-70E740481C1C}">
                <a14:useLocalDpi xmlns:a14="http://schemas.microsoft.com/office/drawing/2010/main" val="0"/>
              </a:ext>
            </a:extLst>
          </a:blip>
          <a:srcRect l="10231" t="15776" r="14762" b="5526"/>
          <a:stretch/>
        </p:blipFill>
        <p:spPr bwMode="auto">
          <a:xfrm>
            <a:off x="539552" y="3717032"/>
            <a:ext cx="1314650"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4" descr="&#10;yamawaki2.jpg                                                  000227CDMacintosh HD                   C0DA96A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07704" y="3717032"/>
            <a:ext cx="1200132" cy="1800200"/>
          </a:xfrm>
          <a:prstGeom prst="rect">
            <a:avLst/>
          </a:prstGeom>
          <a:noFill/>
          <a:extLst>
            <a:ext uri="{909E8E84-426E-40DD-AFC4-6F175D3DCCD1}">
              <a14:hiddenFill xmlns:a14="http://schemas.microsoft.com/office/drawing/2010/main">
                <a:solidFill>
                  <a:srgbClr val="FFFFFF"/>
                </a:solidFill>
              </a14:hiddenFill>
            </a:ext>
          </a:extLst>
        </p:spPr>
      </p:pic>
      <p:pic>
        <p:nvPicPr>
          <p:cNvPr id="16" name="図 15" descr="IMG_5226.jp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203848" y="3717032"/>
            <a:ext cx="1237638" cy="1800200"/>
          </a:xfrm>
          <a:prstGeom prst="rect">
            <a:avLst/>
          </a:prstGeom>
        </p:spPr>
      </p:pic>
      <p:sp>
        <p:nvSpPr>
          <p:cNvPr id="24" name="テキスト ボックス 23"/>
          <p:cNvSpPr txBox="1"/>
          <p:nvPr/>
        </p:nvSpPr>
        <p:spPr>
          <a:xfrm>
            <a:off x="611560" y="5589240"/>
            <a:ext cx="3929281" cy="461665"/>
          </a:xfrm>
          <a:prstGeom prst="rect">
            <a:avLst/>
          </a:prstGeom>
          <a:noFill/>
        </p:spPr>
        <p:txBody>
          <a:bodyPr wrap="none" rtlCol="0">
            <a:spAutoFit/>
          </a:bodyPr>
          <a:lstStyle/>
          <a:p>
            <a:r>
              <a:rPr kumimoji="1" lang="ja-JP" altLang="en-US" sz="1200" dirty="0" smtClean="0"/>
              <a:t>徳島県南部に分布するガガイモ亜科植物の種間交雑の例</a:t>
            </a:r>
            <a:endParaRPr kumimoji="1" lang="en-US" altLang="ja-JP" sz="1200" dirty="0" smtClean="0"/>
          </a:p>
          <a:p>
            <a:r>
              <a:rPr lang="ja-JP" altLang="en-US" sz="1200" dirty="0" smtClean="0"/>
              <a:t>左から、イヨカズラ、クサナギオゴケ、推定交雑個体</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18188" y="83568"/>
            <a:ext cx="7200800" cy="1042151"/>
          </a:xfrm>
          <a:gradFill>
            <a:gsLst>
              <a:gs pos="0">
                <a:schemeClr val="accent3">
                  <a:lumMod val="60000"/>
                  <a:lumOff val="40000"/>
                </a:schemeClr>
              </a:gs>
              <a:gs pos="50000">
                <a:schemeClr val="accent3">
                  <a:lumMod val="40000"/>
                  <a:lumOff val="60000"/>
                </a:schemeClr>
              </a:gs>
              <a:gs pos="100000">
                <a:schemeClr val="accent3">
                  <a:lumMod val="20000"/>
                  <a:lumOff val="80000"/>
                </a:schemeClr>
              </a:gs>
            </a:gsLst>
            <a:lin ang="10800000" scaled="1"/>
          </a:gradFill>
          <a:ln>
            <a:noFill/>
          </a:ln>
          <a:effectLst>
            <a:softEdge rad="25400"/>
          </a:effectLst>
          <a:extLst/>
        </p:spPr>
        <p:txBody>
          <a:bodyPr rtlCol="0"/>
          <a:lstStyle/>
          <a:p>
            <a:pPr algn="l" fontAlgn="auto">
              <a:spcAft>
                <a:spcPts val="0"/>
              </a:spcAft>
              <a:defRPr/>
            </a:pPr>
            <a:r>
              <a:rPr lang="en-US" altLang="ja-JP" sz="2000" dirty="0" smtClean="0">
                <a:latin typeface="Arial" pitchFamily="34" charset="0"/>
                <a:cs typeface="Arial" pitchFamily="34" charset="0"/>
              </a:rPr>
              <a:t>&lt;</a:t>
            </a:r>
            <a:r>
              <a:rPr lang="ja-JP" altLang="en-US" sz="2000" dirty="0" smtClean="0">
                <a:latin typeface="Arial" pitchFamily="34" charset="0"/>
                <a:cs typeface="Arial" pitchFamily="34" charset="0"/>
              </a:rPr>
              <a:t>研究題目</a:t>
            </a:r>
            <a:r>
              <a:rPr lang="en-US" altLang="ja-JP" sz="2000" dirty="0" smtClean="0">
                <a:latin typeface="Arial" pitchFamily="34" charset="0"/>
                <a:cs typeface="Arial" pitchFamily="34" charset="0"/>
              </a:rPr>
              <a:t>&gt;</a:t>
            </a:r>
            <a:r>
              <a:rPr lang="en-US" altLang="ja-JP" sz="1800" dirty="0" smtClean="0">
                <a:latin typeface="Arial" pitchFamily="34" charset="0"/>
                <a:cs typeface="Arial" pitchFamily="34" charset="0"/>
              </a:rPr>
              <a:t/>
            </a:r>
            <a:br>
              <a:rPr lang="en-US" altLang="ja-JP" sz="1800" dirty="0" smtClean="0">
                <a:latin typeface="Arial" pitchFamily="34" charset="0"/>
                <a:cs typeface="Arial" pitchFamily="34" charset="0"/>
              </a:rPr>
            </a:br>
            <a:r>
              <a:rPr lang="en-US" altLang="ja-JP" sz="1800" dirty="0" smtClean="0">
                <a:latin typeface="Arial" pitchFamily="34" charset="0"/>
                <a:cs typeface="Arial" pitchFamily="34" charset="0"/>
              </a:rPr>
              <a:t>                                               &lt;</a:t>
            </a:r>
            <a:r>
              <a:rPr lang="ja-JP" altLang="en-US" sz="1800" dirty="0" smtClean="0">
                <a:latin typeface="Arial" pitchFamily="34" charset="0"/>
                <a:cs typeface="Arial" pitchFamily="34" charset="0"/>
              </a:rPr>
              <a:t>肩書</a:t>
            </a:r>
            <a:r>
              <a:rPr lang="en-US" altLang="ja-JP" sz="1800" dirty="0" smtClean="0">
                <a:latin typeface="Arial" pitchFamily="34" charset="0"/>
                <a:cs typeface="Arial" pitchFamily="34" charset="0"/>
              </a:rPr>
              <a:t>&gt;</a:t>
            </a:r>
            <a:r>
              <a:rPr lang="ja-JP" altLang="en-US" sz="1800" dirty="0">
                <a:latin typeface="Arial" pitchFamily="34" charset="0"/>
                <a:cs typeface="Arial" pitchFamily="34" charset="0"/>
              </a:rPr>
              <a:t>　</a:t>
            </a:r>
            <a:r>
              <a:rPr lang="en-US" altLang="ja-JP" sz="1800" dirty="0" smtClean="0">
                <a:latin typeface="Arial" pitchFamily="34" charset="0"/>
                <a:cs typeface="Arial" pitchFamily="34" charset="0"/>
              </a:rPr>
              <a:t>&lt;</a:t>
            </a:r>
            <a:r>
              <a:rPr lang="ja-JP" altLang="en-US" sz="1800" dirty="0" smtClean="0">
                <a:latin typeface="Arial" pitchFamily="34" charset="0"/>
                <a:cs typeface="Arial" pitchFamily="34" charset="0"/>
              </a:rPr>
              <a:t>氏名</a:t>
            </a:r>
            <a:r>
              <a:rPr lang="en-US" altLang="ja-JP" sz="1800" dirty="0" smtClean="0">
                <a:latin typeface="Arial" pitchFamily="34" charset="0"/>
                <a:cs typeface="Arial" pitchFamily="34" charset="0"/>
              </a:rPr>
              <a:t>first  name, family name&gt;</a:t>
            </a:r>
            <a:endParaRPr lang="ja-JP" altLang="en-US" sz="2000" dirty="0">
              <a:latin typeface="Arial" pitchFamily="34" charset="0"/>
              <a:cs typeface="Arial" pitchFamily="34" charset="0"/>
            </a:endParaRPr>
          </a:p>
        </p:txBody>
      </p:sp>
      <p:sp>
        <p:nvSpPr>
          <p:cNvPr id="3075" name="コンテンツ プレースホルダー 2"/>
          <p:cNvSpPr>
            <a:spLocks noGrp="1"/>
          </p:cNvSpPr>
          <p:nvPr>
            <p:ph sz="half" idx="1"/>
          </p:nvPr>
        </p:nvSpPr>
        <p:spPr>
          <a:xfrm>
            <a:off x="457200" y="1196975"/>
            <a:ext cx="4038600" cy="5400675"/>
          </a:xfrm>
          <a:ln w="6350">
            <a:miter lim="800000"/>
            <a:headEnd/>
            <a:tailEnd/>
          </a:ln>
        </p:spPr>
        <p:txBody>
          <a:bodyPr/>
          <a:lstStyle/>
          <a:p>
            <a:r>
              <a:rPr lang="en-US" altLang="ja-JP" sz="1200" dirty="0" smtClean="0">
                <a:latin typeface="Arial" charset="0"/>
                <a:cs typeface="Arial" charset="0"/>
              </a:rPr>
              <a:t>&lt;</a:t>
            </a:r>
            <a:r>
              <a:rPr lang="ja-JP" altLang="en-US" sz="1200" dirty="0" smtClean="0">
                <a:latin typeface="Arial" charset="0"/>
                <a:cs typeface="Arial" charset="0"/>
              </a:rPr>
              <a:t>図表</a:t>
            </a:r>
            <a:r>
              <a:rPr lang="en-US" altLang="ja-JP" sz="1200" dirty="0" smtClean="0">
                <a:latin typeface="Arial" charset="0"/>
                <a:cs typeface="Arial" charset="0"/>
              </a:rPr>
              <a:t>&gt;</a:t>
            </a:r>
            <a:endParaRPr lang="ja-JP" altLang="en-US" sz="1200" dirty="0" smtClean="0">
              <a:latin typeface="Arial" charset="0"/>
              <a:cs typeface="Arial" charset="0"/>
            </a:endParaRPr>
          </a:p>
          <a:p>
            <a:endParaRPr lang="ja-JP" altLang="en-US" sz="1200" dirty="0" smtClean="0">
              <a:latin typeface="Arial" charset="0"/>
              <a:cs typeface="Arial" charset="0"/>
            </a:endParaRPr>
          </a:p>
        </p:txBody>
      </p:sp>
      <p:sp>
        <p:nvSpPr>
          <p:cNvPr id="4" name="コンテンツ プレースホルダー 3"/>
          <p:cNvSpPr>
            <a:spLocks noGrp="1"/>
          </p:cNvSpPr>
          <p:nvPr>
            <p:ph sz="half" idx="2"/>
          </p:nvPr>
        </p:nvSpPr>
        <p:spPr>
          <a:xfrm>
            <a:off x="4648200" y="1196975"/>
            <a:ext cx="4038600" cy="3816350"/>
          </a:xfrm>
        </p:spPr>
        <p:txBody>
          <a:bodyPr rtlCol="0">
            <a:normAutofit/>
          </a:bodyPr>
          <a:lstStyle/>
          <a:p>
            <a:pPr fontAlgn="auto">
              <a:spcAft>
                <a:spcPts val="0"/>
              </a:spcAft>
              <a:buFont typeface="Arial" pitchFamily="34" charset="0"/>
              <a:buNone/>
              <a:defRPr/>
            </a:pPr>
            <a:r>
              <a:rPr lang="en-US" altLang="ja-JP" dirty="0" smtClean="0">
                <a:latin typeface="Arial" pitchFamily="34" charset="0"/>
                <a:cs typeface="Arial" pitchFamily="34" charset="0"/>
              </a:rPr>
              <a:t>Content:</a:t>
            </a:r>
            <a:endParaRPr lang="en-US" altLang="ja-JP" dirty="0">
              <a:latin typeface="Arial" pitchFamily="34" charset="0"/>
              <a:cs typeface="Arial" pitchFamily="34" charset="0"/>
            </a:endParaRPr>
          </a:p>
          <a:p>
            <a:pPr fontAlgn="auto">
              <a:spcAft>
                <a:spcPts val="0"/>
              </a:spcAft>
              <a:buFont typeface="Arial" pitchFamily="34" charset="0"/>
              <a:buNone/>
              <a:defRPr/>
            </a:pPr>
            <a:r>
              <a:rPr lang="ja-JP" altLang="en-US" dirty="0">
                <a:latin typeface="Arial" pitchFamily="34" charset="0"/>
                <a:cs typeface="Arial" pitchFamily="34" charset="0"/>
              </a:rPr>
              <a:t>　</a:t>
            </a:r>
            <a:r>
              <a:rPr lang="en-US" altLang="ja-JP" dirty="0" smtClean="0">
                <a:latin typeface="Arial" pitchFamily="34" charset="0"/>
                <a:cs typeface="Arial" pitchFamily="34" charset="0"/>
              </a:rPr>
              <a:t>&lt;</a:t>
            </a:r>
            <a:r>
              <a:rPr lang="ja-JP" altLang="en-US" dirty="0" smtClean="0">
                <a:latin typeface="Arial" pitchFamily="34" charset="0"/>
                <a:cs typeface="Arial" pitchFamily="34" charset="0"/>
              </a:rPr>
              <a:t>研究概要説明文</a:t>
            </a:r>
            <a:r>
              <a:rPr lang="en-US" altLang="ja-JP" dirty="0" smtClean="0">
                <a:latin typeface="Arial" pitchFamily="34" charset="0"/>
                <a:cs typeface="Arial" pitchFamily="34" charset="0"/>
              </a:rPr>
              <a:t>&gt;</a:t>
            </a:r>
            <a:endParaRPr lang="ja-JP" altLang="en-US" dirty="0"/>
          </a:p>
        </p:txBody>
      </p:sp>
      <p:sp>
        <p:nvSpPr>
          <p:cNvPr id="3077" name="コンテンツ プレースホルダー 4"/>
          <p:cNvSpPr>
            <a:spLocks noGrp="1"/>
          </p:cNvSpPr>
          <p:nvPr>
            <p:ph sz="half" idx="10"/>
          </p:nvPr>
        </p:nvSpPr>
        <p:spPr>
          <a:xfrm>
            <a:off x="4643438" y="5084763"/>
            <a:ext cx="4038600" cy="1512887"/>
          </a:xfrm>
          <a:ln>
            <a:miter lim="800000"/>
            <a:headEnd/>
            <a:tailEnd/>
          </a:ln>
        </p:spPr>
        <p:txBody>
          <a:bodyPr/>
          <a:lstStyle/>
          <a:p>
            <a:r>
              <a:rPr lang="en-US" altLang="ja-JP" sz="1200" smtClean="0">
                <a:latin typeface="Arial" charset="0"/>
                <a:cs typeface="Arial" charset="0"/>
              </a:rPr>
              <a:t>Keywords</a:t>
            </a:r>
            <a:r>
              <a:rPr lang="ja-JP" altLang="en-US" sz="1200" smtClean="0">
                <a:latin typeface="Arial" charset="0"/>
                <a:cs typeface="Arial" charset="0"/>
              </a:rPr>
              <a:t>：</a:t>
            </a:r>
            <a:r>
              <a:rPr lang="en-US" altLang="ja-JP" sz="1200" smtClean="0">
                <a:latin typeface="Arial" charset="0"/>
                <a:cs typeface="Arial" charset="0"/>
              </a:rPr>
              <a:t>&lt;</a:t>
            </a:r>
            <a:r>
              <a:rPr lang="ja-JP" altLang="en-US" sz="1200" smtClean="0">
                <a:latin typeface="Arial" charset="0"/>
                <a:cs typeface="Arial" charset="0"/>
              </a:rPr>
              <a:t>キーワード</a:t>
            </a:r>
            <a:r>
              <a:rPr lang="en-US" altLang="ja-JP" sz="1200" smtClean="0">
                <a:latin typeface="Arial" charset="0"/>
                <a:cs typeface="Arial" charset="0"/>
              </a:rPr>
              <a:t>&gt;</a:t>
            </a:r>
          </a:p>
          <a:p>
            <a:r>
              <a:rPr lang="en-US" altLang="ja-JP" sz="1200" smtClean="0">
                <a:latin typeface="Arial" charset="0"/>
                <a:cs typeface="Arial" charset="0"/>
              </a:rPr>
              <a:t>E-mail: &lt;</a:t>
            </a:r>
            <a:r>
              <a:rPr lang="ja-JP" altLang="en-US" sz="1200" smtClean="0">
                <a:latin typeface="Arial" charset="0"/>
                <a:cs typeface="Arial" charset="0"/>
              </a:rPr>
              <a:t>メールアドレス</a:t>
            </a:r>
            <a:r>
              <a:rPr lang="en-US" altLang="ja-JP" sz="1200" smtClean="0">
                <a:latin typeface="Arial" charset="0"/>
                <a:cs typeface="Arial" charset="0"/>
              </a:rPr>
              <a:t>tokushima-u.ac.jp&gt;</a:t>
            </a:r>
          </a:p>
          <a:p>
            <a:r>
              <a:rPr lang="en-US" altLang="ja-JP" sz="1200" smtClean="0">
                <a:latin typeface="Arial" charset="0"/>
                <a:cs typeface="Arial" charset="0"/>
              </a:rPr>
              <a:t>Tel.   &lt;</a:t>
            </a:r>
            <a:r>
              <a:rPr lang="ja-JP" altLang="en-US" sz="1200" smtClean="0">
                <a:latin typeface="Arial" charset="0"/>
                <a:cs typeface="Arial" charset="0"/>
              </a:rPr>
              <a:t>電話番号　</a:t>
            </a:r>
            <a:r>
              <a:rPr lang="en-US" altLang="ja-JP" sz="1200" smtClean="0">
                <a:latin typeface="Arial" charset="0"/>
                <a:cs typeface="Arial" charset="0"/>
              </a:rPr>
              <a:t>+81-88-???-????&gt;</a:t>
            </a:r>
          </a:p>
          <a:p>
            <a:r>
              <a:rPr lang="en-US" altLang="ja-JP" sz="1200" smtClean="0">
                <a:latin typeface="Arial" charset="0"/>
                <a:cs typeface="Arial" charset="0"/>
              </a:rPr>
              <a:t>Fax:  &lt;fax</a:t>
            </a:r>
            <a:r>
              <a:rPr lang="ja-JP" altLang="en-US" sz="1200" smtClean="0">
                <a:latin typeface="Arial" charset="0"/>
                <a:cs typeface="Arial" charset="0"/>
              </a:rPr>
              <a:t>番号　</a:t>
            </a:r>
            <a:r>
              <a:rPr lang="en-US" altLang="ja-JP" sz="1200" smtClean="0">
                <a:latin typeface="Arial" charset="0"/>
                <a:cs typeface="Arial" charset="0"/>
              </a:rPr>
              <a:t>+81-88-???-????&gt;</a:t>
            </a:r>
          </a:p>
          <a:p>
            <a:r>
              <a:rPr lang="en-US" altLang="ja-JP" sz="1200" smtClean="0">
                <a:latin typeface="Arial" charset="0"/>
                <a:cs typeface="Arial" charset="0"/>
              </a:rPr>
              <a:t>HP :</a:t>
            </a:r>
            <a:r>
              <a:rPr lang="ja-JP" altLang="en-US" sz="1200" smtClean="0">
                <a:latin typeface="Arial" charset="0"/>
                <a:cs typeface="Arial" charset="0"/>
              </a:rPr>
              <a:t> </a:t>
            </a:r>
            <a:r>
              <a:rPr lang="en-US" altLang="ja-JP" sz="1200" smtClean="0">
                <a:latin typeface="Arial" charset="0"/>
                <a:cs typeface="Arial" charset="0"/>
              </a:rPr>
              <a:t>http://&lt;</a:t>
            </a:r>
            <a:r>
              <a:rPr lang="ja-JP" altLang="en-US" sz="1200" smtClean="0">
                <a:latin typeface="Arial" charset="0"/>
                <a:cs typeface="Arial" charset="0"/>
              </a:rPr>
              <a:t>ウエブページ</a:t>
            </a:r>
            <a:r>
              <a:rPr lang="en-US" altLang="ja-JP" sz="1200" smtClean="0">
                <a:latin typeface="Arial" charset="0"/>
                <a:cs typeface="Arial" charset="0"/>
              </a:rPr>
              <a:t>&gt;</a:t>
            </a:r>
            <a:r>
              <a:rPr lang="ja-JP" altLang="en-US" sz="1200" smtClean="0">
                <a:latin typeface="Arial" charset="0"/>
                <a:cs typeface="Arial" charset="0"/>
              </a:rPr>
              <a:t>←省略可</a:t>
            </a:r>
            <a:endParaRPr lang="en-US" altLang="ja-JP" sz="1200" smtClean="0">
              <a:latin typeface="Arial" charset="0"/>
              <a:cs typeface="Arial" charset="0"/>
            </a:endParaRPr>
          </a:p>
        </p:txBody>
      </p:sp>
      <p:sp>
        <p:nvSpPr>
          <p:cNvPr id="3079" name="Rectangle 62"/>
          <p:cNvSpPr>
            <a:spLocks noChangeArrowheads="1"/>
          </p:cNvSpPr>
          <p:nvPr/>
        </p:nvSpPr>
        <p:spPr bwMode="auto">
          <a:xfrm>
            <a:off x="2268538" y="2997200"/>
            <a:ext cx="774700" cy="16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r>
              <a:rPr lang="en-US" altLang="ja-JP" sz="1100" b="1">
                <a:solidFill>
                  <a:schemeClr val="bg1"/>
                </a:solidFill>
                <a:latin typeface="HGPｺﾞｼｯｸM" pitchFamily="50" charset="-128"/>
                <a:ea typeface="HGPｺﾞｼｯｸM" pitchFamily="50" charset="-128"/>
              </a:rPr>
              <a:t>crack</a:t>
            </a:r>
            <a:endParaRPr lang="ja-JP" altLang="en-US" sz="1100" b="1">
              <a:solidFill>
                <a:schemeClr val="bg1"/>
              </a:solidFill>
              <a:latin typeface="HGPｺﾞｼｯｸM" pitchFamily="50" charset="-128"/>
              <a:ea typeface="HGPｺﾞｼｯｸM" pitchFamily="50" charset="-128"/>
            </a:endParaRPr>
          </a:p>
        </p:txBody>
      </p:sp>
      <p:cxnSp>
        <p:nvCxnSpPr>
          <p:cNvPr id="17" name="直線矢印コネクタ 16"/>
          <p:cNvCxnSpPr/>
          <p:nvPr/>
        </p:nvCxnSpPr>
        <p:spPr>
          <a:xfrm flipH="1">
            <a:off x="1989138" y="3165475"/>
            <a:ext cx="504825" cy="581025"/>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rot="10800000">
            <a:off x="3444875" y="3492500"/>
            <a:ext cx="215900" cy="233363"/>
          </a:xfrm>
          <a:prstGeom prst="straightConnector1">
            <a:avLst/>
          </a:prstGeom>
          <a:ln w="190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7596188" y="5373688"/>
            <a:ext cx="1008062" cy="1079500"/>
          </a:xfrm>
          <a:prstGeom prst="round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tx1"/>
                </a:solidFill>
              </a:rPr>
              <a:t>顔写真</a:t>
            </a:r>
            <a:r>
              <a:rPr lang="en-US" altLang="ja-JP" sz="1200" dirty="0">
                <a:solidFill>
                  <a:schemeClr val="tx1"/>
                </a:solidFill>
              </a:rPr>
              <a:t/>
            </a:r>
            <a:br>
              <a:rPr lang="en-US" altLang="ja-JP" sz="1200" dirty="0">
                <a:solidFill>
                  <a:schemeClr val="tx1"/>
                </a:solidFill>
              </a:rPr>
            </a:br>
            <a:r>
              <a:rPr lang="ja-JP" altLang="en-US" sz="1050" dirty="0">
                <a:solidFill>
                  <a:schemeClr val="tx1"/>
                </a:solidFill>
              </a:rPr>
              <a:t>（省略可）</a:t>
            </a:r>
            <a:endParaRPr lang="ja-JP" altLang="en-US" dirty="0">
              <a:solidFill>
                <a:schemeClr val="tx1"/>
              </a:solidFill>
            </a:endParaRPr>
          </a:p>
        </p:txBody>
      </p:sp>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16632"/>
            <a:ext cx="935652" cy="107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研究者紹介V３ひな形">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研究者紹介V３ひな形</Template>
  <TotalTime>165</TotalTime>
  <Words>98</Words>
  <Application>Microsoft Office PowerPoint</Application>
  <PresentationFormat>画面に合わせる (4:3)</PresentationFormat>
  <Paragraphs>27</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研究者紹介V３ひな形</vt:lpstr>
      <vt:lpstr>野生植物の系統・分類学的研究 　　　［キーワード：被子植物、集団解析］　　准教授　山城考</vt:lpstr>
      <vt:lpstr>&lt;研究題目&gt;                                                &lt;肩書&gt;　&lt;氏名first  name, family name&gt;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&lt;研究題目&gt;                                                &lt;肩書&gt;　&lt;氏名first  name, family name&gt;</dc:title>
  <dc:creator>admini</dc:creator>
  <cp:lastModifiedBy>admini</cp:lastModifiedBy>
  <cp:revision>19</cp:revision>
  <cp:lastPrinted>2016-05-25T10:39:18Z</cp:lastPrinted>
  <dcterms:created xsi:type="dcterms:W3CDTF">2015-04-30T08:53:54Z</dcterms:created>
  <dcterms:modified xsi:type="dcterms:W3CDTF">2016-06-30T00:13:32Z</dcterms:modified>
</cp:coreProperties>
</file>