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EA20"/>
    <a:srgbClr val="33CC33"/>
    <a:srgbClr val="66FF33"/>
    <a:srgbClr val="99FF66"/>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94660"/>
  </p:normalViewPr>
  <p:slideViewPr>
    <p:cSldViewPr>
      <p:cViewPr>
        <p:scale>
          <a:sx n="113" d="100"/>
          <a:sy n="113" d="100"/>
        </p:scale>
        <p:origin x="-115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2016/6/20</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42083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extLst>
      <p:ext uri="{BB962C8B-B14F-4D97-AF65-F5344CB8AC3E}">
        <p14:creationId xmlns:p14="http://schemas.microsoft.com/office/powerpoint/2010/main" val="162944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2016/6/20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2016/6/20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2016/6/20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2016/6/20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2016/6/20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2016/6/20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emf"/><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1.tiff"/><Relationship Id="rId4" Type="http://schemas.openxmlformats.org/officeDocument/2006/relationships/image" Target="../media/image1.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sz="half" idx="1"/>
          </p:nvPr>
        </p:nvSpPr>
        <p:spPr/>
        <p:txBody>
          <a:bodyPr/>
          <a:lstStyle/>
          <a:p>
            <a:endParaRPr kumimoji="1" lang="ja-JP" altLang="en-US" dirty="0"/>
          </a:p>
        </p:txBody>
      </p:sp>
      <p:pic>
        <p:nvPicPr>
          <p:cNvPr id="8" name="図 7"/>
          <p:cNvPicPr>
            <a:picLocks noChangeAspect="1"/>
          </p:cNvPicPr>
          <p:nvPr/>
        </p:nvPicPr>
        <p:blipFill>
          <a:blip r:embed="rId3"/>
          <a:stretch>
            <a:fillRect/>
          </a:stretch>
        </p:blipFill>
        <p:spPr>
          <a:xfrm>
            <a:off x="499675" y="3803122"/>
            <a:ext cx="1819790" cy="1454573"/>
          </a:xfrm>
          <a:prstGeom prst="rect">
            <a:avLst/>
          </a:prstGeom>
        </p:spPr>
      </p:pic>
      <p:pic>
        <p:nvPicPr>
          <p:cNvPr id="41"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2540" y="3869633"/>
            <a:ext cx="1377459"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a:bodyPr>
          <a:lstStyle/>
          <a:p>
            <a:pPr fontAlgn="auto">
              <a:spcAft>
                <a:spcPts val="0"/>
              </a:spcAft>
              <a:defRPr/>
            </a:pPr>
            <a:r>
              <a:rPr lang="ja-JP" altLang="en-US" dirty="0" smtClean="0">
                <a:latin typeface="+mn-ea"/>
              </a:rPr>
              <a:t>光反応分子を利用した微生物制御</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キーワード：殺菌，</a:t>
            </a:r>
            <a:r>
              <a:rPr lang="ja-JP" altLang="en-US" sz="1400" dirty="0" smtClean="0">
                <a:latin typeface="+mn-ea"/>
              </a:rPr>
              <a:t>滅菌，光反応，紫外線］</a:t>
            </a:r>
            <a:r>
              <a:rPr lang="ja-JP" altLang="en-US" sz="2000" dirty="0"/>
              <a:t>　</a:t>
            </a:r>
            <a:r>
              <a:rPr lang="ja-JP" altLang="en-US" sz="2000" dirty="0" smtClean="0"/>
              <a:t>　</a:t>
            </a:r>
            <a:r>
              <a:rPr lang="ja-JP" altLang="en-US" sz="2000" dirty="0" smtClean="0">
                <a:latin typeface="+mn-ea"/>
              </a:rPr>
              <a:t>助教　　白井　昭博</a:t>
            </a:r>
            <a:endParaRPr lang="ja-JP" altLang="en-US" sz="2000" dirty="0"/>
          </a:p>
        </p:txBody>
      </p:sp>
      <p:sp>
        <p:nvSpPr>
          <p:cNvPr id="4" name="コンテンツ プレースホルダー 3"/>
          <p:cNvSpPr>
            <a:spLocks noGrp="1"/>
          </p:cNvSpPr>
          <p:nvPr>
            <p:ph sz="half" idx="2"/>
          </p:nvPr>
        </p:nvSpPr>
        <p:spPr>
          <a:xfrm>
            <a:off x="4648200" y="1196975"/>
            <a:ext cx="4038600" cy="3816350"/>
          </a:xfrm>
        </p:spPr>
        <p:txBody>
          <a:bodyPr rtlCol="0">
            <a:normAutofit fontScale="92500" lnSpcReduction="20000"/>
          </a:bodyPr>
          <a:lstStyle/>
          <a:p>
            <a:pPr fontAlgn="auto">
              <a:spcAft>
                <a:spcPts val="0"/>
              </a:spcAft>
              <a:buFont typeface="Arial" pitchFamily="34" charset="0"/>
              <a:buNone/>
              <a:defRPr/>
            </a:pPr>
            <a:r>
              <a:rPr lang="ja-JP" altLang="en-US" sz="1300" dirty="0" smtClean="0">
                <a:latin typeface="+mn-ea"/>
              </a:rPr>
              <a:t>内容：</a:t>
            </a:r>
            <a:endParaRPr lang="en-US" altLang="ja-JP" sz="1300" dirty="0" smtClean="0">
              <a:latin typeface="+mn-ea"/>
            </a:endParaRPr>
          </a:p>
          <a:p>
            <a:pPr fontAlgn="auto">
              <a:spcAft>
                <a:spcPts val="0"/>
              </a:spcAft>
              <a:defRPr/>
            </a:pPr>
            <a:r>
              <a:rPr lang="ja-JP" altLang="en-US" sz="1300" dirty="0" smtClean="0">
                <a:latin typeface="+mn-ea"/>
              </a:rPr>
              <a:t>　</a:t>
            </a:r>
            <a:r>
              <a:rPr lang="ja-JP" altLang="en-US" sz="1300" dirty="0">
                <a:latin typeface="+mn-ea"/>
              </a:rPr>
              <a:t>近年、</a:t>
            </a:r>
            <a:r>
              <a:rPr lang="ja-JP" altLang="en-US" sz="1300" dirty="0" smtClean="0">
                <a:latin typeface="+mn-ea"/>
              </a:rPr>
              <a:t>紫外線</a:t>
            </a:r>
            <a:r>
              <a:rPr lang="en-US" altLang="ja-JP" sz="1300" dirty="0">
                <a:latin typeface="+mn-ea"/>
              </a:rPr>
              <a:t>-A</a:t>
            </a:r>
            <a:r>
              <a:rPr lang="ja-JP" altLang="en-US" sz="1300" dirty="0">
                <a:latin typeface="+mn-ea"/>
              </a:rPr>
              <a:t>領域の光（</a:t>
            </a:r>
            <a:r>
              <a:rPr lang="en-US" altLang="ja-JP" sz="1300" dirty="0">
                <a:latin typeface="+mn-ea"/>
              </a:rPr>
              <a:t>UV-A</a:t>
            </a:r>
            <a:r>
              <a:rPr lang="ja-JP" altLang="en-US" sz="1300" dirty="0">
                <a:latin typeface="+mn-ea"/>
              </a:rPr>
              <a:t>：</a:t>
            </a:r>
            <a:r>
              <a:rPr lang="en-US" altLang="ja-JP" sz="1300" dirty="0">
                <a:latin typeface="+mn-ea"/>
              </a:rPr>
              <a:t>315-380 nm</a:t>
            </a:r>
            <a:r>
              <a:rPr lang="ja-JP" altLang="en-US" sz="1300" dirty="0" smtClean="0">
                <a:latin typeface="+mn-ea"/>
              </a:rPr>
              <a:t>）が、殺菌的</a:t>
            </a:r>
            <a:r>
              <a:rPr lang="ja-JP" altLang="en-US" sz="1300" dirty="0">
                <a:latin typeface="+mn-ea"/>
              </a:rPr>
              <a:t>に働くことが明らかにされ、その殺菌化学種は活性酸素種であることが示唆されている。しかし、その殺菌力は従来の</a:t>
            </a:r>
            <a:r>
              <a:rPr lang="en-US" altLang="ja-JP" sz="1300" dirty="0">
                <a:latin typeface="+mn-ea"/>
              </a:rPr>
              <a:t>UV</a:t>
            </a:r>
            <a:r>
              <a:rPr lang="ja-JP" altLang="en-US" sz="1300" dirty="0">
                <a:latin typeface="+mn-ea"/>
              </a:rPr>
              <a:t>殺菌（</a:t>
            </a:r>
            <a:r>
              <a:rPr lang="en-US" altLang="ja-JP" sz="1300" dirty="0">
                <a:latin typeface="+mn-ea"/>
              </a:rPr>
              <a:t>254 nm</a:t>
            </a:r>
            <a:r>
              <a:rPr lang="ja-JP" altLang="en-US" sz="1300" dirty="0">
                <a:latin typeface="+mn-ea"/>
              </a:rPr>
              <a:t>）と比較して極めて低いことが課題である</a:t>
            </a:r>
            <a:r>
              <a:rPr lang="ja-JP" altLang="en-US" sz="1300" dirty="0" smtClean="0">
                <a:latin typeface="+mn-ea"/>
              </a:rPr>
              <a:t>。</a:t>
            </a:r>
            <a:r>
              <a:rPr lang="en-US" altLang="ja-JP" sz="1300" dirty="0" smtClean="0">
                <a:latin typeface="+mn-ea"/>
              </a:rPr>
              <a:t>UV</a:t>
            </a:r>
            <a:r>
              <a:rPr lang="ja-JP" altLang="en-US" sz="1300" dirty="0" smtClean="0">
                <a:latin typeface="+mn-ea"/>
              </a:rPr>
              <a:t>発光ダイオード（</a:t>
            </a:r>
            <a:r>
              <a:rPr lang="en-US" altLang="ja-JP" sz="1300" dirty="0" smtClean="0">
                <a:latin typeface="+mn-ea"/>
              </a:rPr>
              <a:t>LED</a:t>
            </a:r>
            <a:r>
              <a:rPr lang="ja-JP" altLang="en-US" sz="1300" dirty="0" smtClean="0">
                <a:latin typeface="+mn-ea"/>
              </a:rPr>
              <a:t>）の開発は、紫外線の利用用途を広げ、</a:t>
            </a:r>
            <a:r>
              <a:rPr lang="en-US" altLang="ja-JP" sz="1300" dirty="0" smtClean="0">
                <a:latin typeface="+mn-ea"/>
              </a:rPr>
              <a:t>UV-A</a:t>
            </a:r>
            <a:r>
              <a:rPr lang="ja-JP" altLang="en-US" sz="1300" dirty="0" smtClean="0">
                <a:latin typeface="+mn-ea"/>
              </a:rPr>
              <a:t>は光出力、光変換効率、コスト、ヒトに対する毒性の面で</a:t>
            </a:r>
            <a:r>
              <a:rPr lang="en-US" altLang="ja-JP" sz="1300" dirty="0" smtClean="0">
                <a:latin typeface="+mn-ea"/>
              </a:rPr>
              <a:t>UV-C</a:t>
            </a:r>
            <a:r>
              <a:rPr lang="ja-JP" altLang="en-US" sz="1300" dirty="0" smtClean="0">
                <a:latin typeface="+mn-ea"/>
              </a:rPr>
              <a:t>よりも優れているため、その波長領域の有効利用が期待されている。</a:t>
            </a:r>
            <a:endParaRPr lang="ja-JP" altLang="en-US" sz="1300" dirty="0">
              <a:latin typeface="+mn-ea"/>
            </a:endParaRPr>
          </a:p>
          <a:p>
            <a:pPr fontAlgn="auto">
              <a:spcAft>
                <a:spcPts val="0"/>
              </a:spcAft>
              <a:defRPr/>
            </a:pPr>
            <a:r>
              <a:rPr lang="ja-JP" altLang="en-US" sz="1300" dirty="0" smtClean="0">
                <a:latin typeface="+mn-ea"/>
              </a:rPr>
              <a:t>　これまでに私は、</a:t>
            </a:r>
            <a:r>
              <a:rPr lang="en-US" altLang="ja-JP" sz="1300" dirty="0" smtClean="0">
                <a:latin typeface="+mn-ea"/>
              </a:rPr>
              <a:t>UV-A</a:t>
            </a:r>
            <a:r>
              <a:rPr lang="ja-JP" altLang="en-US" sz="1300" dirty="0" smtClean="0">
                <a:latin typeface="+mn-ea"/>
              </a:rPr>
              <a:t>殺菌に光反応分子を併用することで高い抗微生物活性が得られることを見出している。</a:t>
            </a:r>
            <a:endParaRPr lang="en-US" altLang="ja-JP" sz="1300" dirty="0" smtClean="0">
              <a:latin typeface="+mn-ea"/>
            </a:endParaRPr>
          </a:p>
          <a:p>
            <a:pPr fontAlgn="auto">
              <a:spcAft>
                <a:spcPts val="0"/>
              </a:spcAft>
              <a:defRPr/>
            </a:pPr>
            <a:r>
              <a:rPr lang="ja-JP" altLang="en-US" sz="1300" dirty="0" smtClean="0">
                <a:latin typeface="+mn-ea"/>
              </a:rPr>
              <a:t>１．光</a:t>
            </a:r>
            <a:r>
              <a:rPr lang="ja-JP" altLang="en-US" sz="1300" dirty="0">
                <a:latin typeface="+mn-ea"/>
              </a:rPr>
              <a:t>反応分子の創製</a:t>
            </a:r>
          </a:p>
          <a:p>
            <a:pPr fontAlgn="auto">
              <a:spcAft>
                <a:spcPts val="0"/>
              </a:spcAft>
              <a:defRPr/>
            </a:pPr>
            <a:r>
              <a:rPr lang="ja-JP" altLang="en-US" sz="1300" dirty="0" smtClean="0">
                <a:latin typeface="+mn-ea"/>
              </a:rPr>
              <a:t>　プロペノン側</a:t>
            </a:r>
            <a:r>
              <a:rPr lang="ja-JP" altLang="en-US" sz="1300" dirty="0">
                <a:latin typeface="+mn-ea"/>
              </a:rPr>
              <a:t>鎖を有したフェノール</a:t>
            </a:r>
            <a:r>
              <a:rPr lang="ja-JP" altLang="en-US" sz="1300" dirty="0" smtClean="0">
                <a:latin typeface="+mn-ea"/>
              </a:rPr>
              <a:t>酸を</a:t>
            </a:r>
            <a:r>
              <a:rPr lang="ja-JP" altLang="en-US" sz="1300" dirty="0">
                <a:latin typeface="+mn-ea"/>
              </a:rPr>
              <a:t>光反応部位とする誘導体</a:t>
            </a:r>
            <a:r>
              <a:rPr lang="ja-JP" altLang="en-US" sz="1300" dirty="0" smtClean="0">
                <a:latin typeface="+mn-ea"/>
              </a:rPr>
              <a:t>を用い、</a:t>
            </a:r>
            <a:r>
              <a:rPr lang="en-US" altLang="ja-JP" sz="1300" dirty="0">
                <a:latin typeface="+mn-ea"/>
              </a:rPr>
              <a:t>UV-A</a:t>
            </a:r>
            <a:r>
              <a:rPr lang="ja-JP" altLang="en-US" sz="1300" dirty="0">
                <a:latin typeface="+mn-ea"/>
              </a:rPr>
              <a:t>照射により生じる光相乗活性</a:t>
            </a:r>
            <a:r>
              <a:rPr lang="ja-JP" altLang="en-US" sz="1300" dirty="0" smtClean="0">
                <a:latin typeface="+mn-ea"/>
              </a:rPr>
              <a:t>を感染細胞の滅菌に利用</a:t>
            </a:r>
            <a:r>
              <a:rPr lang="ja-JP" altLang="en-US" sz="1300" dirty="0">
                <a:latin typeface="+mn-ea"/>
              </a:rPr>
              <a:t>する</a:t>
            </a:r>
            <a:r>
              <a:rPr lang="ja-JP" altLang="en-US" sz="1300" dirty="0" smtClean="0">
                <a:latin typeface="+mn-ea"/>
              </a:rPr>
              <a:t>。</a:t>
            </a:r>
            <a:endParaRPr lang="en-US" altLang="ja-JP" sz="1300" dirty="0" smtClean="0">
              <a:latin typeface="+mn-ea"/>
            </a:endParaRPr>
          </a:p>
          <a:p>
            <a:pPr fontAlgn="auto">
              <a:spcAft>
                <a:spcPts val="0"/>
              </a:spcAft>
              <a:defRPr/>
            </a:pPr>
            <a:r>
              <a:rPr lang="ja-JP" altLang="en-US" sz="1300" dirty="0" smtClean="0">
                <a:latin typeface="+mn-ea"/>
              </a:rPr>
              <a:t>２．食品添加物の</a:t>
            </a:r>
            <a:r>
              <a:rPr lang="ja-JP" altLang="en-US" sz="1300" dirty="0">
                <a:latin typeface="+mn-ea"/>
              </a:rPr>
              <a:t>利用</a:t>
            </a:r>
          </a:p>
          <a:p>
            <a:pPr fontAlgn="auto">
              <a:spcAft>
                <a:spcPts val="0"/>
              </a:spcAft>
              <a:defRPr/>
            </a:pPr>
            <a:r>
              <a:rPr lang="ja-JP" altLang="en-US" sz="1300" dirty="0" smtClean="0">
                <a:latin typeface="+mn-ea"/>
              </a:rPr>
              <a:t>　収穫農産物の腐敗</a:t>
            </a:r>
            <a:r>
              <a:rPr lang="ja-JP" altLang="en-US" sz="1300" dirty="0">
                <a:latin typeface="+mn-ea"/>
              </a:rPr>
              <a:t>防止を目的と</a:t>
            </a:r>
            <a:r>
              <a:rPr lang="ja-JP" altLang="en-US" sz="1300" dirty="0" smtClean="0">
                <a:latin typeface="+mn-ea"/>
              </a:rPr>
              <a:t>し、食品</a:t>
            </a:r>
            <a:r>
              <a:rPr lang="ja-JP" altLang="en-US" sz="1300" dirty="0">
                <a:latin typeface="+mn-ea"/>
              </a:rPr>
              <a:t>添加物を</a:t>
            </a:r>
            <a:r>
              <a:rPr lang="ja-JP" altLang="en-US" sz="1300" dirty="0" smtClean="0">
                <a:latin typeface="+mn-ea"/>
              </a:rPr>
              <a:t>利用した安全</a:t>
            </a:r>
            <a:r>
              <a:rPr lang="ja-JP" altLang="en-US" sz="1300" dirty="0">
                <a:latin typeface="+mn-ea"/>
              </a:rPr>
              <a:t>な微生物</a:t>
            </a:r>
            <a:r>
              <a:rPr lang="ja-JP" altLang="en-US" sz="1300" dirty="0" smtClean="0">
                <a:latin typeface="+mn-ea"/>
              </a:rPr>
              <a:t>制御法の確立を目指している。</a:t>
            </a:r>
            <a:endParaRPr lang="en-US" altLang="ja-JP" sz="1300" dirty="0" smtClean="0">
              <a:latin typeface="+mn-ea"/>
            </a:endParaRPr>
          </a:p>
          <a:p>
            <a:pPr fontAlgn="auto">
              <a:spcAft>
                <a:spcPts val="0"/>
              </a:spcAft>
              <a:defRPr/>
            </a:pPr>
            <a:r>
              <a:rPr lang="ja-JP" altLang="en-US" sz="1300" dirty="0" smtClean="0">
                <a:latin typeface="+mn-ea"/>
              </a:rPr>
              <a:t>３．酸化</a:t>
            </a:r>
            <a:r>
              <a:rPr lang="ja-JP" altLang="en-US" sz="1300" dirty="0">
                <a:latin typeface="+mn-ea"/>
              </a:rPr>
              <a:t>チタン光触媒活性の利用</a:t>
            </a:r>
          </a:p>
          <a:p>
            <a:pPr fontAlgn="auto">
              <a:spcAft>
                <a:spcPts val="0"/>
              </a:spcAft>
              <a:defRPr/>
            </a:pPr>
            <a:r>
              <a:rPr lang="ja-JP" altLang="en-US" sz="1300" dirty="0" smtClean="0">
                <a:latin typeface="+mn-ea"/>
              </a:rPr>
              <a:t>　光</a:t>
            </a:r>
            <a:r>
              <a:rPr lang="ja-JP" altLang="en-US" sz="1300" dirty="0">
                <a:latin typeface="+mn-ea"/>
              </a:rPr>
              <a:t>殺菌と酸化チタン光触媒活性を利用し、食品腐敗微生物</a:t>
            </a:r>
            <a:r>
              <a:rPr lang="ja-JP" altLang="en-US" sz="1300" dirty="0" smtClean="0">
                <a:latin typeface="+mn-ea"/>
              </a:rPr>
              <a:t>を生育を抑え</a:t>
            </a:r>
            <a:r>
              <a:rPr lang="ja-JP" altLang="en-US" sz="1300" dirty="0">
                <a:latin typeface="+mn-ea"/>
              </a:rPr>
              <a:t>、衛生管理された高品質のポストハーベストフリー農産物の生産を目指している</a:t>
            </a:r>
            <a:r>
              <a:rPr lang="ja-JP" altLang="en-US" sz="1300" dirty="0" smtClean="0">
                <a:latin typeface="+mn-ea"/>
              </a:rPr>
              <a:t>。</a:t>
            </a:r>
            <a:endParaRPr lang="ja-JP" altLang="en-US"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：化学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専門：生体関連化学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a.shirai@tokushima-u.ac.jp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Tel:   088-656-7519</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Fax:   088-656-9148</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35267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6"/>
          <a:stretch>
            <a:fillRect/>
          </a:stretch>
        </p:blipFill>
        <p:spPr>
          <a:xfrm>
            <a:off x="2863386" y="5629199"/>
            <a:ext cx="1249195" cy="864812"/>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331" y="5609551"/>
            <a:ext cx="1255588" cy="886362"/>
          </a:xfrm>
          <a:prstGeom prst="rect">
            <a:avLst/>
          </a:prstGeom>
        </p:spPr>
      </p:pic>
      <p:cxnSp>
        <p:nvCxnSpPr>
          <p:cNvPr id="13" name="直線矢印コネクタ 12"/>
          <p:cNvCxnSpPr/>
          <p:nvPr/>
        </p:nvCxnSpPr>
        <p:spPr>
          <a:xfrm>
            <a:off x="2538732" y="1773216"/>
            <a:ext cx="13624" cy="1656000"/>
          </a:xfrm>
          <a:prstGeom prst="straightConnector1">
            <a:avLst/>
          </a:prstGeom>
          <a:ln w="101600">
            <a:solidFill>
              <a:srgbClr val="16EA20"/>
            </a:solidFill>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2113792" y="1365682"/>
            <a:ext cx="848748" cy="36245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00"/>
          </a:p>
        </p:txBody>
      </p:sp>
      <p:sp>
        <p:nvSpPr>
          <p:cNvPr id="15" name="テキスト ボックス 14"/>
          <p:cNvSpPr txBox="1"/>
          <p:nvPr/>
        </p:nvSpPr>
        <p:spPr>
          <a:xfrm>
            <a:off x="1928865" y="1366636"/>
            <a:ext cx="1218603" cy="338554"/>
          </a:xfrm>
          <a:prstGeom prst="rect">
            <a:avLst/>
          </a:prstGeom>
          <a:noFill/>
        </p:spPr>
        <p:txBody>
          <a:bodyPr wrap="none" rtlCol="0">
            <a:spAutoFit/>
          </a:bodyPr>
          <a:lstStyle/>
          <a:p>
            <a:r>
              <a:rPr lang="ja-JP" altLang="en-US" sz="1600" b="1" dirty="0" smtClean="0"/>
              <a:t>低活性分子</a:t>
            </a:r>
            <a:endParaRPr lang="ja-JP" altLang="en-US" sz="1600" b="1" dirty="0"/>
          </a:p>
        </p:txBody>
      </p:sp>
      <p:pic>
        <p:nvPicPr>
          <p:cNvPr id="24" name="図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6028" y="5482307"/>
            <a:ext cx="1109370" cy="1035872"/>
          </a:xfrm>
          <a:prstGeom prst="rect">
            <a:avLst/>
          </a:prstGeom>
        </p:spPr>
      </p:pic>
      <p:sp>
        <p:nvSpPr>
          <p:cNvPr id="25" name="テキスト ボックス 24"/>
          <p:cNvSpPr txBox="1"/>
          <p:nvPr/>
        </p:nvSpPr>
        <p:spPr>
          <a:xfrm>
            <a:off x="2036248" y="6188135"/>
            <a:ext cx="723275" cy="307777"/>
          </a:xfrm>
          <a:prstGeom prst="rect">
            <a:avLst/>
          </a:prstGeom>
          <a:noFill/>
        </p:spPr>
        <p:txBody>
          <a:bodyPr wrap="none" rtlCol="0">
            <a:spAutoFit/>
          </a:bodyPr>
          <a:lstStyle/>
          <a:p>
            <a:r>
              <a:rPr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柑橘類</a:t>
            </a:r>
          </a:p>
        </p:txBody>
      </p:sp>
      <p:sp>
        <p:nvSpPr>
          <p:cNvPr id="26" name="テキスト ボックス 25"/>
          <p:cNvSpPr txBox="1"/>
          <p:nvPr/>
        </p:nvSpPr>
        <p:spPr>
          <a:xfrm>
            <a:off x="930770" y="6188136"/>
            <a:ext cx="902811" cy="307777"/>
          </a:xfrm>
          <a:prstGeom prst="rect">
            <a:avLst/>
          </a:prstGeom>
          <a:noFill/>
        </p:spPr>
        <p:txBody>
          <a:bodyPr wrap="none" rtlCol="0">
            <a:spAutoFit/>
          </a:bodyPr>
          <a:lstStyle/>
          <a:p>
            <a:r>
              <a:rPr lang="ja-JP" altLang="en-US" sz="140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培養細胞</a:t>
            </a:r>
            <a:endParaRPr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27" name="正方形/長方形 44"/>
          <p:cNvSpPr>
            <a:spLocks noChangeArrowheads="1"/>
          </p:cNvSpPr>
          <p:nvPr/>
        </p:nvSpPr>
        <p:spPr bwMode="auto">
          <a:xfrm>
            <a:off x="677027" y="5293263"/>
            <a:ext cx="3585129" cy="338554"/>
          </a:xfrm>
          <a:prstGeom prst="rect">
            <a:avLst/>
          </a:prstGeom>
          <a:solidFill>
            <a:srgbClr val="ADDB7B"/>
          </a:solidFill>
          <a:ln>
            <a:noFill/>
          </a:ln>
          <a:extLst/>
        </p:spPr>
        <p:txBody>
          <a:bodyPr wrap="square">
            <a:spAutoFit/>
          </a:bodyPr>
          <a:lstStyle/>
          <a:p>
            <a:pPr algn="ctr"/>
            <a:r>
              <a:rPr lang="ja-JP" altLang="en-US" sz="1600" b="1" dirty="0" smtClean="0">
                <a:solidFill>
                  <a:srgbClr val="0000CC"/>
                </a:solidFill>
              </a:rPr>
              <a:t>医療分野、食品での微生物</a:t>
            </a:r>
            <a:r>
              <a:rPr lang="ja-JP" altLang="en-US" sz="1600" b="1" dirty="0">
                <a:solidFill>
                  <a:srgbClr val="0000CC"/>
                </a:solidFill>
              </a:rPr>
              <a:t>制御に応用</a:t>
            </a:r>
            <a:endParaRPr lang="en-US" altLang="ja-JP" sz="1600" b="1" dirty="0">
              <a:solidFill>
                <a:srgbClr val="0000CC"/>
              </a:solidFill>
            </a:endParaRPr>
          </a:p>
        </p:txBody>
      </p:sp>
      <p:sp>
        <p:nvSpPr>
          <p:cNvPr id="28" name="テキスト ボックス 27"/>
          <p:cNvSpPr txBox="1"/>
          <p:nvPr/>
        </p:nvSpPr>
        <p:spPr>
          <a:xfrm>
            <a:off x="2755433" y="2876859"/>
            <a:ext cx="1791672" cy="600164"/>
          </a:xfrm>
          <a:prstGeom prst="rect">
            <a:avLst/>
          </a:prstGeom>
          <a:noFill/>
        </p:spPr>
        <p:txBody>
          <a:bodyPr wrap="square" rtlCol="0">
            <a:spAutoFit/>
          </a:bodyPr>
          <a:lstStyle/>
          <a:p>
            <a:r>
              <a:rPr lang="en-US" altLang="ja-JP" sz="1100" dirty="0" smtClean="0"/>
              <a:t>UV-A LED</a:t>
            </a:r>
            <a:r>
              <a:rPr lang="ja-JP" altLang="en-US" sz="1100" dirty="0" smtClean="0"/>
              <a:t>のメリット</a:t>
            </a:r>
            <a:r>
              <a:rPr lang="en-US" altLang="ja-JP" sz="1100" dirty="0" smtClean="0"/>
              <a:t>: </a:t>
            </a:r>
          </a:p>
          <a:p>
            <a:r>
              <a:rPr lang="ja-JP" altLang="ja-JP" sz="1100" dirty="0" smtClean="0"/>
              <a:t>高出力</a:t>
            </a:r>
            <a:r>
              <a:rPr lang="ja-JP" altLang="en-US" sz="1100" dirty="0" smtClean="0"/>
              <a:t>、高照度、高</a:t>
            </a:r>
            <a:r>
              <a:rPr lang="ja-JP" altLang="ja-JP" sz="1100" dirty="0" smtClean="0"/>
              <a:t>光変換効率</a:t>
            </a:r>
            <a:r>
              <a:rPr lang="ja-JP" altLang="en-US" sz="1100" dirty="0" smtClean="0"/>
              <a:t>、低コスト、低毒性</a:t>
            </a:r>
            <a:endParaRPr kumimoji="1" lang="ja-JP" altLang="en-US" sz="1100" dirty="0"/>
          </a:p>
        </p:txBody>
      </p:sp>
      <p:pic>
        <p:nvPicPr>
          <p:cNvPr id="29" name="図 28"/>
          <p:cNvPicPr>
            <a:picLocks noChangeAspect="1"/>
          </p:cNvPicPr>
          <p:nvPr/>
        </p:nvPicPr>
        <p:blipFill>
          <a:blip r:embed="rId9"/>
          <a:stretch>
            <a:fillRect/>
          </a:stretch>
        </p:blipFill>
        <p:spPr>
          <a:xfrm>
            <a:off x="2974101" y="1530020"/>
            <a:ext cx="1412706" cy="635513"/>
          </a:xfrm>
          <a:prstGeom prst="rect">
            <a:avLst/>
          </a:prstGeom>
        </p:spPr>
      </p:pic>
      <p:sp>
        <p:nvSpPr>
          <p:cNvPr id="46" name="テキスト ボックス 45"/>
          <p:cNvSpPr txBox="1"/>
          <p:nvPr/>
        </p:nvSpPr>
        <p:spPr>
          <a:xfrm>
            <a:off x="3182352" y="6186234"/>
            <a:ext cx="723275" cy="307777"/>
          </a:xfrm>
          <a:prstGeom prst="rect">
            <a:avLst/>
          </a:prstGeom>
          <a:noFill/>
        </p:spPr>
        <p:txBody>
          <a:bodyPr wrap="none" rtlCol="0">
            <a:spAutoFit/>
          </a:bodyPr>
          <a:lstStyle/>
          <a:p>
            <a:r>
              <a:rPr lang="ja-JP" altLang="en-US" sz="140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野菜類</a:t>
            </a:r>
            <a:endParaRPr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962448" y="3429000"/>
            <a:ext cx="1218603" cy="338554"/>
          </a:xfrm>
          <a:prstGeom prst="rect">
            <a:avLst/>
          </a:prstGeom>
          <a:solidFill>
            <a:srgbClr val="FFFF00"/>
          </a:solidFill>
        </p:spPr>
        <p:txBody>
          <a:bodyPr wrap="none" rtlCol="0">
            <a:spAutoFit/>
          </a:bodyPr>
          <a:lstStyle/>
          <a:p>
            <a:r>
              <a:rPr lang="ja-JP" altLang="en-US" sz="1600" b="1" dirty="0" smtClean="0"/>
              <a:t>抗生物活性</a:t>
            </a:r>
            <a:endParaRPr lang="ja-JP" altLang="en-US" sz="1600" b="1" dirty="0"/>
          </a:p>
        </p:txBody>
      </p:sp>
      <p:sp>
        <p:nvSpPr>
          <p:cNvPr id="19" name="右矢印 18"/>
          <p:cNvSpPr/>
          <p:nvPr/>
        </p:nvSpPr>
        <p:spPr>
          <a:xfrm rot="5400000">
            <a:off x="1845410" y="4113248"/>
            <a:ext cx="1400268" cy="837086"/>
          </a:xfrm>
          <a:prstGeom prst="rightArrow">
            <a:avLst/>
          </a:prstGeom>
          <a:solidFill>
            <a:srgbClr val="16E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10"/>
          <a:stretch>
            <a:fillRect/>
          </a:stretch>
        </p:blipFill>
        <p:spPr>
          <a:xfrm>
            <a:off x="520114" y="1792309"/>
            <a:ext cx="1548518" cy="1450974"/>
          </a:xfrm>
          <a:prstGeom prst="rect">
            <a:avLst/>
          </a:prstGeom>
        </p:spPr>
      </p:pic>
      <p:pic>
        <p:nvPicPr>
          <p:cNvPr id="20" name="図 19"/>
          <p:cNvPicPr>
            <a:picLocks noChangeAspect="1"/>
          </p:cNvPicPr>
          <p:nvPr/>
        </p:nvPicPr>
        <p:blipFill>
          <a:blip r:embed="rId11"/>
          <a:stretch>
            <a:fillRect/>
          </a:stretch>
        </p:blipFill>
        <p:spPr>
          <a:xfrm>
            <a:off x="1928831" y="2000561"/>
            <a:ext cx="1237814" cy="928360"/>
          </a:xfrm>
          <a:prstGeom prst="rect">
            <a:avLst/>
          </a:prstGeom>
        </p:spPr>
      </p:pic>
      <p:sp>
        <p:nvSpPr>
          <p:cNvPr id="21" name="テキスト ボックス 9"/>
          <p:cNvSpPr txBox="1">
            <a:spLocks noChangeArrowheads="1"/>
          </p:cNvSpPr>
          <p:nvPr/>
        </p:nvSpPr>
        <p:spPr bwMode="auto">
          <a:xfrm>
            <a:off x="1910694" y="2632258"/>
            <a:ext cx="915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200" b="1" dirty="0" smtClean="0">
                <a:solidFill>
                  <a:schemeClr val="bg1"/>
                </a:solidFill>
                <a:latin typeface="Arial" panose="020B0604020202020204" pitchFamily="34" charset="0"/>
                <a:cs typeface="Arial" panose="020B0604020202020204" pitchFamily="34" charset="0"/>
              </a:rPr>
              <a:t>UV-A LED</a:t>
            </a:r>
            <a:endParaRPr lang="en-US" altLang="ja-JP" sz="1200" b="1" dirty="0">
              <a:solidFill>
                <a:schemeClr val="bg1"/>
              </a:solidFill>
              <a:latin typeface="Arial" panose="020B0604020202020204" pitchFamily="34" charset="0"/>
              <a:cs typeface="Arial" panose="020B0604020202020204" pitchFamily="34" charset="0"/>
            </a:endParaRPr>
          </a:p>
        </p:txBody>
      </p:sp>
      <p:sp>
        <p:nvSpPr>
          <p:cNvPr id="22" name="テキスト ボックス 21"/>
          <p:cNvSpPr txBox="1"/>
          <p:nvPr/>
        </p:nvSpPr>
        <p:spPr>
          <a:xfrm>
            <a:off x="1928011" y="1996125"/>
            <a:ext cx="391454" cy="338554"/>
          </a:xfrm>
          <a:prstGeom prst="rect">
            <a:avLst/>
          </a:prstGeom>
          <a:solidFill>
            <a:srgbClr val="FFC000"/>
          </a:solidFill>
        </p:spPr>
        <p:txBody>
          <a:bodyPr wrap="none" rtlCol="0">
            <a:spAutoFit/>
          </a:bodyPr>
          <a:lstStyle/>
          <a:p>
            <a:r>
              <a:rPr lang="ja-JP" altLang="en-US" sz="1600" b="1" dirty="0"/>
              <a:t>光</a:t>
            </a:r>
          </a:p>
        </p:txBody>
      </p:sp>
      <p:sp>
        <p:nvSpPr>
          <p:cNvPr id="30" name="テキスト ボックス 29"/>
          <p:cNvSpPr txBox="1"/>
          <p:nvPr/>
        </p:nvSpPr>
        <p:spPr>
          <a:xfrm>
            <a:off x="3022456" y="2211909"/>
            <a:ext cx="1412566" cy="461665"/>
          </a:xfrm>
          <a:prstGeom prst="rect">
            <a:avLst/>
          </a:prstGeom>
          <a:solidFill>
            <a:schemeClr val="accent6">
              <a:lumMod val="20000"/>
              <a:lumOff val="80000"/>
            </a:schemeClr>
          </a:solidFill>
        </p:spPr>
        <p:txBody>
          <a:bodyPr wrap="square" rtlCol="0">
            <a:spAutoFit/>
          </a:bodyPr>
          <a:lstStyle/>
          <a:p>
            <a:r>
              <a:rPr kumimoji="1" lang="ja-JP" altLang="en-US" sz="1200" dirty="0" smtClean="0"/>
              <a:t>フェノール酸および</a:t>
            </a:r>
            <a:endParaRPr kumimoji="1" lang="en-US" altLang="ja-JP" sz="1200" dirty="0" smtClean="0"/>
          </a:p>
          <a:p>
            <a:r>
              <a:rPr kumimoji="1" lang="ja-JP" altLang="en-US" sz="1200" dirty="0" smtClean="0"/>
              <a:t>その誘導体</a:t>
            </a:r>
            <a:endParaRPr kumimoji="1" lang="ja-JP" altLang="en-US" sz="1200" dirty="0"/>
          </a:p>
        </p:txBody>
      </p:sp>
      <p:sp>
        <p:nvSpPr>
          <p:cNvPr id="37" name="テキスト ボックス 27"/>
          <p:cNvSpPr txBox="1">
            <a:spLocks noChangeArrowheads="1"/>
          </p:cNvSpPr>
          <p:nvPr/>
        </p:nvSpPr>
        <p:spPr bwMode="auto">
          <a:xfrm>
            <a:off x="520398" y="3247046"/>
            <a:ext cx="1703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dirty="0" smtClean="0"/>
              <a:t>UV-A LED</a:t>
            </a:r>
            <a:r>
              <a:rPr lang="ja-JP" altLang="en-US" sz="1000" dirty="0" smtClean="0"/>
              <a:t>放射スペクトル</a:t>
            </a:r>
            <a:endParaRPr lang="ja-JP" altLang="en-US" sz="1000" dirty="0"/>
          </a:p>
        </p:txBody>
      </p:sp>
      <p:pic>
        <p:nvPicPr>
          <p:cNvPr id="3" name="図 2"/>
          <p:cNvPicPr>
            <a:picLocks noChangeAspect="1"/>
          </p:cNvPicPr>
          <p:nvPr/>
        </p:nvPicPr>
        <p:blipFill>
          <a:blip r:embed="rId12"/>
          <a:stretch>
            <a:fillRect/>
          </a:stretch>
        </p:blipFill>
        <p:spPr>
          <a:xfrm>
            <a:off x="7524328" y="5212013"/>
            <a:ext cx="999831" cy="12985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コンテンツ プレースホルダー 42"/>
          <p:cNvSpPr>
            <a:spLocks noGrp="1"/>
          </p:cNvSpPr>
          <p:nvPr>
            <p:ph sz="half" idx="1"/>
          </p:nvPr>
        </p:nvSpPr>
        <p:spPr/>
        <p:txBody>
          <a:bodyPr/>
          <a:lstStyle/>
          <a:p>
            <a:endParaRPr kumimoji="1" lang="ja-JP" altLang="en-US" dirty="0"/>
          </a:p>
        </p:txBody>
      </p:sp>
      <p:cxnSp>
        <p:nvCxnSpPr>
          <p:cNvPr id="40" name="直線矢印コネクタ 39"/>
          <p:cNvCxnSpPr/>
          <p:nvPr/>
        </p:nvCxnSpPr>
        <p:spPr>
          <a:xfrm>
            <a:off x="2538732" y="1773216"/>
            <a:ext cx="13624" cy="1656000"/>
          </a:xfrm>
          <a:prstGeom prst="straightConnector1">
            <a:avLst/>
          </a:prstGeom>
          <a:ln w="101600">
            <a:solidFill>
              <a:srgbClr val="16EA20"/>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a:bodyPr>
          <a:lstStyle/>
          <a:p>
            <a:pPr algn="l" fontAlgn="auto">
              <a:spcAft>
                <a:spcPts val="0"/>
              </a:spcAft>
              <a:defRPr/>
            </a:pPr>
            <a:r>
              <a:rPr lang="en-US" altLang="ja-JP" sz="2000" dirty="0" smtClean="0">
                <a:latin typeface="Arial" panose="020B0604020202020204" pitchFamily="34" charset="0"/>
                <a:cs typeface="Arial" panose="020B0604020202020204" pitchFamily="34" charset="0"/>
              </a:rPr>
              <a:t>Application of </a:t>
            </a:r>
            <a:r>
              <a:rPr lang="en-US" altLang="ja-JP" sz="2000" dirty="0" err="1" smtClean="0">
                <a:latin typeface="Arial" panose="020B0604020202020204" pitchFamily="34" charset="0"/>
                <a:cs typeface="Arial" panose="020B0604020202020204" pitchFamily="34" charset="0"/>
              </a:rPr>
              <a:t>photoreactive</a:t>
            </a:r>
            <a:r>
              <a:rPr lang="en-US" altLang="ja-JP" sz="2000" dirty="0" smtClean="0">
                <a:latin typeface="Arial" panose="020B0604020202020204" pitchFamily="34" charset="0"/>
                <a:cs typeface="Arial" panose="020B0604020202020204" pitchFamily="34" charset="0"/>
              </a:rPr>
              <a:t> substrates in improvement of  </a:t>
            </a:r>
            <a:r>
              <a:rPr lang="en-US" altLang="ja-JP" sz="2000" dirty="0" err="1" smtClean="0">
                <a:latin typeface="Arial" panose="020B0604020202020204" pitchFamily="34" charset="0"/>
                <a:cs typeface="Arial" panose="020B0604020202020204" pitchFamily="34" charset="0"/>
              </a:rPr>
              <a:t>photosterilization</a:t>
            </a:r>
            <a:r>
              <a:rPr lang="en-US" altLang="ja-JP" sz="2000" dirty="0" smtClean="0">
                <a:latin typeface="Arial" panose="020B0604020202020204" pitchFamily="34" charset="0"/>
                <a:cs typeface="Arial" panose="020B0604020202020204" pitchFamily="34" charset="0"/>
              </a:rPr>
              <a:t> technology</a:t>
            </a:r>
            <a:r>
              <a:rPr lang="en-US" altLang="ja-JP" sz="2000" dirty="0">
                <a:latin typeface="Arial" panose="020B0604020202020204" pitchFamily="34" charset="0"/>
                <a:cs typeface="Arial" panose="020B0604020202020204" pitchFamily="34" charset="0"/>
              </a:rPr>
              <a:t/>
            </a:r>
            <a:br>
              <a:rPr lang="en-US" altLang="ja-JP" sz="2000" dirty="0">
                <a:latin typeface="Arial" panose="020B0604020202020204" pitchFamily="34" charset="0"/>
                <a:cs typeface="Arial" panose="020B0604020202020204" pitchFamily="34" charset="0"/>
              </a:rPr>
            </a:br>
            <a:r>
              <a:rPr lang="en-US" altLang="ja-JP" sz="2000" dirty="0" smtClean="0">
                <a:latin typeface="Arial" panose="020B0604020202020204" pitchFamily="34" charset="0"/>
                <a:cs typeface="Arial" panose="020B0604020202020204" pitchFamily="34" charset="0"/>
              </a:rPr>
              <a:t>                                                  </a:t>
            </a:r>
            <a:r>
              <a:rPr lang="en-US" altLang="ja-JP" sz="1800" dirty="0" smtClean="0">
                <a:latin typeface="Arial" pitchFamily="34" charset="0"/>
                <a:cs typeface="Arial" pitchFamily="34" charset="0"/>
              </a:rPr>
              <a:t>Assistant Professor</a:t>
            </a:r>
            <a:r>
              <a:rPr lang="ja-JP" altLang="en-US" sz="1800" dirty="0" smtClean="0">
                <a:latin typeface="Arial" pitchFamily="34" charset="0"/>
                <a:cs typeface="Arial" pitchFamily="34" charset="0"/>
              </a:rPr>
              <a:t>　</a:t>
            </a:r>
            <a:r>
              <a:rPr lang="en-US" altLang="ja-JP" sz="1800" dirty="0" smtClean="0">
                <a:latin typeface="Arial" pitchFamily="34" charset="0"/>
                <a:cs typeface="Arial" pitchFamily="34" charset="0"/>
              </a:rPr>
              <a:t>Akihiro Shirai</a:t>
            </a:r>
            <a:endParaRPr lang="ja-JP" altLang="en-US" sz="2000" dirty="0">
              <a:latin typeface="Arial" pitchFamily="34" charset="0"/>
              <a:cs typeface="Arial" pitchFamily="34" charset="0"/>
            </a:endParaRPr>
          </a:p>
        </p:txBody>
      </p:sp>
      <p:sp>
        <p:nvSpPr>
          <p:cNvPr id="4" name="コンテンツ プレースホルダー 3"/>
          <p:cNvSpPr>
            <a:spLocks noGrp="1"/>
          </p:cNvSpPr>
          <p:nvPr>
            <p:ph sz="half" idx="2"/>
          </p:nvPr>
        </p:nvSpPr>
        <p:spPr>
          <a:xfrm>
            <a:off x="4648200" y="1196975"/>
            <a:ext cx="4038600" cy="3816350"/>
          </a:xfrm>
        </p:spPr>
        <p:txBody>
          <a:bodyPr rtlCol="0">
            <a:noAutofit/>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p>
          <a:p>
            <a:pPr fontAlgn="auto">
              <a:spcAft>
                <a:spcPts val="0"/>
              </a:spcAft>
              <a:defRPr/>
            </a:pP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Ultraviolet-A (UV-A, wavelength 315-400 </a:t>
            </a:r>
            <a:r>
              <a:rPr lang="en-US" altLang="ja-JP" dirty="0">
                <a:latin typeface="Arial" panose="020B0604020202020204" pitchFamily="34" charset="0"/>
                <a:cs typeface="Arial" panose="020B0604020202020204" pitchFamily="34" charset="0"/>
              </a:rPr>
              <a:t>nm) has been reported to exhibit </a:t>
            </a:r>
            <a:r>
              <a:rPr lang="en-US" altLang="ja-JP" dirty="0" err="1">
                <a:latin typeface="Arial" panose="020B0604020202020204" pitchFamily="34" charset="0"/>
                <a:cs typeface="Arial" panose="020B0604020202020204" pitchFamily="34" charset="0"/>
              </a:rPr>
              <a:t>photobactericidal</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activity. </a:t>
            </a:r>
            <a:r>
              <a:rPr lang="en-US" altLang="ja-JP" dirty="0">
                <a:latin typeface="Arial" panose="020B0604020202020204" pitchFamily="34" charset="0"/>
                <a:cs typeface="Arial" panose="020B0604020202020204" pitchFamily="34" charset="0"/>
              </a:rPr>
              <a:t>The </a:t>
            </a:r>
            <a:r>
              <a:rPr lang="en-US" altLang="ja-JP" dirty="0" err="1">
                <a:latin typeface="Arial" panose="020B0604020202020204" pitchFamily="34" charset="0"/>
                <a:cs typeface="Arial" panose="020B0604020202020204" pitchFamily="34" charset="0"/>
              </a:rPr>
              <a:t>bactericidality</a:t>
            </a:r>
            <a:r>
              <a:rPr lang="en-US" altLang="ja-JP" dirty="0">
                <a:latin typeface="Arial" panose="020B0604020202020204" pitchFamily="34" charset="0"/>
                <a:cs typeface="Arial" panose="020B0604020202020204" pitchFamily="34" charset="0"/>
              </a:rPr>
              <a:t> of UV-A results from the production of reactive oxygen </a:t>
            </a:r>
            <a:r>
              <a:rPr lang="en-US" altLang="ja-JP" dirty="0" smtClean="0">
                <a:latin typeface="Arial" panose="020B0604020202020204" pitchFamily="34" charset="0"/>
                <a:cs typeface="Arial" panose="020B0604020202020204" pitchFamily="34" charset="0"/>
              </a:rPr>
              <a:t>species. </a:t>
            </a:r>
            <a:r>
              <a:rPr lang="en-US" altLang="ja-JP" dirty="0">
                <a:latin typeface="Arial" panose="020B0604020202020204" pitchFamily="34" charset="0"/>
                <a:cs typeface="Arial" panose="020B0604020202020204" pitchFamily="34" charset="0"/>
              </a:rPr>
              <a:t>However, UV-A light, being of lower energy than </a:t>
            </a:r>
            <a:r>
              <a:rPr lang="en-US" altLang="ja-JP" dirty="0" smtClean="0">
                <a:latin typeface="Arial" panose="020B0604020202020204" pitchFamily="34" charset="0"/>
                <a:cs typeface="Arial" panose="020B0604020202020204" pitchFamily="34" charset="0"/>
              </a:rPr>
              <a:t>UV-C (~280 nm), exhibits lower </a:t>
            </a:r>
            <a:r>
              <a:rPr lang="en-US" altLang="ja-JP" dirty="0" err="1">
                <a:latin typeface="Arial" panose="020B0604020202020204" pitchFamily="34" charset="0"/>
                <a:cs typeface="Arial" panose="020B0604020202020204" pitchFamily="34" charset="0"/>
              </a:rPr>
              <a:t>photobactericidal</a:t>
            </a:r>
            <a:r>
              <a:rPr lang="en-US" altLang="ja-JP" dirty="0">
                <a:latin typeface="Arial" panose="020B0604020202020204" pitchFamily="34" charset="0"/>
                <a:cs typeface="Arial" panose="020B0604020202020204" pitchFamily="34" charset="0"/>
              </a:rPr>
              <a:t> activity. In recent years, a more versatile UV source has been provided by the development of light-emitting diodes (LEDs), which yield constant illumination at a specific wavelength and do not contain mercury. UV-A LEDs outperform UV-C </a:t>
            </a:r>
            <a:r>
              <a:rPr lang="en-US" altLang="ja-JP" dirty="0" smtClean="0">
                <a:latin typeface="Arial" panose="020B0604020202020204" pitchFamily="34" charset="0"/>
                <a:cs typeface="Arial" panose="020B0604020202020204" pitchFamily="34" charset="0"/>
              </a:rPr>
              <a:t>LEDs in </a:t>
            </a:r>
            <a:r>
              <a:rPr lang="en-US" altLang="ja-JP" dirty="0">
                <a:latin typeface="Arial" panose="020B0604020202020204" pitchFamily="34" charset="0"/>
                <a:cs typeface="Arial" panose="020B0604020202020204" pitchFamily="34" charset="0"/>
              </a:rPr>
              <a:t>output power, irradiance, </a:t>
            </a:r>
            <a:r>
              <a:rPr lang="en-US" altLang="ja-JP" dirty="0" err="1">
                <a:latin typeface="Arial" panose="020B0604020202020204" pitchFamily="34" charset="0"/>
                <a:cs typeface="Arial" panose="020B0604020202020204" pitchFamily="34" charset="0"/>
              </a:rPr>
              <a:t>phototransformation</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efficiency, price</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and non-hazardous </a:t>
            </a:r>
            <a:r>
              <a:rPr lang="en-US" altLang="ja-JP" dirty="0">
                <a:latin typeface="Arial" panose="020B0604020202020204" pitchFamily="34" charset="0"/>
                <a:cs typeface="Arial" panose="020B0604020202020204" pitchFamily="34" charset="0"/>
              </a:rPr>
              <a:t>to humans. </a:t>
            </a:r>
            <a:r>
              <a:rPr lang="en-US" altLang="ja-JP" dirty="0" smtClean="0">
                <a:latin typeface="Arial" panose="020B0604020202020204" pitchFamily="34" charset="0"/>
                <a:cs typeface="Arial" panose="020B0604020202020204" pitchFamily="34" charset="0"/>
              </a:rPr>
              <a:t>Therefore, UV-A </a:t>
            </a:r>
            <a:r>
              <a:rPr lang="en-US" altLang="ja-JP" dirty="0">
                <a:latin typeface="Arial" panose="020B0604020202020204" pitchFamily="34" charset="0"/>
                <a:cs typeface="Arial" panose="020B0604020202020204" pitchFamily="34" charset="0"/>
              </a:rPr>
              <a:t>LEDs </a:t>
            </a:r>
            <a:r>
              <a:rPr lang="en-US" altLang="ja-JP" dirty="0" smtClean="0">
                <a:latin typeface="Arial" panose="020B0604020202020204" pitchFamily="34" charset="0"/>
                <a:cs typeface="Arial" panose="020B0604020202020204" pitchFamily="34" charset="0"/>
              </a:rPr>
              <a:t>holds </a:t>
            </a:r>
            <a:r>
              <a:rPr lang="en-US" altLang="ja-JP" dirty="0">
                <a:latin typeface="Arial" panose="020B0604020202020204" pitchFamily="34" charset="0"/>
                <a:cs typeface="Arial" panose="020B0604020202020204" pitchFamily="34" charset="0"/>
              </a:rPr>
              <a:t>promise for </a:t>
            </a:r>
            <a:r>
              <a:rPr lang="en-US" altLang="ja-JP" dirty="0" smtClean="0">
                <a:latin typeface="Arial" panose="020B0604020202020204" pitchFamily="34" charset="0"/>
                <a:cs typeface="Arial" panose="020B0604020202020204" pitchFamily="34" charset="0"/>
              </a:rPr>
              <a:t>engineering uses. To </a:t>
            </a:r>
            <a:r>
              <a:rPr lang="en-US" altLang="ja-JP" dirty="0">
                <a:latin typeface="Arial" panose="020B0604020202020204" pitchFamily="34" charset="0"/>
                <a:cs typeface="Arial" panose="020B0604020202020204" pitchFamily="34" charset="0"/>
              </a:rPr>
              <a:t>increase the sterilization efficiency of UV-A, we have been investigating the synergistic bactericidal activity of the combination of UV-A light </a:t>
            </a:r>
            <a:r>
              <a:rPr lang="en-US" altLang="ja-JP" dirty="0" smtClean="0">
                <a:latin typeface="Arial" panose="020B0604020202020204" pitchFamily="34" charset="0"/>
                <a:cs typeface="Arial" panose="020B0604020202020204" pitchFamily="34" charset="0"/>
              </a:rPr>
              <a:t>and </a:t>
            </a:r>
            <a:r>
              <a:rPr lang="en-US" altLang="ja-JP" dirty="0" err="1" smtClean="0">
                <a:latin typeface="Arial" panose="020B0604020202020204" pitchFamily="34" charset="0"/>
                <a:cs typeface="Arial" panose="020B0604020202020204" pitchFamily="34" charset="0"/>
              </a:rPr>
              <a:t>photoreactive</a:t>
            </a:r>
            <a:r>
              <a:rPr lang="en-US" altLang="ja-JP" dirty="0" smtClean="0">
                <a:latin typeface="Arial" panose="020B0604020202020204" pitchFamily="34" charset="0"/>
                <a:cs typeface="Arial" panose="020B0604020202020204" pitchFamily="34" charset="0"/>
              </a:rPr>
              <a:t> substrates.</a:t>
            </a:r>
          </a:p>
          <a:p>
            <a:pPr fontAlgn="auto">
              <a:spcAft>
                <a:spcPts val="0"/>
              </a:spcAft>
              <a:defRPr/>
            </a:pPr>
            <a:r>
              <a:rPr lang="en-US" altLang="ja-JP" dirty="0" smtClean="0">
                <a:latin typeface="Arial" panose="020B0604020202020204" pitchFamily="34" charset="0"/>
                <a:cs typeface="Arial" panose="020B0604020202020204" pitchFamily="34" charset="0"/>
              </a:rPr>
              <a:t>1. Development of new </a:t>
            </a:r>
            <a:r>
              <a:rPr lang="en-US" altLang="ja-JP" dirty="0" err="1" smtClean="0">
                <a:latin typeface="Arial" panose="020B0604020202020204" pitchFamily="34" charset="0"/>
                <a:cs typeface="Arial" panose="020B0604020202020204" pitchFamily="34" charset="0"/>
              </a:rPr>
              <a:t>photoreactive</a:t>
            </a:r>
            <a:r>
              <a:rPr lang="en-US" altLang="ja-JP" dirty="0" smtClean="0">
                <a:latin typeface="Arial" panose="020B0604020202020204" pitchFamily="34" charset="0"/>
                <a:cs typeface="Arial" panose="020B0604020202020204" pitchFamily="34" charset="0"/>
              </a:rPr>
              <a:t> substrates</a:t>
            </a:r>
            <a:br>
              <a:rPr lang="en-US" altLang="ja-JP" dirty="0" smtClean="0">
                <a:latin typeface="Arial" panose="020B0604020202020204" pitchFamily="34" charset="0"/>
                <a:cs typeface="Arial" panose="020B0604020202020204" pitchFamily="34" charset="0"/>
              </a:rPr>
            </a:br>
            <a:r>
              <a:rPr lang="en-US" altLang="ja-JP" dirty="0" smtClean="0">
                <a:latin typeface="Arial" panose="020B0604020202020204" pitchFamily="34" charset="0"/>
                <a:cs typeface="Arial" panose="020B0604020202020204" pitchFamily="34" charset="0"/>
              </a:rPr>
              <a:t>2. Application of food additives</a:t>
            </a:r>
          </a:p>
          <a:p>
            <a:pPr fontAlgn="auto">
              <a:spcAft>
                <a:spcPts val="0"/>
              </a:spcAft>
              <a:defRPr/>
            </a:pPr>
            <a:r>
              <a:rPr lang="en-US" altLang="ja-JP" dirty="0" smtClean="0">
                <a:latin typeface="Arial" panose="020B0604020202020204" pitchFamily="34" charset="0"/>
                <a:cs typeface="Arial" panose="020B0604020202020204" pitchFamily="34" charset="0"/>
              </a:rPr>
              <a:t>3. Application of photocatalytic activity of TiO</a:t>
            </a:r>
            <a:r>
              <a:rPr lang="en-US" altLang="ja-JP" baseline="-25000" dirty="0" smtClean="0">
                <a:latin typeface="Arial" panose="020B0604020202020204" pitchFamily="34" charset="0"/>
                <a:cs typeface="Arial" panose="020B0604020202020204" pitchFamily="34" charset="0"/>
              </a:rPr>
              <a:t>2</a:t>
            </a:r>
          </a:p>
          <a:p>
            <a:pPr fontAlgn="auto">
              <a:spcAft>
                <a:spcPts val="0"/>
              </a:spcAft>
              <a:buFont typeface="Arial" pitchFamily="34" charset="0"/>
              <a:buNone/>
              <a:defRPr/>
            </a:pPr>
            <a:r>
              <a:rPr lang="ja-JP" altLang="en-US" dirty="0" smtClean="0">
                <a:latin typeface="Arial" pitchFamily="34" charset="0"/>
                <a:cs typeface="Arial" pitchFamily="34" charset="0"/>
              </a:rPr>
              <a:t>　</a:t>
            </a:r>
            <a:endParaRPr lang="ja-JP" altLang="en-US" dirty="0">
              <a:latin typeface="Arial" panose="020B0604020202020204" pitchFamily="34" charset="0"/>
              <a:cs typeface="Arial" panose="020B0604020202020204" pitchFamily="34" charset="0"/>
            </a:endParaRPr>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sterilization; photoreaction; UV</a:t>
            </a:r>
          </a:p>
          <a:p>
            <a:r>
              <a:rPr lang="en-US" altLang="ja-JP" sz="1200" dirty="0" smtClean="0">
                <a:latin typeface="Arial" charset="0"/>
                <a:cs typeface="Arial" charset="0"/>
              </a:rPr>
              <a:t>E-mail: a.shirai@tokushima-u.ac.jp&gt;</a:t>
            </a:r>
          </a:p>
          <a:p>
            <a:r>
              <a:rPr lang="en-US" altLang="ja-JP" sz="1200" dirty="0" smtClean="0">
                <a:latin typeface="Arial" charset="0"/>
                <a:cs typeface="Arial" charset="0"/>
              </a:rPr>
              <a:t>Tel: +81-88-656-7519</a:t>
            </a:r>
          </a:p>
          <a:p>
            <a:r>
              <a:rPr lang="en-US" altLang="ja-JP" sz="1200" dirty="0" smtClean="0">
                <a:latin typeface="Arial" charset="0"/>
                <a:cs typeface="Arial" charset="0"/>
              </a:rPr>
              <a:t>Fax: +81-88-656-9148</a:t>
            </a:r>
          </a:p>
        </p:txBody>
      </p: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図 11"/>
          <p:cNvPicPr>
            <a:picLocks noChangeAspect="1"/>
          </p:cNvPicPr>
          <p:nvPr/>
        </p:nvPicPr>
        <p:blipFill>
          <a:blip r:embed="rId4"/>
          <a:stretch>
            <a:fillRect/>
          </a:stretch>
        </p:blipFill>
        <p:spPr>
          <a:xfrm>
            <a:off x="499675" y="3803122"/>
            <a:ext cx="1819790" cy="1454573"/>
          </a:xfrm>
          <a:prstGeom prst="rect">
            <a:avLst/>
          </a:prstGeom>
        </p:spPr>
      </p:pic>
      <p:pic>
        <p:nvPicPr>
          <p:cNvPr id="13" name="図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2540" y="3826959"/>
            <a:ext cx="1377459"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0" name="図 19"/>
          <p:cNvPicPr>
            <a:picLocks noChangeAspect="1"/>
          </p:cNvPicPr>
          <p:nvPr/>
        </p:nvPicPr>
        <p:blipFill>
          <a:blip r:embed="rId6"/>
          <a:stretch>
            <a:fillRect/>
          </a:stretch>
        </p:blipFill>
        <p:spPr>
          <a:xfrm>
            <a:off x="2863386" y="5629199"/>
            <a:ext cx="1249195" cy="864812"/>
          </a:xfrm>
          <a:prstGeom prst="rect">
            <a:avLst/>
          </a:prstGeom>
        </p:spPr>
      </p:pic>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331" y="5609551"/>
            <a:ext cx="1255588" cy="886362"/>
          </a:xfrm>
          <a:prstGeom prst="rect">
            <a:avLst/>
          </a:prstGeom>
        </p:spPr>
      </p:pic>
      <p:sp>
        <p:nvSpPr>
          <p:cNvPr id="24" name="円/楕円 23"/>
          <p:cNvSpPr/>
          <p:nvPr/>
        </p:nvSpPr>
        <p:spPr>
          <a:xfrm>
            <a:off x="1659726" y="1337653"/>
            <a:ext cx="1728192" cy="36245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00"/>
          </a:p>
        </p:txBody>
      </p:sp>
      <p:sp>
        <p:nvSpPr>
          <p:cNvPr id="25" name="テキスト ボックス 24"/>
          <p:cNvSpPr txBox="1"/>
          <p:nvPr/>
        </p:nvSpPr>
        <p:spPr>
          <a:xfrm>
            <a:off x="1866028" y="1327080"/>
            <a:ext cx="1359668" cy="338554"/>
          </a:xfrm>
          <a:prstGeom prst="rect">
            <a:avLst/>
          </a:prstGeom>
          <a:noFill/>
        </p:spPr>
        <p:txBody>
          <a:bodyPr wrap="none" rtlCol="0">
            <a:spAutoFit/>
          </a:bodyPr>
          <a:lstStyle/>
          <a:p>
            <a:r>
              <a:rPr lang="en-US" altLang="ja-JP" sz="1600" b="1" dirty="0" smtClean="0"/>
              <a:t>Non-activity</a:t>
            </a:r>
            <a:endParaRPr lang="ja-JP" altLang="en-US" sz="1600" b="1" dirty="0"/>
          </a:p>
        </p:txBody>
      </p:sp>
      <p:pic>
        <p:nvPicPr>
          <p:cNvPr id="29" name="図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6028" y="5482307"/>
            <a:ext cx="1109370" cy="1035872"/>
          </a:xfrm>
          <a:prstGeom prst="rect">
            <a:avLst/>
          </a:prstGeom>
        </p:spPr>
      </p:pic>
      <p:sp>
        <p:nvSpPr>
          <p:cNvPr id="30" name="テキスト ボックス 29"/>
          <p:cNvSpPr txBox="1"/>
          <p:nvPr/>
        </p:nvSpPr>
        <p:spPr>
          <a:xfrm>
            <a:off x="2083162" y="6205647"/>
            <a:ext cx="702436" cy="307777"/>
          </a:xfrm>
          <a:prstGeom prst="rect">
            <a:avLst/>
          </a:prstGeom>
          <a:noFill/>
        </p:spPr>
        <p:txBody>
          <a:bodyPr wrap="none" rtlCol="0">
            <a:spAutoFit/>
          </a:bodyPr>
          <a:lstStyle/>
          <a:p>
            <a:r>
              <a:rPr lang="en-US" altLang="ja-JP" sz="140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Fruits</a:t>
            </a:r>
            <a:endParaRPr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700821" y="6221036"/>
            <a:ext cx="1284326" cy="276999"/>
          </a:xfrm>
          <a:prstGeom prst="rect">
            <a:avLst/>
          </a:prstGeom>
          <a:noFill/>
        </p:spPr>
        <p:txBody>
          <a:bodyPr wrap="none" rtlCol="0">
            <a:spAutoFit/>
          </a:bodyPr>
          <a:lstStyle/>
          <a:p>
            <a:r>
              <a:rPr lang="en-US" altLang="ja-JP" sz="120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Cultured cells</a:t>
            </a:r>
            <a:endPar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2" name="正方形/長方形 44"/>
          <p:cNvSpPr>
            <a:spLocks noChangeArrowheads="1"/>
          </p:cNvSpPr>
          <p:nvPr/>
        </p:nvSpPr>
        <p:spPr bwMode="auto">
          <a:xfrm>
            <a:off x="536296" y="5215689"/>
            <a:ext cx="3915334" cy="584775"/>
          </a:xfrm>
          <a:prstGeom prst="rect">
            <a:avLst/>
          </a:prstGeom>
          <a:solidFill>
            <a:srgbClr val="ADDB7B"/>
          </a:solidFill>
          <a:ln>
            <a:noFill/>
          </a:ln>
          <a:extLst/>
        </p:spPr>
        <p:txBody>
          <a:bodyPr wrap="square">
            <a:spAutoFit/>
          </a:bodyPr>
          <a:lstStyle/>
          <a:p>
            <a:pPr algn="ctr"/>
            <a:r>
              <a:rPr lang="en-US" altLang="ja-JP" sz="1600" b="1" dirty="0" smtClean="0">
                <a:solidFill>
                  <a:srgbClr val="0000CC"/>
                </a:solidFill>
              </a:rPr>
              <a:t>Application in antimicrobial treatment in medical and food industries</a:t>
            </a:r>
            <a:endParaRPr lang="en-US" altLang="ja-JP" sz="1600" b="1" dirty="0">
              <a:solidFill>
                <a:srgbClr val="0000CC"/>
              </a:solidFill>
            </a:endParaRPr>
          </a:p>
        </p:txBody>
      </p:sp>
      <p:pic>
        <p:nvPicPr>
          <p:cNvPr id="34" name="図 33"/>
          <p:cNvPicPr>
            <a:picLocks noChangeAspect="1"/>
          </p:cNvPicPr>
          <p:nvPr/>
        </p:nvPicPr>
        <p:blipFill>
          <a:blip r:embed="rId9"/>
          <a:stretch>
            <a:fillRect/>
          </a:stretch>
        </p:blipFill>
        <p:spPr>
          <a:xfrm>
            <a:off x="2965189" y="1567016"/>
            <a:ext cx="1412706" cy="635513"/>
          </a:xfrm>
          <a:prstGeom prst="rect">
            <a:avLst/>
          </a:prstGeom>
        </p:spPr>
      </p:pic>
      <p:sp>
        <p:nvSpPr>
          <p:cNvPr id="36" name="テキスト ボックス 35"/>
          <p:cNvSpPr txBox="1"/>
          <p:nvPr/>
        </p:nvSpPr>
        <p:spPr>
          <a:xfrm>
            <a:off x="2962540" y="6205647"/>
            <a:ext cx="1204176" cy="307777"/>
          </a:xfrm>
          <a:prstGeom prst="rect">
            <a:avLst/>
          </a:prstGeom>
          <a:noFill/>
        </p:spPr>
        <p:txBody>
          <a:bodyPr wrap="none" rtlCol="0">
            <a:spAutoFit/>
          </a:bodyPr>
          <a:lstStyle/>
          <a:p>
            <a:r>
              <a:rPr lang="en-US" altLang="ja-JP" sz="1400" b="1"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Vegetables</a:t>
            </a:r>
            <a:endParaRPr lang="ja-JP" altLang="en-US" sz="1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1414946" y="3407946"/>
            <a:ext cx="2308645" cy="338554"/>
          </a:xfrm>
          <a:prstGeom prst="rect">
            <a:avLst/>
          </a:prstGeom>
          <a:solidFill>
            <a:srgbClr val="FFFF00"/>
          </a:solidFill>
        </p:spPr>
        <p:txBody>
          <a:bodyPr wrap="none" rtlCol="0">
            <a:spAutoFit/>
          </a:bodyPr>
          <a:lstStyle/>
          <a:p>
            <a:r>
              <a:rPr lang="en-US" altLang="ja-JP" sz="1600" b="1" dirty="0" smtClean="0"/>
              <a:t>Antibiological activity</a:t>
            </a:r>
            <a:endParaRPr lang="ja-JP" altLang="en-US" sz="1600" b="1" dirty="0"/>
          </a:p>
        </p:txBody>
      </p:sp>
      <p:sp>
        <p:nvSpPr>
          <p:cNvPr id="41" name="右矢印 40"/>
          <p:cNvSpPr/>
          <p:nvPr/>
        </p:nvSpPr>
        <p:spPr>
          <a:xfrm rot="5400000">
            <a:off x="1845410" y="4113248"/>
            <a:ext cx="1400268" cy="837086"/>
          </a:xfrm>
          <a:prstGeom prst="rightArrow">
            <a:avLst/>
          </a:prstGeom>
          <a:solidFill>
            <a:srgbClr val="16E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656" y="1707429"/>
            <a:ext cx="1543537" cy="1448578"/>
          </a:xfrm>
          <a:prstGeom prst="rect">
            <a:avLst/>
          </a:prstGeom>
        </p:spPr>
      </p:pic>
      <p:pic>
        <p:nvPicPr>
          <p:cNvPr id="26" name="図 25"/>
          <p:cNvPicPr>
            <a:picLocks noChangeAspect="1"/>
          </p:cNvPicPr>
          <p:nvPr/>
        </p:nvPicPr>
        <p:blipFill>
          <a:blip r:embed="rId11"/>
          <a:stretch>
            <a:fillRect/>
          </a:stretch>
        </p:blipFill>
        <p:spPr>
          <a:xfrm>
            <a:off x="1928831" y="1968893"/>
            <a:ext cx="1237814" cy="928360"/>
          </a:xfrm>
          <a:prstGeom prst="rect">
            <a:avLst/>
          </a:prstGeom>
        </p:spPr>
      </p:pic>
      <p:sp>
        <p:nvSpPr>
          <p:cNvPr id="27" name="テキスト ボックス 9"/>
          <p:cNvSpPr txBox="1">
            <a:spLocks noChangeArrowheads="1"/>
          </p:cNvSpPr>
          <p:nvPr/>
        </p:nvSpPr>
        <p:spPr bwMode="auto">
          <a:xfrm>
            <a:off x="1910694" y="2600590"/>
            <a:ext cx="915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200" b="1" dirty="0" smtClean="0">
                <a:solidFill>
                  <a:schemeClr val="bg1"/>
                </a:solidFill>
                <a:latin typeface="Arial" panose="020B0604020202020204" pitchFamily="34" charset="0"/>
                <a:cs typeface="Arial" panose="020B0604020202020204" pitchFamily="34" charset="0"/>
              </a:rPr>
              <a:t>UV-A LED</a:t>
            </a:r>
            <a:endParaRPr lang="en-US" altLang="ja-JP" sz="1200" b="1" dirty="0">
              <a:solidFill>
                <a:schemeClr val="bg1"/>
              </a:solidFill>
              <a:latin typeface="Arial" panose="020B0604020202020204" pitchFamily="34" charset="0"/>
              <a:cs typeface="Arial" panose="020B0604020202020204" pitchFamily="34" charset="0"/>
            </a:endParaRPr>
          </a:p>
        </p:txBody>
      </p:sp>
      <p:sp>
        <p:nvSpPr>
          <p:cNvPr id="28" name="テキスト ボックス 27"/>
          <p:cNvSpPr txBox="1"/>
          <p:nvPr/>
        </p:nvSpPr>
        <p:spPr>
          <a:xfrm>
            <a:off x="1928011" y="1964457"/>
            <a:ext cx="562975" cy="276999"/>
          </a:xfrm>
          <a:prstGeom prst="rect">
            <a:avLst/>
          </a:prstGeom>
          <a:solidFill>
            <a:srgbClr val="FFC000"/>
          </a:solidFill>
        </p:spPr>
        <p:txBody>
          <a:bodyPr wrap="none" rtlCol="0">
            <a:spAutoFit/>
          </a:bodyPr>
          <a:lstStyle/>
          <a:p>
            <a:r>
              <a:rPr lang="en-US" altLang="ja-JP" sz="1200" b="1" dirty="0" smtClean="0"/>
              <a:t>Light</a:t>
            </a:r>
            <a:endParaRPr lang="ja-JP" altLang="en-US" sz="1200" b="1" dirty="0"/>
          </a:p>
        </p:txBody>
      </p:sp>
      <p:sp>
        <p:nvSpPr>
          <p:cNvPr id="39" name="テキスト ボックス 27"/>
          <p:cNvSpPr txBox="1">
            <a:spLocks noChangeArrowheads="1"/>
          </p:cNvSpPr>
          <p:nvPr/>
        </p:nvSpPr>
        <p:spPr bwMode="auto">
          <a:xfrm>
            <a:off x="595972" y="3121865"/>
            <a:ext cx="154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dirty="0"/>
              <a:t>Emission spectrum of </a:t>
            </a:r>
          </a:p>
          <a:p>
            <a:pPr eaLnBrk="1" hangingPunct="1">
              <a:spcBef>
                <a:spcPct val="0"/>
              </a:spcBef>
              <a:buFontTx/>
              <a:buNone/>
            </a:pPr>
            <a:r>
              <a:rPr lang="en-US" altLang="ja-JP" sz="1000" dirty="0"/>
              <a:t>UV-A LED</a:t>
            </a:r>
            <a:endParaRPr lang="ja-JP" altLang="en-US" sz="1000" dirty="0"/>
          </a:p>
        </p:txBody>
      </p:sp>
      <p:pic>
        <p:nvPicPr>
          <p:cNvPr id="3" name="図 2"/>
          <p:cNvPicPr>
            <a:picLocks noChangeAspect="1"/>
          </p:cNvPicPr>
          <p:nvPr/>
        </p:nvPicPr>
        <p:blipFill>
          <a:blip r:embed="rId12"/>
          <a:stretch>
            <a:fillRect/>
          </a:stretch>
        </p:blipFill>
        <p:spPr>
          <a:xfrm>
            <a:off x="7668344" y="5297630"/>
            <a:ext cx="936104" cy="1215794"/>
          </a:xfrm>
          <a:prstGeom prst="rect">
            <a:avLst/>
          </a:prstGeom>
        </p:spPr>
      </p:pic>
      <p:sp>
        <p:nvSpPr>
          <p:cNvPr id="35" name="テキスト ボックス 34"/>
          <p:cNvSpPr txBox="1"/>
          <p:nvPr/>
        </p:nvSpPr>
        <p:spPr>
          <a:xfrm>
            <a:off x="2962540" y="2287375"/>
            <a:ext cx="1473344" cy="461665"/>
          </a:xfrm>
          <a:prstGeom prst="rect">
            <a:avLst/>
          </a:prstGeom>
          <a:solidFill>
            <a:schemeClr val="accent6">
              <a:lumMod val="20000"/>
              <a:lumOff val="80000"/>
            </a:schemeClr>
          </a:solidFill>
        </p:spPr>
        <p:txBody>
          <a:bodyPr wrap="square" rtlCol="0">
            <a:spAutoFit/>
          </a:bodyPr>
          <a:lstStyle/>
          <a:p>
            <a:r>
              <a:rPr kumimoji="1" lang="en-US" altLang="ja-JP" sz="1200" dirty="0" smtClean="0"/>
              <a:t>Phenolic acids and their derivatives</a:t>
            </a:r>
            <a:endParaRPr kumimoji="1" lang="ja-JP"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868</TotalTime>
  <Words>284</Words>
  <Application>Microsoft Office PowerPoint</Application>
  <PresentationFormat>画面に合わせる (4:3)</PresentationFormat>
  <Paragraphs>52</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光反応分子を利用した微生物制御 　　　［キーワード：殺菌，滅菌，光反応，紫外線］　　助教　　白井　昭博</vt:lpstr>
      <vt:lpstr>Application of photoreactive substrates in improvement of  photosterilization technology                                                   Assistant Professor　Akihiro Shirai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65</cp:revision>
  <cp:lastPrinted>2016-05-25T10:39:18Z</cp:lastPrinted>
  <dcterms:created xsi:type="dcterms:W3CDTF">2015-04-30T08:53:54Z</dcterms:created>
  <dcterms:modified xsi:type="dcterms:W3CDTF">2016-06-20T00:18:42Z</dcterms:modified>
</cp:coreProperties>
</file>