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p:scale>
          <a:sx n="97" d="100"/>
          <a:sy n="97" d="100"/>
        </p:scale>
        <p:origin x="-1608"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2016/6/22</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2016/6/22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lstStyle/>
          <a:p>
            <a:pPr fontAlgn="auto">
              <a:spcAft>
                <a:spcPts val="0"/>
              </a:spcAft>
              <a:defRPr/>
            </a:pPr>
            <a:r>
              <a:rPr lang="en-US" altLang="en-US" dirty="0" smtClean="0">
                <a:latin typeface="+mn-ea"/>
              </a:rPr>
              <a:t>病原</a:t>
            </a:r>
            <a:r>
              <a:rPr lang="en-US" altLang="en-US" dirty="0">
                <a:latin typeface="+mn-ea"/>
              </a:rPr>
              <a:t>性連鎖球菌</a:t>
            </a:r>
            <a:r>
              <a:rPr lang="ja-JP" altLang="en-US" dirty="0">
                <a:latin typeface="+mn-ea"/>
              </a:rPr>
              <a:t>の</a:t>
            </a:r>
            <a:r>
              <a:rPr lang="en-US" altLang="en-US" dirty="0" smtClean="0">
                <a:latin typeface="+mn-ea"/>
              </a:rPr>
              <a:t>分子生物学</a:t>
            </a:r>
            <a:r>
              <a:rPr lang="en-US" altLang="ja-JP" sz="1800" dirty="0" smtClean="0"/>
              <a:t/>
            </a:r>
            <a:br>
              <a:rPr lang="en-US" altLang="ja-JP" sz="1800" dirty="0" smtClean="0"/>
            </a:br>
            <a:r>
              <a:rPr lang="ja-JP" altLang="en-US" sz="1800" dirty="0" smtClean="0"/>
              <a:t>　　　</a:t>
            </a:r>
            <a:r>
              <a:rPr lang="ja-JP" altLang="en-US" sz="1400" dirty="0">
                <a:latin typeface="+mn-ea"/>
              </a:rPr>
              <a:t>［連鎖球菌：分子遺伝学，病原細菌，分子シャペロン］</a:t>
            </a:r>
            <a:r>
              <a:rPr lang="ja-JP" altLang="en-US" sz="2000" dirty="0"/>
              <a:t>　</a:t>
            </a:r>
            <a:r>
              <a:rPr lang="ja-JP" altLang="en-US" sz="2000" dirty="0" smtClean="0"/>
              <a:t>　</a:t>
            </a:r>
            <a:r>
              <a:rPr lang="ja-JP" altLang="en-US" sz="2000" dirty="0" smtClean="0">
                <a:latin typeface="+mn-ea"/>
              </a:rPr>
              <a:t>准教授</a:t>
            </a:r>
            <a:r>
              <a:rPr lang="ja-JP" altLang="en-US" sz="2000" dirty="0">
                <a:latin typeface="+mn-ea"/>
              </a:rPr>
              <a:t>　友安　俊文</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dirty="0" smtClean="0">
                <a:latin typeface="+mn-ea"/>
              </a:rPr>
              <a:t> </a:t>
            </a: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defRPr/>
            </a:pPr>
            <a:r>
              <a:rPr lang="ja-JP" altLang="en-US" dirty="0">
                <a:latin typeface="+mn-ea"/>
              </a:rPr>
              <a:t>内容：</a:t>
            </a:r>
            <a:endParaRPr lang="en-US" altLang="ja-JP" dirty="0">
              <a:latin typeface="+mn-ea"/>
            </a:endParaRPr>
          </a:p>
          <a:p>
            <a:pPr fontAlgn="auto">
              <a:spcAft>
                <a:spcPts val="0"/>
              </a:spcAft>
              <a:defRPr/>
            </a:pPr>
            <a:r>
              <a:rPr lang="ja-JP" altLang="en-US" dirty="0">
                <a:latin typeface="+mn-ea"/>
              </a:rPr>
              <a:t>　</a:t>
            </a:r>
            <a:r>
              <a:rPr lang="en-US" altLang="ja-JP" i="1" dirty="0">
                <a:latin typeface="+mn-ea"/>
              </a:rPr>
              <a:t>Streptococcus </a:t>
            </a:r>
            <a:r>
              <a:rPr lang="en-US" altLang="ja-JP" i="1" dirty="0" err="1">
                <a:latin typeface="+mn-ea"/>
              </a:rPr>
              <a:t>intermedius</a:t>
            </a:r>
            <a:r>
              <a:rPr lang="ja-JP" altLang="en-US" dirty="0">
                <a:latin typeface="+mn-ea"/>
              </a:rPr>
              <a:t>は，ヒトの口腔内常在菌だが，日和見的に脳・肝臓などの深部臓器に重篤な膿瘍感染症を引き起こす（図</a:t>
            </a:r>
            <a:r>
              <a:rPr lang="en-US" altLang="ja-JP" dirty="0">
                <a:latin typeface="+mn-ea"/>
              </a:rPr>
              <a:t>1</a:t>
            </a:r>
            <a:r>
              <a:rPr lang="ja-JP" altLang="en-US" dirty="0">
                <a:latin typeface="+mn-ea"/>
              </a:rPr>
              <a:t>）。我々は，この菌の主要病原因子であるヒト特異的細胞溶解毒素インターメディリシンをコードしている</a:t>
            </a:r>
            <a:r>
              <a:rPr lang="en-US" altLang="ja-JP" i="1" dirty="0" err="1">
                <a:latin typeface="+mn-ea"/>
              </a:rPr>
              <a:t>ily</a:t>
            </a:r>
            <a:r>
              <a:rPr lang="ja-JP" altLang="en-US" dirty="0">
                <a:latin typeface="+mn-ea"/>
              </a:rPr>
              <a:t>の発現機構（</a:t>
            </a:r>
            <a:r>
              <a:rPr lang="en-US" altLang="ja-JP" dirty="0">
                <a:latin typeface="+mn-ea"/>
              </a:rPr>
              <a:t>1</a:t>
            </a:r>
            <a:r>
              <a:rPr lang="ja-JP" altLang="en-US" dirty="0">
                <a:latin typeface="+mn-ea"/>
              </a:rPr>
              <a:t>）と分子シャペロンである</a:t>
            </a:r>
            <a:r>
              <a:rPr lang="en-US" altLang="ja-JP" dirty="0" err="1">
                <a:latin typeface="+mn-ea"/>
              </a:rPr>
              <a:t>DnaK</a:t>
            </a:r>
            <a:r>
              <a:rPr lang="ja-JP" altLang="en-US" dirty="0">
                <a:latin typeface="+mn-ea"/>
              </a:rPr>
              <a:t>による細胞内蛋白質のクオリティーコントロール機構（</a:t>
            </a:r>
            <a:r>
              <a:rPr lang="en-US" altLang="ja-JP" dirty="0">
                <a:latin typeface="+mn-ea"/>
              </a:rPr>
              <a:t>2</a:t>
            </a:r>
            <a:r>
              <a:rPr lang="ja-JP" altLang="en-US" dirty="0">
                <a:latin typeface="+mn-ea"/>
              </a:rPr>
              <a:t>）について解析を進めている。</a:t>
            </a:r>
            <a:endParaRPr lang="en-US" altLang="ja-JP" dirty="0">
              <a:latin typeface="+mn-ea"/>
            </a:endParaRPr>
          </a:p>
          <a:p>
            <a:pPr fontAlgn="auto">
              <a:spcAft>
                <a:spcPts val="0"/>
              </a:spcAft>
              <a:defRPr/>
            </a:pPr>
            <a:r>
              <a:rPr lang="ja-JP" altLang="en-US" dirty="0">
                <a:latin typeface="+mn-ea"/>
              </a:rPr>
              <a:t>（</a:t>
            </a:r>
            <a:r>
              <a:rPr lang="en-US" altLang="ja-JP" dirty="0">
                <a:latin typeface="+mn-ea"/>
              </a:rPr>
              <a:t>1</a:t>
            </a:r>
            <a:r>
              <a:rPr lang="ja-JP" altLang="en-US" dirty="0">
                <a:latin typeface="+mn-ea"/>
              </a:rPr>
              <a:t>）</a:t>
            </a:r>
            <a:r>
              <a:rPr lang="en-US" altLang="ja-JP" i="1" dirty="0" err="1">
                <a:latin typeface="+mn-ea"/>
              </a:rPr>
              <a:t>ily</a:t>
            </a:r>
            <a:r>
              <a:rPr lang="ja-JP" altLang="en-US" dirty="0">
                <a:latin typeface="+mn-ea"/>
              </a:rPr>
              <a:t>遺伝子の発現機構</a:t>
            </a:r>
            <a:endParaRPr lang="en-US" altLang="ja-JP" dirty="0">
              <a:latin typeface="+mn-ea"/>
            </a:endParaRPr>
          </a:p>
          <a:p>
            <a:pPr fontAlgn="auto">
              <a:spcAft>
                <a:spcPts val="0"/>
              </a:spcAft>
              <a:defRPr/>
            </a:pPr>
            <a:r>
              <a:rPr lang="ja-JP" altLang="en-US" dirty="0">
                <a:latin typeface="+mn-ea"/>
              </a:rPr>
              <a:t>糖の代謝に関わる遺伝子群の発現制御に関わるカタボライト抑制因子（</a:t>
            </a:r>
            <a:r>
              <a:rPr lang="en-US" altLang="ja-JP" dirty="0" err="1">
                <a:latin typeface="+mn-ea"/>
              </a:rPr>
              <a:t>CcpA</a:t>
            </a:r>
            <a:r>
              <a:rPr lang="ja-JP" altLang="en-US" dirty="0">
                <a:latin typeface="+mn-ea"/>
              </a:rPr>
              <a:t>）とラクトースリプレッサー（</a:t>
            </a:r>
            <a:r>
              <a:rPr lang="en-US" altLang="ja-JP" dirty="0" err="1">
                <a:latin typeface="+mn-ea"/>
              </a:rPr>
              <a:t>LacR</a:t>
            </a:r>
            <a:r>
              <a:rPr lang="ja-JP" altLang="en-US" dirty="0">
                <a:latin typeface="+mn-ea"/>
              </a:rPr>
              <a:t>）が</a:t>
            </a:r>
            <a:r>
              <a:rPr lang="en-US" altLang="ja-JP" i="1" dirty="0" err="1">
                <a:latin typeface="+mn-ea"/>
              </a:rPr>
              <a:t>ily</a:t>
            </a:r>
            <a:r>
              <a:rPr lang="ja-JP" altLang="en-US" dirty="0">
                <a:latin typeface="+mn-ea"/>
              </a:rPr>
              <a:t>発現を調節していることを明らかにした（図</a:t>
            </a:r>
            <a:r>
              <a:rPr lang="en-US" altLang="ja-JP" dirty="0">
                <a:latin typeface="+mn-ea"/>
              </a:rPr>
              <a:t>2</a:t>
            </a:r>
            <a:r>
              <a:rPr lang="ja-JP" altLang="en-US" dirty="0">
                <a:latin typeface="+mn-ea"/>
              </a:rPr>
              <a:t>）。また，深部膿瘍から分離された</a:t>
            </a:r>
            <a:r>
              <a:rPr lang="en-US" altLang="ja-JP" i="1" dirty="0" err="1">
                <a:latin typeface="+mn-ea"/>
              </a:rPr>
              <a:t>ily</a:t>
            </a:r>
            <a:r>
              <a:rPr lang="ja-JP" altLang="en-US" dirty="0">
                <a:latin typeface="+mn-ea"/>
              </a:rPr>
              <a:t>高産生株の多くが</a:t>
            </a:r>
            <a:r>
              <a:rPr lang="en-US" altLang="ja-JP" dirty="0" err="1">
                <a:latin typeface="+mn-ea"/>
              </a:rPr>
              <a:t>LacR</a:t>
            </a:r>
            <a:r>
              <a:rPr lang="ja-JP" altLang="en-US" dirty="0">
                <a:latin typeface="+mn-ea"/>
              </a:rPr>
              <a:t>に機能喪失変異をもつことも報告した。</a:t>
            </a:r>
            <a:endParaRPr lang="en-US" altLang="ja-JP" dirty="0">
              <a:latin typeface="+mn-ea"/>
            </a:endParaRPr>
          </a:p>
          <a:p>
            <a:pPr fontAlgn="auto">
              <a:lnSpc>
                <a:spcPts val="200"/>
              </a:lnSpc>
              <a:spcAft>
                <a:spcPts val="0"/>
              </a:spcAft>
              <a:defRPr/>
            </a:pPr>
            <a:endParaRPr lang="en-US" altLang="ja-JP" dirty="0">
              <a:latin typeface="+mn-ea"/>
            </a:endParaRPr>
          </a:p>
          <a:p>
            <a:pPr fontAlgn="auto">
              <a:spcAft>
                <a:spcPts val="0"/>
              </a:spcAft>
              <a:defRPr/>
            </a:pPr>
            <a:r>
              <a:rPr lang="ja-JP" altLang="en-US" dirty="0">
                <a:latin typeface="+mn-ea"/>
              </a:rPr>
              <a:t>（</a:t>
            </a:r>
            <a:r>
              <a:rPr lang="en-US" altLang="ja-JP" dirty="0">
                <a:latin typeface="+mn-ea"/>
              </a:rPr>
              <a:t>2</a:t>
            </a:r>
            <a:r>
              <a:rPr lang="ja-JP" altLang="en-US" dirty="0">
                <a:latin typeface="+mn-ea"/>
              </a:rPr>
              <a:t>）細胞内蛋白質のクオリティーコントロール機構</a:t>
            </a:r>
            <a:endParaRPr lang="en-US" altLang="ja-JP" dirty="0">
              <a:latin typeface="+mn-ea"/>
            </a:endParaRPr>
          </a:p>
          <a:p>
            <a:pPr fontAlgn="auto">
              <a:spcAft>
                <a:spcPts val="0"/>
              </a:spcAft>
              <a:defRPr/>
            </a:pPr>
            <a:r>
              <a:rPr lang="ja-JP" altLang="en-US" dirty="0">
                <a:latin typeface="+mn-ea"/>
              </a:rPr>
              <a:t>グラム陽性菌の</a:t>
            </a:r>
            <a:r>
              <a:rPr lang="en-US" altLang="ja-JP" dirty="0" err="1">
                <a:latin typeface="+mn-ea"/>
              </a:rPr>
              <a:t>DnaK</a:t>
            </a:r>
            <a:r>
              <a:rPr lang="ja-JP" altLang="en-US" dirty="0">
                <a:latin typeface="+mn-ea"/>
              </a:rPr>
              <a:t>は，シャペロン研究が最も進んでいるグラム陰性菌の大腸菌内で機能しないと考えられており，その細胞内での機能はあまり良くわかっていなかった。しかし，我々はグラム陽性菌である</a:t>
            </a:r>
            <a:r>
              <a:rPr lang="en-US" altLang="ja-JP" i="1" dirty="0">
                <a:latin typeface="+mn-ea"/>
              </a:rPr>
              <a:t>S. </a:t>
            </a:r>
            <a:r>
              <a:rPr lang="en-US" altLang="ja-JP" i="1" dirty="0" err="1">
                <a:latin typeface="+mn-ea"/>
              </a:rPr>
              <a:t>intermedius</a:t>
            </a:r>
            <a:r>
              <a:rPr lang="en-US" altLang="ja-JP" dirty="0">
                <a:latin typeface="+mn-ea"/>
              </a:rPr>
              <a:t> </a:t>
            </a:r>
            <a:r>
              <a:rPr lang="en-US" altLang="ja-JP" dirty="0" err="1">
                <a:latin typeface="+mn-ea"/>
              </a:rPr>
              <a:t>DnaK</a:t>
            </a:r>
            <a:r>
              <a:rPr lang="ja-JP" altLang="en-US" dirty="0">
                <a:latin typeface="+mn-ea"/>
              </a:rPr>
              <a:t>を大腸菌内で機能させることに成功し（図</a:t>
            </a:r>
            <a:r>
              <a:rPr lang="en-US" altLang="ja-JP" dirty="0">
                <a:latin typeface="+mn-ea"/>
              </a:rPr>
              <a:t>3</a:t>
            </a:r>
            <a:r>
              <a:rPr lang="ja-JP" altLang="en-US" dirty="0">
                <a:latin typeface="+mn-ea"/>
              </a:rPr>
              <a:t>），その機能について詳細な解析を行っている。</a:t>
            </a:r>
            <a:endParaRPr lang="en-US" altLang="ja-JP" dirty="0">
              <a:latin typeface="+mn-ea"/>
            </a:endParaRPr>
          </a:p>
          <a:p>
            <a:pPr fontAlgn="auto">
              <a:spcAft>
                <a:spcPts val="0"/>
              </a:spcAft>
              <a:buFont typeface="Arial" pitchFamily="34" charset="0"/>
              <a:buNone/>
              <a:defRPr/>
            </a:pP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defRPr/>
            </a:pPr>
            <a:r>
              <a:rPr lang="ja-JP" altLang="en-US" sz="1200" dirty="0">
                <a:latin typeface="+mn-ea"/>
              </a:rPr>
              <a:t>分野：医歯薬学</a:t>
            </a:r>
            <a:endParaRPr lang="en-US" altLang="ja-JP" sz="1200" dirty="0">
              <a:latin typeface="+mn-ea"/>
            </a:endParaRPr>
          </a:p>
          <a:p>
            <a:pPr fontAlgn="auto">
              <a:lnSpc>
                <a:spcPct val="90000"/>
              </a:lnSpc>
              <a:spcBef>
                <a:spcPts val="600"/>
              </a:spcBef>
              <a:spcAft>
                <a:spcPts val="0"/>
              </a:spcAft>
              <a:defRPr/>
            </a:pPr>
            <a:r>
              <a:rPr lang="ja-JP" altLang="en-US" sz="1200" dirty="0">
                <a:latin typeface="+mn-ea"/>
              </a:rPr>
              <a:t>専門：分子遺伝学，生化学</a:t>
            </a:r>
            <a:endParaRPr lang="en-US" altLang="ja-JP" sz="1200" dirty="0">
              <a:latin typeface="+mn-ea"/>
            </a:endParaRPr>
          </a:p>
          <a:p>
            <a:pPr fontAlgn="auto">
              <a:lnSpc>
                <a:spcPct val="90000"/>
              </a:lnSpc>
              <a:spcBef>
                <a:spcPts val="600"/>
              </a:spcBef>
              <a:spcAft>
                <a:spcPts val="0"/>
              </a:spcAft>
              <a:defRPr/>
            </a:pPr>
            <a:r>
              <a:rPr lang="en-US" altLang="ja-JP" sz="1200" dirty="0">
                <a:latin typeface="+mn-ea"/>
                <a:cs typeface="Times New Roman" pitchFamily="18" charset="0"/>
              </a:rPr>
              <a:t>E-mail: </a:t>
            </a:r>
            <a:r>
              <a:rPr lang="en-US" altLang="ja-JP" sz="1200" dirty="0" err="1" smtClean="0">
                <a:latin typeface="+mn-ea"/>
                <a:cs typeface="Times New Roman" pitchFamily="18" charset="0"/>
              </a:rPr>
              <a:t>tomoyasu.bio@</a:t>
            </a:r>
            <a:r>
              <a:rPr lang="en-US" altLang="ja-JP" sz="1200" dirty="0" err="1">
                <a:latin typeface="+mn-ea"/>
                <a:cs typeface="Times New Roman" pitchFamily="18" charset="0"/>
              </a:rPr>
              <a:t>tokushima-u.ac.jp</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Tel.   088-656-9213</a:t>
            </a:r>
          </a:p>
          <a:p>
            <a:pPr fontAlgn="auto">
              <a:lnSpc>
                <a:spcPct val="90000"/>
              </a:lnSpc>
              <a:spcBef>
                <a:spcPts val="600"/>
              </a:spcBef>
              <a:spcAft>
                <a:spcPts val="0"/>
              </a:spcAft>
              <a:defRPr/>
            </a:pPr>
            <a:r>
              <a:rPr lang="en-US" altLang="ja-JP" sz="1200" dirty="0">
                <a:latin typeface="+mn-ea"/>
                <a:cs typeface="Times New Roman" pitchFamily="18" charset="0"/>
              </a:rPr>
              <a:t>Fax:  088-656-7525</a:t>
            </a:r>
          </a:p>
          <a:p>
            <a:pPr fontAlgn="auto">
              <a:lnSpc>
                <a:spcPct val="90000"/>
              </a:lnSpc>
              <a:spcBef>
                <a:spcPts val="600"/>
              </a:spcBef>
              <a:spcAft>
                <a:spcPts val="0"/>
              </a:spcAft>
              <a:defRPr/>
            </a:pPr>
            <a:r>
              <a:rPr lang="en-US" altLang="ja-JP" sz="1200" dirty="0">
                <a:latin typeface="+mn-ea"/>
                <a:cs typeface="Times New Roman" pitchFamily="18" charset="0"/>
              </a:rPr>
              <a:t>HP :</a:t>
            </a:r>
            <a:r>
              <a:rPr lang="ja-JP" altLang="en-US" sz="1200">
                <a:latin typeface="+mn-ea"/>
                <a:cs typeface="Times New Roman" pitchFamily="18" charset="0"/>
              </a:rPr>
              <a:t> </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596188" y="5373688"/>
            <a:ext cx="1008062" cy="1079500"/>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顔写真</a:t>
            </a:r>
            <a:r>
              <a:rPr lang="en-US" altLang="ja-JP" sz="1200" dirty="0">
                <a:solidFill>
                  <a:schemeClr val="tx1"/>
                </a:solidFill>
              </a:rPr>
              <a:t/>
            </a:r>
            <a:br>
              <a:rPr lang="en-US" altLang="ja-JP" sz="1200" dirty="0">
                <a:solidFill>
                  <a:schemeClr val="tx1"/>
                </a:solidFill>
              </a:rPr>
            </a:br>
            <a:r>
              <a:rPr lang="ja-JP" altLang="en-US" sz="1050" dirty="0">
                <a:solidFill>
                  <a:schemeClr val="tx1"/>
                </a:solidFill>
              </a:rPr>
              <a:t>（省略可）</a:t>
            </a:r>
            <a:endParaRPr lang="ja-JP" alt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2"/>
          <p:cNvSpPr>
            <a:spLocks noChangeArrowheads="1"/>
          </p:cNvSpPr>
          <p:nvPr/>
        </p:nvSpPr>
        <p:spPr bwMode="auto">
          <a:xfrm>
            <a:off x="2257425" y="3027363"/>
            <a:ext cx="774700" cy="138112"/>
          </a:xfrm>
          <a:prstGeom prst="rect">
            <a:avLst/>
          </a:prstGeom>
          <a:noFill/>
          <a:ln w="9525">
            <a:noFill/>
            <a:miter lim="800000"/>
            <a:headEnd/>
            <a:tailEnd/>
          </a:ln>
        </p:spPr>
        <p:txBody>
          <a:bodyPr lIns="0" tIns="0" rIns="0" bIns="0">
            <a:spAutoFit/>
          </a:body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2" name="直線矢印コネクタ 11"/>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a:stretch>
            <a:fillRect/>
          </a:stretch>
        </p:blipFill>
        <p:spPr>
          <a:xfrm>
            <a:off x="899592" y="1340768"/>
            <a:ext cx="3374598" cy="1433536"/>
          </a:xfrm>
          <a:prstGeom prst="rect">
            <a:avLst/>
          </a:prstGeom>
        </p:spPr>
      </p:pic>
      <p:pic>
        <p:nvPicPr>
          <p:cNvPr id="15" name="図 14"/>
          <p:cNvPicPr>
            <a:picLocks noChangeAspect="1"/>
          </p:cNvPicPr>
          <p:nvPr/>
        </p:nvPicPr>
        <p:blipFill>
          <a:blip r:embed="rId5"/>
          <a:stretch>
            <a:fillRect/>
          </a:stretch>
        </p:blipFill>
        <p:spPr>
          <a:xfrm>
            <a:off x="965926" y="2924944"/>
            <a:ext cx="3241930" cy="1500462"/>
          </a:xfrm>
          <a:prstGeom prst="rect">
            <a:avLst/>
          </a:prstGeom>
        </p:spPr>
      </p:pic>
      <p:pic>
        <p:nvPicPr>
          <p:cNvPr id="16" name="図 15"/>
          <p:cNvPicPr>
            <a:picLocks noChangeAspect="1"/>
          </p:cNvPicPr>
          <p:nvPr/>
        </p:nvPicPr>
        <p:blipFill>
          <a:blip r:embed="rId6"/>
          <a:stretch>
            <a:fillRect/>
          </a:stretch>
        </p:blipFill>
        <p:spPr>
          <a:xfrm>
            <a:off x="1146731" y="4653136"/>
            <a:ext cx="2880320" cy="1890489"/>
          </a:xfrm>
          <a:prstGeom prst="rect">
            <a:avLst/>
          </a:prstGeom>
        </p:spPr>
      </p:pic>
      <p:pic>
        <p:nvPicPr>
          <p:cNvPr id="19" name="図 1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b="11281"/>
          <a:stretch/>
        </p:blipFill>
        <p:spPr>
          <a:xfrm>
            <a:off x="7569200" y="5361775"/>
            <a:ext cx="1043756" cy="11296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algn="l" fontAlgn="auto">
              <a:spcAft>
                <a:spcPts val="0"/>
              </a:spcAft>
              <a:defRPr/>
            </a:pPr>
            <a:r>
              <a:rPr lang="en-US" altLang="ja-JP" sz="2000" dirty="0">
                <a:latin typeface="Arial" pitchFamily="34" charset="0"/>
                <a:cs typeface="Arial" pitchFamily="34" charset="0"/>
              </a:rPr>
              <a:t>Molecular biology of pathogenic streptococci</a:t>
            </a:r>
            <a:br>
              <a:rPr lang="en-US" altLang="ja-JP" sz="2000" dirty="0">
                <a:latin typeface="Arial" pitchFamily="34" charset="0"/>
                <a:cs typeface="Arial" pitchFamily="34" charset="0"/>
              </a:rPr>
            </a:br>
            <a:r>
              <a:rPr lang="en-US" altLang="ja-JP" sz="1800" dirty="0" smtClean="0">
                <a:latin typeface="Arial" pitchFamily="34" charset="0"/>
                <a:cs typeface="Arial" pitchFamily="34" charset="0"/>
              </a:rPr>
              <a:t>                                             </a:t>
            </a:r>
            <a:r>
              <a:rPr lang="en-US" altLang="ja-JP" sz="1800" dirty="0">
                <a:latin typeface="Arial" pitchFamily="34" charset="0"/>
                <a:cs typeface="Arial" pitchFamily="34" charset="0"/>
              </a:rPr>
              <a:t>  </a:t>
            </a:r>
            <a:r>
              <a:rPr lang="en-US" altLang="ja-JP" sz="1800" dirty="0" smtClean="0">
                <a:latin typeface="Arial" pitchFamily="34" charset="0"/>
                <a:cs typeface="Arial" pitchFamily="34" charset="0"/>
              </a:rPr>
              <a:t>   Associate </a:t>
            </a:r>
            <a:r>
              <a:rPr lang="en-US" altLang="ja-JP" sz="1800" dirty="0">
                <a:latin typeface="Arial" pitchFamily="34" charset="0"/>
                <a:cs typeface="Arial" pitchFamily="34" charset="0"/>
              </a:rPr>
              <a:t>Prof. </a:t>
            </a:r>
            <a:r>
              <a:rPr lang="en-US" altLang="ja-JP" sz="1800" dirty="0" err="1">
                <a:latin typeface="Arial" pitchFamily="34" charset="0"/>
                <a:cs typeface="Arial" pitchFamily="34" charset="0"/>
              </a:rPr>
              <a:t>Toshifumi</a:t>
            </a:r>
            <a:r>
              <a:rPr lang="en-US" altLang="ja-JP" sz="1800" dirty="0">
                <a:latin typeface="Arial" pitchFamily="34" charset="0"/>
                <a:cs typeface="Arial" pitchFamily="34" charset="0"/>
              </a:rPr>
              <a:t> Tomoyasu</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a:latin typeface="Arial" charset="0"/>
                <a:cs typeface="Arial" charset="0"/>
              </a:rPr>
              <a:t> </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fontScale="92500" lnSpcReduction="20000"/>
          </a:bodyPr>
          <a:lstStyle/>
          <a:p>
            <a:pPr fontAlgn="auto">
              <a:spcAft>
                <a:spcPts val="0"/>
              </a:spcAft>
              <a:defRPr/>
            </a:pPr>
            <a:r>
              <a:rPr lang="en-US" altLang="ja-JP" dirty="0">
                <a:latin typeface="Arial" pitchFamily="34" charset="0"/>
                <a:cs typeface="Arial" pitchFamily="34" charset="0"/>
              </a:rPr>
              <a:t>Content:</a:t>
            </a:r>
          </a:p>
          <a:p>
            <a:pPr indent="177800" fontAlgn="auto">
              <a:spcAft>
                <a:spcPts val="0"/>
              </a:spcAft>
              <a:defRPr/>
            </a:pPr>
            <a:r>
              <a:rPr lang="en-US" altLang="ja-JP" i="1" dirty="0">
                <a:latin typeface="Arial"/>
                <a:cs typeface="Arial"/>
              </a:rPr>
              <a:t>Streptococcus </a:t>
            </a:r>
            <a:r>
              <a:rPr lang="en-US" altLang="ja-JP" i="1" dirty="0" err="1">
                <a:latin typeface="Arial"/>
                <a:cs typeface="Arial"/>
              </a:rPr>
              <a:t>intermedius</a:t>
            </a:r>
            <a:r>
              <a:rPr lang="en-US" altLang="ja-JP" i="1" dirty="0">
                <a:latin typeface="Arial"/>
                <a:cs typeface="Arial"/>
              </a:rPr>
              <a:t> </a:t>
            </a:r>
            <a:r>
              <a:rPr lang="en-US" altLang="ja-JP" dirty="0">
                <a:latin typeface="Arial"/>
                <a:cs typeface="Arial"/>
              </a:rPr>
              <a:t>is a part of the normal flora of the human oral cavity and a leading cause of deep-seated infections, including brain and liver abscesses (Fig. 1). We are investigating the mechanism involved in the regulation of transcription of </a:t>
            </a:r>
            <a:r>
              <a:rPr lang="en-US" altLang="ja-JP" i="1" dirty="0" err="1">
                <a:latin typeface="Arial"/>
                <a:cs typeface="Arial"/>
              </a:rPr>
              <a:t>ily</a:t>
            </a:r>
            <a:r>
              <a:rPr lang="en-US" altLang="ja-JP" dirty="0">
                <a:latin typeface="Arial"/>
                <a:cs typeface="Arial"/>
              </a:rPr>
              <a:t> (1) that encodes the human-specific </a:t>
            </a:r>
            <a:r>
              <a:rPr lang="en-US" altLang="ja-JP" dirty="0" err="1">
                <a:latin typeface="Arial"/>
                <a:cs typeface="Arial"/>
              </a:rPr>
              <a:t>cytolysin</a:t>
            </a:r>
            <a:r>
              <a:rPr lang="en-US" altLang="ja-JP" dirty="0">
                <a:latin typeface="Arial"/>
                <a:cs typeface="Arial"/>
              </a:rPr>
              <a:t>, </a:t>
            </a:r>
            <a:r>
              <a:rPr lang="en-US" altLang="ja-JP" dirty="0" err="1">
                <a:latin typeface="Arial"/>
                <a:cs typeface="Arial"/>
              </a:rPr>
              <a:t>intermedilysin</a:t>
            </a:r>
            <a:r>
              <a:rPr lang="en-US" altLang="ja-JP" dirty="0">
                <a:latin typeface="Arial"/>
                <a:cs typeface="Arial"/>
              </a:rPr>
              <a:t>, which is the major virulence factor. In addition, we are examining the quality control mechanism for cytosolic proteins by </a:t>
            </a:r>
            <a:r>
              <a:rPr lang="en-US" altLang="ja-JP" i="1" dirty="0">
                <a:latin typeface="Arial"/>
                <a:cs typeface="Arial"/>
              </a:rPr>
              <a:t>S. </a:t>
            </a:r>
            <a:r>
              <a:rPr lang="en-US" altLang="ja-JP" i="1" dirty="0" err="1">
                <a:latin typeface="Arial"/>
                <a:cs typeface="Arial"/>
              </a:rPr>
              <a:t>intermedius</a:t>
            </a:r>
            <a:r>
              <a:rPr lang="en-US" altLang="ja-JP" i="1" dirty="0">
                <a:latin typeface="Arial"/>
                <a:cs typeface="Arial"/>
              </a:rPr>
              <a:t> </a:t>
            </a:r>
            <a:r>
              <a:rPr lang="en-US" altLang="ja-JP" dirty="0" err="1">
                <a:latin typeface="Arial"/>
                <a:cs typeface="Arial"/>
              </a:rPr>
              <a:t>DnaK</a:t>
            </a:r>
            <a:r>
              <a:rPr lang="en-US" altLang="ja-JP" dirty="0">
                <a:latin typeface="Arial"/>
                <a:cs typeface="Arial"/>
              </a:rPr>
              <a:t> (2).</a:t>
            </a:r>
            <a:r>
              <a:rPr lang="ja-JP" altLang="ja-JP" dirty="0">
                <a:latin typeface="Arial"/>
                <a:cs typeface="Arial"/>
              </a:rPr>
              <a:t> </a:t>
            </a:r>
            <a:endParaRPr lang="en-US" altLang="ja-JP" dirty="0">
              <a:latin typeface="Arial"/>
              <a:cs typeface="Arial"/>
            </a:endParaRPr>
          </a:p>
          <a:p>
            <a:pPr indent="177800" fontAlgn="auto">
              <a:lnSpc>
                <a:spcPts val="200"/>
              </a:lnSpc>
              <a:spcAft>
                <a:spcPts val="0"/>
              </a:spcAft>
              <a:defRPr/>
            </a:pPr>
            <a:endParaRPr lang="en-US" altLang="ja-JP" sz="900" dirty="0">
              <a:latin typeface="Arial"/>
              <a:cs typeface="Arial"/>
            </a:endParaRPr>
          </a:p>
          <a:p>
            <a:pPr fontAlgn="auto">
              <a:spcAft>
                <a:spcPts val="0"/>
              </a:spcAft>
              <a:defRPr/>
            </a:pPr>
            <a:r>
              <a:rPr lang="en-US" altLang="ja-JP" dirty="0">
                <a:latin typeface="Arial"/>
                <a:cs typeface="Arial"/>
              </a:rPr>
              <a:t>(1)Transcriptional control mechanism for </a:t>
            </a:r>
            <a:r>
              <a:rPr lang="en-US" altLang="ja-JP" i="1" dirty="0" err="1">
                <a:latin typeface="Arial"/>
                <a:cs typeface="Arial"/>
              </a:rPr>
              <a:t>ily</a:t>
            </a:r>
            <a:r>
              <a:rPr lang="en-US" altLang="ja-JP" i="1" dirty="0">
                <a:latin typeface="Arial"/>
                <a:cs typeface="Arial"/>
              </a:rPr>
              <a:t> </a:t>
            </a:r>
          </a:p>
          <a:p>
            <a:pPr indent="177800" fontAlgn="auto">
              <a:spcAft>
                <a:spcPts val="0"/>
              </a:spcAft>
              <a:defRPr/>
            </a:pPr>
            <a:r>
              <a:rPr lang="en-US" altLang="ja-JP" dirty="0">
                <a:latin typeface="Arial"/>
                <a:cs typeface="Arial"/>
              </a:rPr>
              <a:t>We found two transcriptional regulation factors for </a:t>
            </a:r>
            <a:r>
              <a:rPr lang="en-US" altLang="ja-JP" i="1" dirty="0" err="1">
                <a:latin typeface="Arial"/>
                <a:cs typeface="Arial"/>
              </a:rPr>
              <a:t>ily</a:t>
            </a:r>
            <a:r>
              <a:rPr lang="en-US" altLang="ja-JP" dirty="0">
                <a:latin typeface="Arial"/>
                <a:cs typeface="Arial"/>
              </a:rPr>
              <a:t>, </a:t>
            </a:r>
            <a:r>
              <a:rPr lang="en-US" altLang="ja-JP" dirty="0" err="1">
                <a:latin typeface="Arial"/>
                <a:cs typeface="Arial"/>
              </a:rPr>
              <a:t>catabolite</a:t>
            </a:r>
            <a:r>
              <a:rPr lang="en-US" altLang="ja-JP" dirty="0">
                <a:latin typeface="Arial"/>
                <a:cs typeface="Arial"/>
              </a:rPr>
              <a:t> control protein (</a:t>
            </a:r>
            <a:r>
              <a:rPr lang="en-US" altLang="ja-JP" dirty="0" err="1">
                <a:latin typeface="Arial"/>
                <a:cs typeface="Arial"/>
              </a:rPr>
              <a:t>CcpA</a:t>
            </a:r>
            <a:r>
              <a:rPr lang="en-US" altLang="ja-JP" dirty="0">
                <a:latin typeface="Arial"/>
                <a:cs typeface="Arial"/>
              </a:rPr>
              <a:t>) and lactose </a:t>
            </a:r>
            <a:r>
              <a:rPr lang="en-US" altLang="ja-JP" dirty="0" err="1">
                <a:latin typeface="Arial"/>
                <a:cs typeface="Arial"/>
              </a:rPr>
              <a:t>phosphotransferase</a:t>
            </a:r>
            <a:r>
              <a:rPr lang="en-US" altLang="ja-JP" dirty="0">
                <a:latin typeface="Arial"/>
                <a:cs typeface="Arial"/>
              </a:rPr>
              <a:t> system repressor (</a:t>
            </a:r>
            <a:r>
              <a:rPr lang="en-US" altLang="ja-JP" dirty="0" err="1">
                <a:latin typeface="Arial"/>
                <a:cs typeface="Arial"/>
              </a:rPr>
              <a:t>LacR</a:t>
            </a:r>
            <a:r>
              <a:rPr lang="en-US" altLang="ja-JP" dirty="0">
                <a:latin typeface="Arial"/>
                <a:cs typeface="Arial"/>
              </a:rPr>
              <a:t>) (Fig. 2). In addition, we reported that ILY-overproducing strains isolated from deep-seated abscesses such as brain and liver abscesses have a loss-of-function mutation in the </a:t>
            </a:r>
            <a:r>
              <a:rPr lang="en-US" altLang="ja-JP" i="1" dirty="0" err="1">
                <a:latin typeface="Arial"/>
                <a:cs typeface="Arial"/>
              </a:rPr>
              <a:t>lacR</a:t>
            </a:r>
            <a:r>
              <a:rPr lang="en-US" altLang="ja-JP" dirty="0">
                <a:latin typeface="Arial"/>
                <a:cs typeface="Arial"/>
              </a:rPr>
              <a:t>. </a:t>
            </a:r>
          </a:p>
          <a:p>
            <a:pPr indent="177800" fontAlgn="auto">
              <a:lnSpc>
                <a:spcPts val="200"/>
              </a:lnSpc>
              <a:spcAft>
                <a:spcPts val="0"/>
              </a:spcAft>
              <a:defRPr/>
            </a:pPr>
            <a:endParaRPr lang="en-US" altLang="ja-JP" dirty="0">
              <a:latin typeface="Arial"/>
              <a:cs typeface="Arial"/>
            </a:endParaRPr>
          </a:p>
          <a:p>
            <a:pPr fontAlgn="auto">
              <a:spcAft>
                <a:spcPts val="0"/>
              </a:spcAft>
              <a:defRPr/>
            </a:pPr>
            <a:r>
              <a:rPr lang="en-US" altLang="ja-JP" dirty="0">
                <a:latin typeface="Arial" pitchFamily="34" charset="0"/>
                <a:cs typeface="Arial" pitchFamily="34" charset="0"/>
              </a:rPr>
              <a:t>(2</a:t>
            </a:r>
            <a:r>
              <a:rPr lang="en-US" altLang="ja-JP" dirty="0">
                <a:latin typeface="Arial"/>
                <a:cs typeface="Arial"/>
              </a:rPr>
              <a:t>) Cytosolic protein quality control mechanism</a:t>
            </a:r>
          </a:p>
          <a:p>
            <a:pPr fontAlgn="auto">
              <a:spcAft>
                <a:spcPts val="0"/>
              </a:spcAft>
              <a:defRPr/>
            </a:pPr>
            <a:r>
              <a:rPr lang="en-US" altLang="ja-JP" dirty="0">
                <a:latin typeface="Arial"/>
                <a:cs typeface="Arial"/>
              </a:rPr>
              <a:t>Previous studies have shown that </a:t>
            </a:r>
            <a:r>
              <a:rPr lang="en-US" altLang="ja-JP" dirty="0" err="1">
                <a:latin typeface="Arial"/>
                <a:cs typeface="Arial"/>
              </a:rPr>
              <a:t>DnaK</a:t>
            </a:r>
            <a:r>
              <a:rPr lang="en-US" altLang="ja-JP" dirty="0">
                <a:latin typeface="Arial"/>
                <a:cs typeface="Arial"/>
              </a:rPr>
              <a:t> from gram-positive (G</a:t>
            </a:r>
            <a:r>
              <a:rPr lang="en-US" altLang="ja-JP" baseline="30000" dirty="0">
                <a:latin typeface="Arial"/>
                <a:cs typeface="Arial"/>
              </a:rPr>
              <a:t>+</a:t>
            </a:r>
            <a:r>
              <a:rPr lang="en-US" altLang="ja-JP" dirty="0">
                <a:latin typeface="Arial"/>
                <a:cs typeface="Arial"/>
              </a:rPr>
              <a:t>) bacteria was unable to show the activity in gram-negative (G</a:t>
            </a:r>
            <a:r>
              <a:rPr lang="en-US" altLang="ja-JP" baseline="30000" dirty="0">
                <a:latin typeface="Arial"/>
                <a:cs typeface="Arial"/>
              </a:rPr>
              <a:t>-</a:t>
            </a:r>
            <a:r>
              <a:rPr lang="en-US" altLang="ja-JP" dirty="0">
                <a:latin typeface="Arial"/>
                <a:cs typeface="Arial"/>
              </a:rPr>
              <a:t>) </a:t>
            </a:r>
            <a:r>
              <a:rPr lang="en-US" altLang="ja-JP" i="1" dirty="0">
                <a:latin typeface="Arial"/>
                <a:cs typeface="Arial"/>
              </a:rPr>
              <a:t>Escherichia coli</a:t>
            </a:r>
            <a:r>
              <a:rPr lang="en-US" altLang="ja-JP" dirty="0">
                <a:latin typeface="Arial"/>
                <a:cs typeface="Arial"/>
              </a:rPr>
              <a:t>,</a:t>
            </a:r>
            <a:r>
              <a:rPr lang="en-US" altLang="ja-JP" i="1" dirty="0">
                <a:latin typeface="Arial"/>
                <a:cs typeface="Arial"/>
              </a:rPr>
              <a:t> </a:t>
            </a:r>
            <a:r>
              <a:rPr lang="en-US" altLang="ja-JP" dirty="0">
                <a:latin typeface="Arial"/>
                <a:cs typeface="Arial"/>
              </a:rPr>
              <a:t>which is the model bacterium for studying the chaperone function. Therefore, many cellular functions of G</a:t>
            </a:r>
            <a:r>
              <a:rPr lang="en-US" altLang="ja-JP" baseline="30000" dirty="0">
                <a:latin typeface="Arial"/>
                <a:cs typeface="Arial"/>
              </a:rPr>
              <a:t>+</a:t>
            </a:r>
            <a:r>
              <a:rPr lang="en-US" altLang="ja-JP" dirty="0">
                <a:latin typeface="Arial"/>
                <a:cs typeface="Arial"/>
              </a:rPr>
              <a:t> </a:t>
            </a:r>
            <a:r>
              <a:rPr lang="en-US" altLang="ja-JP" dirty="0" err="1">
                <a:latin typeface="Arial"/>
                <a:cs typeface="Arial"/>
              </a:rPr>
              <a:t>DnaK</a:t>
            </a:r>
            <a:r>
              <a:rPr lang="en-US" altLang="ja-JP" dirty="0">
                <a:latin typeface="Arial"/>
                <a:cs typeface="Arial"/>
              </a:rPr>
              <a:t> remain to be elucidated. We successfully created the system, which could activate the G</a:t>
            </a:r>
            <a:r>
              <a:rPr lang="en-US" altLang="ja-JP" baseline="30000" dirty="0">
                <a:latin typeface="Arial"/>
                <a:cs typeface="Arial"/>
              </a:rPr>
              <a:t>+ </a:t>
            </a:r>
            <a:r>
              <a:rPr lang="en-US" altLang="ja-JP" i="1" dirty="0">
                <a:latin typeface="Arial"/>
                <a:cs typeface="Arial"/>
              </a:rPr>
              <a:t>S. </a:t>
            </a:r>
            <a:r>
              <a:rPr lang="en-US" altLang="ja-JP" i="1" dirty="0" err="1">
                <a:latin typeface="Arial"/>
                <a:cs typeface="Arial"/>
              </a:rPr>
              <a:t>intermedius</a:t>
            </a:r>
            <a:r>
              <a:rPr lang="en-US" altLang="ja-JP" i="1" dirty="0">
                <a:latin typeface="Arial"/>
                <a:cs typeface="Arial"/>
              </a:rPr>
              <a:t> </a:t>
            </a:r>
            <a:r>
              <a:rPr lang="en-US" altLang="ja-JP" dirty="0" err="1">
                <a:latin typeface="Arial"/>
                <a:cs typeface="Arial"/>
              </a:rPr>
              <a:t>DnaK</a:t>
            </a:r>
            <a:r>
              <a:rPr lang="en-US" altLang="ja-JP" dirty="0">
                <a:latin typeface="Arial"/>
                <a:cs typeface="Arial"/>
              </a:rPr>
              <a:t> in </a:t>
            </a:r>
            <a:r>
              <a:rPr lang="en-US" altLang="ja-JP" i="1" dirty="0">
                <a:latin typeface="Arial"/>
                <a:cs typeface="Arial"/>
              </a:rPr>
              <a:t>E. coli </a:t>
            </a:r>
            <a:r>
              <a:rPr lang="en-US" altLang="ja-JP" dirty="0">
                <a:latin typeface="Arial"/>
                <a:cs typeface="Arial"/>
              </a:rPr>
              <a:t>(Fig. 3), and thus we have been analyzing the function of G</a:t>
            </a:r>
            <a:r>
              <a:rPr lang="en-US" altLang="ja-JP" baseline="30000" dirty="0">
                <a:latin typeface="Arial"/>
                <a:cs typeface="Arial"/>
              </a:rPr>
              <a:t>+</a:t>
            </a:r>
            <a:r>
              <a:rPr lang="en-US" altLang="ja-JP" dirty="0">
                <a:latin typeface="Arial"/>
                <a:cs typeface="Arial"/>
              </a:rPr>
              <a:t> </a:t>
            </a:r>
            <a:r>
              <a:rPr lang="en-US" altLang="ja-JP" dirty="0" err="1">
                <a:latin typeface="Arial"/>
                <a:cs typeface="Arial"/>
              </a:rPr>
              <a:t>DnaK</a:t>
            </a:r>
            <a:r>
              <a:rPr lang="en-US" altLang="ja-JP" dirty="0">
                <a:latin typeface="Arial"/>
                <a:cs typeface="Arial"/>
              </a:rPr>
              <a:t> using our system.</a:t>
            </a:r>
            <a:r>
              <a:rPr lang="ja-JP" altLang="ja-JP" dirty="0">
                <a:latin typeface="Arial"/>
                <a:cs typeface="Arial"/>
              </a:rPr>
              <a:t> </a:t>
            </a:r>
            <a:endParaRPr lang="ja-JP" altLang="en-US" dirty="0">
              <a:latin typeface="Arial"/>
              <a:cs typeface="Arial"/>
            </a:endParaRPr>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normAutofit/>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a:latin typeface="Arial" charset="0"/>
                <a:cs typeface="Arial" charset="0"/>
              </a:rPr>
              <a:t>Keywords</a:t>
            </a:r>
            <a:r>
              <a:rPr lang="ja-JP" altLang="en-US" sz="1200" dirty="0">
                <a:latin typeface="Arial" charset="0"/>
                <a:cs typeface="Arial" charset="0"/>
              </a:rPr>
              <a:t>：</a:t>
            </a:r>
            <a:r>
              <a:rPr lang="en-US" altLang="ja-JP" sz="1200" dirty="0">
                <a:latin typeface="Arial" charset="0"/>
                <a:cs typeface="Arial" charset="0"/>
              </a:rPr>
              <a:t>Streptococci, Molecular biology, Pathogen</a:t>
            </a:r>
            <a:r>
              <a:rPr lang="en-US" altLang="ja-JP" sz="1200" dirty="0" smtClean="0">
                <a:latin typeface="Arial" charset="0"/>
                <a:cs typeface="Arial" charset="0"/>
              </a:rPr>
              <a:t>, Molecular </a:t>
            </a:r>
            <a:r>
              <a:rPr lang="en-US" altLang="ja-JP" sz="1200" dirty="0">
                <a:latin typeface="Arial" charset="0"/>
                <a:cs typeface="Arial" charset="0"/>
              </a:rPr>
              <a:t>chaperone</a:t>
            </a:r>
          </a:p>
          <a:p>
            <a:pPr fontAlgn="auto">
              <a:lnSpc>
                <a:spcPct val="90000"/>
              </a:lnSpc>
              <a:spcBef>
                <a:spcPts val="600"/>
              </a:spcBef>
              <a:spcAft>
                <a:spcPts val="0"/>
              </a:spcAft>
              <a:defRPr/>
            </a:pPr>
            <a:r>
              <a:rPr lang="en-US" altLang="ja-JP" sz="1200" dirty="0" smtClean="0">
                <a:latin typeface="Arial" charset="0"/>
                <a:cs typeface="Arial" charset="0"/>
              </a:rPr>
              <a:t>E-mail: </a:t>
            </a:r>
            <a:r>
              <a:rPr lang="en-US" altLang="ja-JP" sz="1200" dirty="0">
                <a:latin typeface="+mn-ea"/>
                <a:cs typeface="Times New Roman" pitchFamily="18" charset="0"/>
              </a:rPr>
              <a:t>: </a:t>
            </a:r>
            <a:r>
              <a:rPr lang="en-US" altLang="ja-JP" sz="1200" dirty="0" err="1">
                <a:latin typeface="+mn-ea"/>
                <a:cs typeface="Times New Roman" pitchFamily="18" charset="0"/>
              </a:rPr>
              <a:t>tomoyasu.bio@tokushima-u.ac.jp</a:t>
            </a:r>
            <a:endParaRPr lang="en-US" altLang="ja-JP" sz="1200" dirty="0">
              <a:latin typeface="+mn-ea"/>
              <a:cs typeface="Times New Roman" pitchFamily="18" charset="0"/>
            </a:endParaRPr>
          </a:p>
          <a:p>
            <a:r>
              <a:rPr lang="en-US" altLang="ja-JP" sz="1200" dirty="0" smtClean="0">
                <a:latin typeface="Arial" charset="0"/>
                <a:cs typeface="Arial" charset="0"/>
              </a:rPr>
              <a:t>Tel.   +</a:t>
            </a:r>
            <a:r>
              <a:rPr lang="en-US" altLang="ja-JP" sz="1200" dirty="0">
                <a:latin typeface="Arial" charset="0"/>
                <a:cs typeface="Arial" charset="0"/>
              </a:rPr>
              <a:t>81-88-656-9213</a:t>
            </a:r>
          </a:p>
          <a:p>
            <a:r>
              <a:rPr lang="en-US" altLang="ja-JP" sz="1200" dirty="0" smtClean="0">
                <a:latin typeface="Arial" charset="0"/>
                <a:cs typeface="Arial" charset="0"/>
              </a:rPr>
              <a:t>Fax:  </a:t>
            </a:r>
            <a:r>
              <a:rPr lang="en-US" altLang="ja-JP" sz="1200" dirty="0">
                <a:latin typeface="Arial" charset="0"/>
                <a:cs typeface="Arial" charset="0"/>
              </a:rPr>
              <a:t>+81-88-656-7525</a:t>
            </a:r>
          </a:p>
          <a:p>
            <a:r>
              <a:rPr lang="en-US" altLang="ja-JP" sz="1200" dirty="0" smtClean="0">
                <a:latin typeface="Arial" charset="0"/>
                <a:cs typeface="Arial" charset="0"/>
              </a:rPr>
              <a:t>HP :</a:t>
            </a:r>
            <a:r>
              <a:rPr lang="ja-JP" altLang="en-US" sz="1200" dirty="0" smtClean="0">
                <a:latin typeface="Arial" charset="0"/>
                <a:cs typeface="Arial" charset="0"/>
              </a:rPr>
              <a:t> </a:t>
            </a:r>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596188" y="5373688"/>
            <a:ext cx="1008062" cy="1079500"/>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顔写真</a:t>
            </a:r>
            <a:r>
              <a:rPr lang="en-US" altLang="ja-JP" sz="1200" dirty="0">
                <a:solidFill>
                  <a:schemeClr val="tx1"/>
                </a:solidFill>
              </a:rPr>
              <a:t/>
            </a:r>
            <a:br>
              <a:rPr lang="en-US" altLang="ja-JP" sz="1200" dirty="0">
                <a:solidFill>
                  <a:schemeClr val="tx1"/>
                </a:solidFill>
              </a:rPr>
            </a:br>
            <a:r>
              <a:rPr lang="ja-JP" altLang="en-US" sz="1050" dirty="0">
                <a:solidFill>
                  <a:schemeClr val="tx1"/>
                </a:solidFill>
              </a:rPr>
              <a:t>（省略可）</a:t>
            </a:r>
            <a:endParaRPr lang="ja-JP" altLang="en-US" dirty="0">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2"/>
          <p:cNvSpPr>
            <a:spLocks noChangeArrowheads="1"/>
          </p:cNvSpPr>
          <p:nvPr/>
        </p:nvSpPr>
        <p:spPr bwMode="auto">
          <a:xfrm>
            <a:off x="2268538" y="2997200"/>
            <a:ext cx="774700" cy="168275"/>
          </a:xfrm>
          <a:prstGeom prst="rect">
            <a:avLst/>
          </a:prstGeom>
          <a:noFill/>
          <a:ln w="9525">
            <a:noFill/>
            <a:miter lim="800000"/>
            <a:headEnd/>
            <a:tailEnd/>
          </a:ln>
        </p:spPr>
        <p:txBody>
          <a:bodyPr lIns="0" tIns="0" rIns="0" bIns="0">
            <a:spAutoFit/>
          </a:body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3" name="直線矢印コネクタ 12"/>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4"/>
          <a:stretch>
            <a:fillRect/>
          </a:stretch>
        </p:blipFill>
        <p:spPr>
          <a:xfrm>
            <a:off x="876798" y="1340768"/>
            <a:ext cx="3357956" cy="1407893"/>
          </a:xfrm>
          <a:prstGeom prst="rect">
            <a:avLst/>
          </a:prstGeom>
        </p:spPr>
      </p:pic>
      <p:pic>
        <p:nvPicPr>
          <p:cNvPr id="16" name="図 15"/>
          <p:cNvPicPr>
            <a:picLocks noChangeAspect="1"/>
          </p:cNvPicPr>
          <p:nvPr/>
        </p:nvPicPr>
        <p:blipFill>
          <a:blip r:embed="rId5"/>
          <a:stretch>
            <a:fillRect/>
          </a:stretch>
        </p:blipFill>
        <p:spPr>
          <a:xfrm>
            <a:off x="827584" y="2924944"/>
            <a:ext cx="3456384" cy="1595255"/>
          </a:xfrm>
          <a:prstGeom prst="rect">
            <a:avLst/>
          </a:prstGeom>
        </p:spPr>
      </p:pic>
      <p:pic>
        <p:nvPicPr>
          <p:cNvPr id="19" name="図 18"/>
          <p:cNvPicPr>
            <a:picLocks noChangeAspect="1"/>
          </p:cNvPicPr>
          <p:nvPr/>
        </p:nvPicPr>
        <p:blipFill>
          <a:blip r:embed="rId6"/>
          <a:stretch>
            <a:fillRect/>
          </a:stretch>
        </p:blipFill>
        <p:spPr>
          <a:xfrm>
            <a:off x="902432" y="4725144"/>
            <a:ext cx="3306688" cy="1799843"/>
          </a:xfrm>
          <a:prstGeom prst="rect">
            <a:avLst/>
          </a:prstGeom>
        </p:spPr>
      </p:pic>
      <p:pic>
        <p:nvPicPr>
          <p:cNvPr id="20" name="図 19"/>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b="11281"/>
          <a:stretch/>
        </p:blipFill>
        <p:spPr>
          <a:xfrm>
            <a:off x="7569200" y="5361775"/>
            <a:ext cx="1043756" cy="11296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39</TotalTime>
  <Words>319</Words>
  <Application>Microsoft Office PowerPoint</Application>
  <PresentationFormat>画面に合わせる (4:3)</PresentationFormat>
  <Paragraphs>38</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病原性連鎖球菌の分子生物学 　　　［連鎖球菌：分子遺伝学，病原細菌，分子シャペロン］　　准教授　友安　俊文</vt:lpstr>
      <vt:lpstr>Molecular biology of pathogenic streptococci                                                   Associate Prof. Toshifumi Tomoyasu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11</cp:revision>
  <cp:lastPrinted>2016-05-25T10:39:18Z</cp:lastPrinted>
  <dcterms:created xsi:type="dcterms:W3CDTF">2015-04-30T08:53:54Z</dcterms:created>
  <dcterms:modified xsi:type="dcterms:W3CDTF">2016-06-22T00:01:39Z</dcterms:modified>
</cp:coreProperties>
</file>