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3" r:id="rId2"/>
    <p:sldId id="262" r:id="rId3"/>
  </p:sldIdLst>
  <p:sldSz cx="9144000" cy="6858000" type="screen4x3"/>
  <p:notesSz cx="6805613"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1B3"/>
    <a:srgbClr val="FF6600"/>
    <a:srgbClr val="FF8C01"/>
    <a:srgbClr val="0000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442" autoAdjust="0"/>
    <p:restoredTop sz="94660"/>
  </p:normalViewPr>
  <p:slideViewPr>
    <p:cSldViewPr>
      <p:cViewPr>
        <p:scale>
          <a:sx n="80" d="100"/>
          <a:sy n="80" d="100"/>
        </p:scale>
        <p:origin x="-2088" y="-64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54450" y="0"/>
            <a:ext cx="2949575" cy="496888"/>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defRPr>
            </a:lvl1pPr>
          </a:lstStyle>
          <a:p>
            <a:pPr>
              <a:defRPr/>
            </a:pPr>
            <a:fld id="{51BBC46D-FCC0-418C-8029-FC14F7855195}" type="datetimeFigureOut">
              <a:rPr lang="ja-JP" altLang="en-US"/>
              <a:pPr>
                <a:defRPr/>
              </a:pPr>
              <a:t>2016/6/30</a:t>
            </a:fld>
            <a:endParaRPr lang="ja-JP" altLang="en-US"/>
          </a:p>
        </p:txBody>
      </p:sp>
      <p:sp>
        <p:nvSpPr>
          <p:cNvPr id="4" name="スライド イメージ プレースホルダ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81038" y="4721225"/>
            <a:ext cx="5443537" cy="4471988"/>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54450" y="9440863"/>
            <a:ext cx="2949575" cy="496887"/>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defRPr>
            </a:lvl1pPr>
          </a:lstStyle>
          <a:p>
            <a:pPr>
              <a:defRPr/>
            </a:pPr>
            <a:fld id="{00199F6B-D319-4930-B01A-8F0007CD256A}" type="slidenum">
              <a:rPr lang="ja-JP" altLang="en-US"/>
              <a:pPr>
                <a:defRPr/>
              </a:pPr>
              <a:t>‹#›</a:t>
            </a:fld>
            <a:endParaRPr lang="ja-JP" altLang="en-US"/>
          </a:p>
        </p:txBody>
      </p:sp>
    </p:spTree>
    <p:extLst>
      <p:ext uri="{BB962C8B-B14F-4D97-AF65-F5344CB8AC3E}">
        <p14:creationId xmlns:p14="http://schemas.microsoft.com/office/powerpoint/2010/main" val="200684410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smtClean="0"/>
          </a:p>
        </p:txBody>
      </p:sp>
      <p:sp>
        <p:nvSpPr>
          <p:cNvPr id="7172"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fontAlgn="base">
              <a:spcBef>
                <a:spcPct val="0"/>
              </a:spcBef>
              <a:spcAft>
                <a:spcPct val="0"/>
              </a:spcAft>
            </a:pPr>
            <a:fld id="{6D7AE0B6-D9CB-4FEB-89EA-3BEDEF6B7FE3}" type="slidenum">
              <a:rPr lang="ja-JP" altLang="en-US"/>
              <a:pPr fontAlgn="base">
                <a:spcBef>
                  <a:spcPct val="0"/>
                </a:spcBef>
                <a:spcAft>
                  <a:spcPct val="0"/>
                </a:spcAft>
              </a:pPr>
              <a:t>1</a:t>
            </a:fld>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smtClean="0"/>
          </a:p>
        </p:txBody>
      </p:sp>
      <p:sp>
        <p:nvSpPr>
          <p:cNvPr id="6148"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fontAlgn="base">
              <a:spcBef>
                <a:spcPct val="0"/>
              </a:spcBef>
              <a:spcAft>
                <a:spcPct val="0"/>
              </a:spcAft>
            </a:pPr>
            <a:fld id="{4C342A47-B8EB-40F6-B7E3-8C7EEBB800CB}" type="slidenum">
              <a:rPr lang="ja-JP" altLang="en-US"/>
              <a:pPr fontAlgn="base">
                <a:spcBef>
                  <a:spcPct val="0"/>
                </a:spcBef>
                <a:spcAft>
                  <a:spcPct val="0"/>
                </a:spcAft>
              </a:pPr>
              <a:t>2</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D2A22A8A-F239-49BC-AE57-A5BE5F409702}" type="datetimeFigureOut">
              <a:rPr lang="ja-JP" altLang="en-US"/>
              <a:pPr>
                <a:defRPr/>
              </a:pPr>
              <a:t>2016/6/30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80572185-1E72-46A4-960C-345B5E65BDC2}" type="slidenum">
              <a:rPr lang="ja-JP" altLang="en-US"/>
              <a:pPr>
                <a:defRPr/>
              </a:pPr>
              <a:t>‹#›</a:t>
            </a:fld>
            <a:endParaRPr lang="ja-JP" altLang="en-US"/>
          </a:p>
        </p:txBody>
      </p:sp>
    </p:spTree>
    <p:extLst>
      <p:ext uri="{BB962C8B-B14F-4D97-AF65-F5344CB8AC3E}">
        <p14:creationId xmlns:p14="http://schemas.microsoft.com/office/powerpoint/2010/main" val="352659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4D42D9E5-097D-426B-8D1C-730AE3068A4F}" type="datetimeFigureOut">
              <a:rPr lang="ja-JP" altLang="en-US"/>
              <a:pPr>
                <a:defRPr/>
              </a:pPr>
              <a:t>2016/6/30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FF1F4939-704F-49B6-A037-E1FA2301EEB6}" type="slidenum">
              <a:rPr lang="ja-JP" altLang="en-US"/>
              <a:pPr>
                <a:defRPr/>
              </a:pPr>
              <a:t>‹#›</a:t>
            </a:fld>
            <a:endParaRPr lang="ja-JP" altLang="en-US"/>
          </a:p>
        </p:txBody>
      </p:sp>
    </p:spTree>
    <p:extLst>
      <p:ext uri="{BB962C8B-B14F-4D97-AF65-F5344CB8AC3E}">
        <p14:creationId xmlns:p14="http://schemas.microsoft.com/office/powerpoint/2010/main" val="4288790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37E611E3-D618-4BA1-BD17-913E26288300}" type="datetimeFigureOut">
              <a:rPr lang="ja-JP" altLang="en-US"/>
              <a:pPr>
                <a:defRPr/>
              </a:pPr>
              <a:t>2016/6/30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BB6B6FFF-93B9-4598-9AF1-2BB910CE3BE5}" type="slidenum">
              <a:rPr lang="ja-JP" altLang="en-US"/>
              <a:pPr>
                <a:defRPr/>
              </a:pPr>
              <a:t>‹#›</a:t>
            </a:fld>
            <a:endParaRPr lang="ja-JP" altLang="en-US"/>
          </a:p>
        </p:txBody>
      </p:sp>
    </p:spTree>
    <p:extLst>
      <p:ext uri="{BB962C8B-B14F-4D97-AF65-F5344CB8AC3E}">
        <p14:creationId xmlns:p14="http://schemas.microsoft.com/office/powerpoint/2010/main" val="2942164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BBB50428-06FC-489D-889D-231DDEBF1F53}" type="datetimeFigureOut">
              <a:rPr lang="ja-JP" altLang="en-US"/>
              <a:pPr>
                <a:defRPr/>
              </a:pPr>
              <a:t>2016/6/30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196DED34-499C-40A0-A4B6-669CAC1AB8FD}" type="slidenum">
              <a:rPr lang="ja-JP" altLang="en-US"/>
              <a:pPr>
                <a:defRPr/>
              </a:pPr>
              <a:t>‹#›</a:t>
            </a:fld>
            <a:endParaRPr lang="ja-JP" altLang="en-US"/>
          </a:p>
        </p:txBody>
      </p:sp>
    </p:spTree>
    <p:extLst>
      <p:ext uri="{BB962C8B-B14F-4D97-AF65-F5344CB8AC3E}">
        <p14:creationId xmlns:p14="http://schemas.microsoft.com/office/powerpoint/2010/main" val="3606400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DC8AFB87-CAE4-470C-AB98-044EC02DE043}" type="datetimeFigureOut">
              <a:rPr lang="ja-JP" altLang="en-US"/>
              <a:pPr>
                <a:defRPr/>
              </a:pPr>
              <a:t>2016/6/30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3CC9C6E3-F5B7-43A7-912F-D984B0BB62C6}" type="slidenum">
              <a:rPr lang="ja-JP" altLang="en-US"/>
              <a:pPr>
                <a:defRPr/>
              </a:pPr>
              <a:t>‹#›</a:t>
            </a:fld>
            <a:endParaRPr lang="ja-JP" altLang="en-US"/>
          </a:p>
        </p:txBody>
      </p:sp>
    </p:spTree>
    <p:extLst>
      <p:ext uri="{BB962C8B-B14F-4D97-AF65-F5344CB8AC3E}">
        <p14:creationId xmlns:p14="http://schemas.microsoft.com/office/powerpoint/2010/main" val="3327053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74638"/>
            <a:ext cx="8208912" cy="850106"/>
          </a:xfrm>
          <a:gradFill flip="none" rotWithShape="1">
            <a:gsLst>
              <a:gs pos="0">
                <a:srgbClr val="FF6600">
                  <a:tint val="66000"/>
                  <a:satMod val="160000"/>
                </a:srgbClr>
              </a:gs>
              <a:gs pos="50000">
                <a:srgbClr val="FF6600">
                  <a:tint val="44500"/>
                  <a:satMod val="160000"/>
                </a:srgbClr>
              </a:gs>
              <a:gs pos="100000">
                <a:srgbClr val="FF6600">
                  <a:tint val="23500"/>
                  <a:satMod val="160000"/>
                </a:srgbClr>
              </a:gs>
            </a:gsLst>
            <a:lin ang="0" scaled="1"/>
            <a:tileRect/>
          </a:gradFill>
          <a:ln w="9525">
            <a:solidFill>
              <a:schemeClr val="tx1"/>
            </a:solidFill>
          </a:ln>
          <a:effectLst>
            <a:outerShdw blurRad="50800" dist="38100" dir="2700000" algn="tl" rotWithShape="0">
              <a:prstClr val="black">
                <a:alpha val="40000"/>
              </a:prstClr>
            </a:outerShdw>
          </a:effectLst>
        </p:spPr>
        <p:txBody>
          <a:bodyPr>
            <a:normAutofit/>
          </a:bodyPr>
          <a:lstStyle>
            <a:lvl1pPr algn="ctr">
              <a:defRPr sz="2400">
                <a:ln>
                  <a:solidFill>
                    <a:schemeClr val="tx1"/>
                  </a:solidFill>
                </a:ln>
              </a:defRPr>
            </a:lvl1pPr>
          </a:lstStyle>
          <a:p>
            <a:r>
              <a:rPr lang="ja-JP" altLang="en-US" smtClean="0"/>
              <a:t>マスター タイトルの書式設定</a:t>
            </a:r>
            <a:endParaRPr lang="ja-JP" altLang="en-US" dirty="0"/>
          </a:p>
        </p:txBody>
      </p:sp>
      <p:sp>
        <p:nvSpPr>
          <p:cNvPr id="3" name="コンテンツ プレースホルダー 2"/>
          <p:cNvSpPr>
            <a:spLocks noGrp="1"/>
          </p:cNvSpPr>
          <p:nvPr>
            <p:ph sz="half" idx="1"/>
          </p:nvPr>
        </p:nvSpPr>
        <p:spPr>
          <a:xfrm>
            <a:off x="457200" y="1196752"/>
            <a:ext cx="4038600" cy="5400600"/>
          </a:xfrm>
          <a:ln>
            <a:solidFill>
              <a:schemeClr val="tx1"/>
            </a:solidFill>
          </a:ln>
        </p:spPr>
        <p:txBody>
          <a:bodyPr>
            <a:normAutofit/>
          </a:bodyPr>
          <a:lstStyle>
            <a:lvl1pPr marL="0" indent="0" algn="just">
              <a:buNone/>
              <a:defRPr sz="1800"/>
            </a:lvl1pPr>
            <a:lvl2pPr marL="457200" indent="0" algn="just">
              <a:buNone/>
              <a:defRPr sz="1600"/>
            </a:lvl2pPr>
            <a:lvl3pPr marL="914400" indent="0" algn="just">
              <a:buNone/>
              <a:defRPr sz="1400"/>
            </a:lvl3pPr>
            <a:lvl4pPr marL="1371600" indent="0" algn="just">
              <a:buNone/>
              <a:defRPr sz="1200"/>
            </a:lvl4pPr>
            <a:lvl5pPr marL="1828800" indent="0" algn="just">
              <a:buNone/>
              <a:defRPr sz="1200"/>
            </a:lvl5pPr>
            <a:lvl6pPr>
              <a:defRPr sz="1800"/>
            </a:lvl6pPr>
            <a:lvl7pPr>
              <a:defRPr sz="1800"/>
            </a:lvl7pPr>
            <a:lvl8pPr>
              <a:defRPr sz="1800"/>
            </a:lvl8pPr>
            <a:lvl9pPr>
              <a:defRPr sz="1800"/>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648200" y="1196752"/>
            <a:ext cx="4038600" cy="3816424"/>
          </a:xfrm>
          <a:ln>
            <a:solidFill>
              <a:schemeClr val="tx1"/>
            </a:solidFill>
          </a:ln>
        </p:spPr>
        <p:txBody>
          <a:bodyPr>
            <a:normAutofit/>
          </a:bodyPr>
          <a:lstStyle>
            <a:lvl1pPr marL="0" indent="0" algn="just">
              <a:buNone/>
              <a:defRPr sz="1200"/>
            </a:lvl1pPr>
            <a:lvl2pPr marL="457200" indent="0" algn="just">
              <a:buNone/>
              <a:defRPr sz="1600"/>
            </a:lvl2pPr>
            <a:lvl3pPr marL="914400" indent="0" algn="just">
              <a:buNone/>
              <a:defRPr sz="1400"/>
            </a:lvl3pPr>
            <a:lvl4pPr marL="1371600" indent="0" algn="just">
              <a:buNone/>
              <a:defRPr sz="1200"/>
            </a:lvl4pPr>
            <a:lvl5pPr marL="1828800" indent="0" algn="just">
              <a:buNone/>
              <a:defRPr sz="1200"/>
            </a:lvl5pPr>
            <a:lvl6pPr>
              <a:defRPr sz="1800"/>
            </a:lvl6pPr>
            <a:lvl7pPr>
              <a:defRPr sz="1800"/>
            </a:lvl7pPr>
            <a:lvl8pPr>
              <a:defRPr sz="1800"/>
            </a:lvl8pPr>
            <a:lvl9pPr>
              <a:defRPr sz="1800"/>
            </a:lvl9pPr>
          </a:lstStyle>
          <a:p>
            <a:pPr lvl="0"/>
            <a:r>
              <a:rPr lang="ja-JP" altLang="en-US" smtClean="0"/>
              <a:t>マスター テキストの書式設定</a:t>
            </a:r>
          </a:p>
        </p:txBody>
      </p:sp>
      <p:sp>
        <p:nvSpPr>
          <p:cNvPr id="8" name="コンテンツ プレースホルダー 3"/>
          <p:cNvSpPr>
            <a:spLocks noGrp="1"/>
          </p:cNvSpPr>
          <p:nvPr>
            <p:ph sz="half" idx="10"/>
          </p:nvPr>
        </p:nvSpPr>
        <p:spPr>
          <a:xfrm>
            <a:off x="4644008" y="5157192"/>
            <a:ext cx="4038600" cy="1440160"/>
          </a:xfrm>
          <a:ln>
            <a:solidFill>
              <a:schemeClr val="tx1"/>
            </a:solidFill>
          </a:ln>
        </p:spPr>
        <p:txBody>
          <a:bodyPr>
            <a:normAutofit/>
          </a:bodyPr>
          <a:lstStyle>
            <a:lvl1pPr marL="0" indent="0" algn="just">
              <a:buNone/>
              <a:defRPr sz="16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dirty="0" smtClean="0"/>
          </a:p>
        </p:txBody>
      </p:sp>
    </p:spTree>
    <p:extLst>
      <p:ext uri="{BB962C8B-B14F-4D97-AF65-F5344CB8AC3E}">
        <p14:creationId xmlns:p14="http://schemas.microsoft.com/office/powerpoint/2010/main" val="2740225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41FC2273-727C-4632-84AC-41AD4A4D168F}" type="datetimeFigureOut">
              <a:rPr lang="ja-JP" altLang="en-US"/>
              <a:pPr>
                <a:defRPr/>
              </a:pPr>
              <a:t>2016/6/30</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886B8DA0-0B5A-41BB-BD43-299A309CD659}" type="slidenum">
              <a:rPr lang="ja-JP" altLang="en-US"/>
              <a:pPr>
                <a:defRPr/>
              </a:pPr>
              <a:t>‹#›</a:t>
            </a:fld>
            <a:endParaRPr lang="ja-JP" altLang="en-US"/>
          </a:p>
        </p:txBody>
      </p:sp>
    </p:spTree>
    <p:extLst>
      <p:ext uri="{BB962C8B-B14F-4D97-AF65-F5344CB8AC3E}">
        <p14:creationId xmlns:p14="http://schemas.microsoft.com/office/powerpoint/2010/main" val="2797208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CDD5CCED-61FF-47A5-8C4B-D693AF39B512}" type="datetimeFigureOut">
              <a:rPr lang="ja-JP" altLang="en-US"/>
              <a:pPr>
                <a:defRPr/>
              </a:pPr>
              <a:t>2016/6/30</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892654B2-EDAD-4A1F-B24B-02719E08A958}" type="slidenum">
              <a:rPr lang="ja-JP" altLang="en-US"/>
              <a:pPr>
                <a:defRPr/>
              </a:pPr>
              <a:t>‹#›</a:t>
            </a:fld>
            <a:endParaRPr lang="ja-JP" altLang="en-US"/>
          </a:p>
        </p:txBody>
      </p:sp>
    </p:spTree>
    <p:extLst>
      <p:ext uri="{BB962C8B-B14F-4D97-AF65-F5344CB8AC3E}">
        <p14:creationId xmlns:p14="http://schemas.microsoft.com/office/powerpoint/2010/main" val="532916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16232AA8-5401-4682-88D5-DE56C12B821A}" type="datetimeFigureOut">
              <a:rPr lang="ja-JP" altLang="en-US"/>
              <a:pPr>
                <a:defRPr/>
              </a:pPr>
              <a:t>2016/6/30</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5BDF2CC7-1F89-4125-90A2-1747F224E5A1}" type="slidenum">
              <a:rPr lang="ja-JP" altLang="en-US"/>
              <a:pPr>
                <a:defRPr/>
              </a:pPr>
              <a:t>‹#›</a:t>
            </a:fld>
            <a:endParaRPr lang="ja-JP" altLang="en-US"/>
          </a:p>
        </p:txBody>
      </p:sp>
    </p:spTree>
    <p:extLst>
      <p:ext uri="{BB962C8B-B14F-4D97-AF65-F5344CB8AC3E}">
        <p14:creationId xmlns:p14="http://schemas.microsoft.com/office/powerpoint/2010/main" val="3248780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41E7926D-D477-4FE9-B069-8522D50248FB}" type="datetimeFigureOut">
              <a:rPr lang="ja-JP" altLang="en-US"/>
              <a:pPr>
                <a:defRPr/>
              </a:pPr>
              <a:t>2016/6/30</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D689C5B7-5031-4F50-97DF-5723DF857BCF}" type="slidenum">
              <a:rPr lang="ja-JP" altLang="en-US"/>
              <a:pPr>
                <a:defRPr/>
              </a:pPr>
              <a:t>‹#›</a:t>
            </a:fld>
            <a:endParaRPr lang="ja-JP" altLang="en-US"/>
          </a:p>
        </p:txBody>
      </p:sp>
    </p:spTree>
    <p:extLst>
      <p:ext uri="{BB962C8B-B14F-4D97-AF65-F5344CB8AC3E}">
        <p14:creationId xmlns:p14="http://schemas.microsoft.com/office/powerpoint/2010/main" val="1089406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06BAAD6A-7CA0-42A3-8EFB-0924B99A1A9B}" type="datetimeFigureOut">
              <a:rPr lang="ja-JP" altLang="en-US"/>
              <a:pPr>
                <a:defRPr/>
              </a:pPr>
              <a:t>2016/6/30</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37CC970A-6CF2-4558-B0DC-53E43D2DC6CE}" type="slidenum">
              <a:rPr lang="ja-JP" altLang="en-US"/>
              <a:pPr>
                <a:defRPr/>
              </a:pPr>
              <a:t>‹#›</a:t>
            </a:fld>
            <a:endParaRPr lang="ja-JP" altLang="en-US"/>
          </a:p>
        </p:txBody>
      </p:sp>
    </p:spTree>
    <p:extLst>
      <p:ext uri="{BB962C8B-B14F-4D97-AF65-F5344CB8AC3E}">
        <p14:creationId xmlns:p14="http://schemas.microsoft.com/office/powerpoint/2010/main" val="2535824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C5BDE91F-E928-4FE4-8E05-BA79C82458A8}" type="datetimeFigureOut">
              <a:rPr lang="ja-JP" altLang="en-US"/>
              <a:pPr>
                <a:defRPr/>
              </a:pPr>
              <a:t>2016/6/30</a:t>
            </a:fld>
            <a:endParaRPr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defRPr>
            </a:lvl1pPr>
          </a:lstStyle>
          <a:p>
            <a:pPr>
              <a:defRPr/>
            </a:pPr>
            <a:fld id="{3E4DE67E-518F-4E9B-811D-3AF3AF098E77}"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ctr" rtl="0" eaLnBrk="1" fontAlgn="base" hangingPunct="1">
        <a:spcBef>
          <a:spcPct val="0"/>
        </a:spcBef>
        <a:spcAft>
          <a:spcPct val="0"/>
        </a:spcAft>
        <a:defRPr kumimoji="1" sz="4400" kern="1200">
          <a:solidFill>
            <a:schemeClr val="tx1"/>
          </a:solidFill>
          <a:latin typeface="+mj-lt"/>
          <a:ea typeface="+mj-ea"/>
          <a:cs typeface="+mj-cs"/>
        </a:defRPr>
      </a:lvl1pPr>
      <a:lvl2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2pPr>
      <a:lvl3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3pPr>
      <a:lvl4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4pPr>
      <a:lvl5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5pPr>
      <a:lvl6pPr marL="457200" algn="ctr" rtl="0" eaLnBrk="1" fontAlgn="base" hangingPunct="1">
        <a:spcBef>
          <a:spcPct val="0"/>
        </a:spcBef>
        <a:spcAft>
          <a:spcPct val="0"/>
        </a:spcAft>
        <a:defRPr kumimoji="1" sz="4400">
          <a:solidFill>
            <a:schemeClr val="tx1"/>
          </a:solidFill>
          <a:latin typeface="Calibri" pitchFamily="34" charset="0"/>
          <a:ea typeface="ＭＳ Ｐゴシック" charset="-128"/>
        </a:defRPr>
      </a:lvl6pPr>
      <a:lvl7pPr marL="914400" algn="ctr" rtl="0" eaLnBrk="1" fontAlgn="base" hangingPunct="1">
        <a:spcBef>
          <a:spcPct val="0"/>
        </a:spcBef>
        <a:spcAft>
          <a:spcPct val="0"/>
        </a:spcAft>
        <a:defRPr kumimoji="1" sz="4400">
          <a:solidFill>
            <a:schemeClr val="tx1"/>
          </a:solidFill>
          <a:latin typeface="Calibri" pitchFamily="34" charset="0"/>
          <a:ea typeface="ＭＳ Ｐゴシック" charset="-128"/>
        </a:defRPr>
      </a:lvl7pPr>
      <a:lvl8pPr marL="1371600" algn="ctr" rtl="0" eaLnBrk="1" fontAlgn="base" hangingPunct="1">
        <a:spcBef>
          <a:spcPct val="0"/>
        </a:spcBef>
        <a:spcAft>
          <a:spcPct val="0"/>
        </a:spcAft>
        <a:defRPr kumimoji="1" sz="4400">
          <a:solidFill>
            <a:schemeClr val="tx1"/>
          </a:solidFill>
          <a:latin typeface="Calibri" pitchFamily="34" charset="0"/>
          <a:ea typeface="ＭＳ Ｐゴシック" charset="-128"/>
        </a:defRPr>
      </a:lvl8pPr>
      <a:lvl9pPr marL="1828800" algn="ctr" rtl="0" eaLnBrk="1" fontAlgn="base" hangingPunct="1">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1" fontAlgn="base" hangingPunct="1">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18188" y="83568"/>
            <a:ext cx="7200800" cy="1042151"/>
          </a:xfrm>
          <a:gradFill>
            <a:gsLst>
              <a:gs pos="0">
                <a:schemeClr val="accent3">
                  <a:lumMod val="60000"/>
                  <a:lumOff val="40000"/>
                </a:schemeClr>
              </a:gs>
              <a:gs pos="50000">
                <a:schemeClr val="accent3">
                  <a:lumMod val="40000"/>
                  <a:lumOff val="60000"/>
                </a:schemeClr>
              </a:gs>
              <a:gs pos="100000">
                <a:schemeClr val="accent3">
                  <a:lumMod val="20000"/>
                  <a:lumOff val="80000"/>
                </a:schemeClr>
              </a:gs>
            </a:gsLst>
            <a:lin ang="10800000"/>
          </a:gradFill>
          <a:ln>
            <a:noFill/>
          </a:ln>
          <a:effectLst>
            <a:softEdge rad="25400"/>
          </a:effectLst>
          <a:extLst/>
        </p:spPr>
        <p:txBody>
          <a:bodyPr rtlCol="0">
            <a:normAutofit/>
          </a:bodyPr>
          <a:lstStyle/>
          <a:p>
            <a:pPr fontAlgn="auto">
              <a:spcAft>
                <a:spcPts val="0"/>
              </a:spcAft>
              <a:defRPr/>
            </a:pPr>
            <a:r>
              <a:rPr lang="ja-JP" altLang="en-US" dirty="0" smtClean="0">
                <a:latin typeface="+mn-ea"/>
              </a:rPr>
              <a:t>栄養吸収競合から探る植物・病原体間相互作用</a:t>
            </a:r>
            <a:r>
              <a:rPr lang="en-US" altLang="ja-JP" sz="1800" dirty="0" smtClean="0"/>
              <a:t/>
            </a:r>
            <a:br>
              <a:rPr lang="en-US" altLang="ja-JP" sz="1800" dirty="0" smtClean="0"/>
            </a:br>
            <a:r>
              <a:rPr lang="ja-JP" altLang="en-US" sz="1800" dirty="0" smtClean="0"/>
              <a:t>　　　</a:t>
            </a:r>
            <a:r>
              <a:rPr lang="ja-JP" altLang="en-US" sz="1400" dirty="0" smtClean="0">
                <a:latin typeface="+mn-ea"/>
              </a:rPr>
              <a:t>［</a:t>
            </a:r>
            <a:r>
              <a:rPr lang="ja-JP" altLang="en-US" sz="1400" dirty="0">
                <a:latin typeface="+mn-ea"/>
              </a:rPr>
              <a:t>キーワード</a:t>
            </a:r>
            <a:r>
              <a:rPr lang="ja-JP" altLang="en-US" sz="1400" dirty="0" smtClean="0">
                <a:latin typeface="+mn-ea"/>
              </a:rPr>
              <a:t>：糖吸収、植物、病原体（細菌、糸状菌）］</a:t>
            </a:r>
            <a:r>
              <a:rPr lang="ja-JP" altLang="en-US" sz="2000" dirty="0"/>
              <a:t>　</a:t>
            </a:r>
            <a:r>
              <a:rPr lang="ja-JP" altLang="en-US" sz="2000" dirty="0" smtClean="0"/>
              <a:t>特任助教</a:t>
            </a:r>
            <a:r>
              <a:rPr lang="ja-JP" altLang="en-US" sz="2000" dirty="0">
                <a:latin typeface="+mn-ea"/>
              </a:rPr>
              <a:t>　</a:t>
            </a:r>
            <a:r>
              <a:rPr lang="ja-JP" altLang="en-US" sz="2000" dirty="0" smtClean="0">
                <a:latin typeface="+mn-ea"/>
              </a:rPr>
              <a:t>山田晃嗣</a:t>
            </a:r>
            <a:endParaRPr lang="ja-JP" altLang="en-US" sz="2000" dirty="0"/>
          </a:p>
        </p:txBody>
      </p:sp>
      <p:sp>
        <p:nvSpPr>
          <p:cNvPr id="3" name="コンテンツ プレースホルダー 2"/>
          <p:cNvSpPr>
            <a:spLocks noGrp="1"/>
          </p:cNvSpPr>
          <p:nvPr>
            <p:ph sz="half" idx="1"/>
          </p:nvPr>
        </p:nvSpPr>
        <p:spPr>
          <a:xfrm>
            <a:off x="457200" y="1196975"/>
            <a:ext cx="4038600" cy="5400675"/>
          </a:xfrm>
          <a:ln w="6350"/>
        </p:spPr>
        <p:txBody>
          <a:bodyPr rtlCol="0"/>
          <a:lstStyle/>
          <a:p>
            <a:pPr fontAlgn="auto">
              <a:spcAft>
                <a:spcPts val="0"/>
              </a:spcAft>
              <a:buFont typeface="Arial" pitchFamily="34" charset="0"/>
              <a:buNone/>
              <a:defRPr/>
            </a:pPr>
            <a:endParaRPr lang="ja-JP" altLang="en-US" dirty="0">
              <a:latin typeface="+mn-ea"/>
            </a:endParaRPr>
          </a:p>
        </p:txBody>
      </p:sp>
      <p:sp>
        <p:nvSpPr>
          <p:cNvPr id="4" name="コンテンツ プレースホルダー 3"/>
          <p:cNvSpPr>
            <a:spLocks noGrp="1"/>
          </p:cNvSpPr>
          <p:nvPr>
            <p:ph sz="half" idx="2"/>
          </p:nvPr>
        </p:nvSpPr>
        <p:spPr>
          <a:xfrm>
            <a:off x="4648200" y="1196975"/>
            <a:ext cx="4038600" cy="3816350"/>
          </a:xfrm>
        </p:spPr>
        <p:txBody>
          <a:bodyPr rtlCol="0">
            <a:normAutofit fontScale="92500" lnSpcReduction="10000"/>
          </a:bodyPr>
          <a:lstStyle/>
          <a:p>
            <a:pPr fontAlgn="auto">
              <a:spcAft>
                <a:spcPts val="0"/>
              </a:spcAft>
              <a:buFont typeface="Arial" pitchFamily="34" charset="0"/>
              <a:buNone/>
              <a:defRPr/>
            </a:pPr>
            <a:r>
              <a:rPr lang="ja-JP" altLang="en-US" dirty="0" smtClean="0">
                <a:latin typeface="+mn-ea"/>
              </a:rPr>
              <a:t>研究概要：</a:t>
            </a:r>
            <a:endParaRPr lang="en-US" altLang="ja-JP" dirty="0">
              <a:latin typeface="+mn-ea"/>
            </a:endParaRPr>
          </a:p>
          <a:p>
            <a:pPr>
              <a:lnSpc>
                <a:spcPct val="150000"/>
              </a:lnSpc>
            </a:pPr>
            <a:r>
              <a:rPr lang="ja-JP" altLang="en-US" dirty="0" smtClean="0"/>
              <a:t>　</a:t>
            </a:r>
            <a:r>
              <a:rPr lang="en-US" altLang="ja-JP" dirty="0" smtClean="0"/>
              <a:t>2050</a:t>
            </a:r>
            <a:r>
              <a:rPr lang="ja-JP" altLang="ja-JP" dirty="0" smtClean="0"/>
              <a:t>年には人口が</a:t>
            </a:r>
            <a:r>
              <a:rPr lang="en-US" altLang="ja-JP" dirty="0" smtClean="0"/>
              <a:t>90</a:t>
            </a:r>
            <a:r>
              <a:rPr lang="ja-JP" altLang="ja-JP" dirty="0" smtClean="0"/>
              <a:t>億人に到達するとも予測される中で，食糧の安定供給は差し迫った解決すべき課題です．しかし，この爆発的な人口増加を支えるには現在から</a:t>
            </a:r>
            <a:r>
              <a:rPr lang="en-US" altLang="ja-JP" dirty="0" smtClean="0"/>
              <a:t>6</a:t>
            </a:r>
            <a:r>
              <a:rPr lang="ja-JP" altLang="ja-JP" dirty="0" smtClean="0"/>
              <a:t>割もの食糧供給の増加が必要だと試算されており，その道程は容易ではないことが考えられます。特に病害は穀物生産の</a:t>
            </a:r>
            <a:r>
              <a:rPr lang="en-US" altLang="ja-JP" dirty="0" smtClean="0"/>
              <a:t>15%</a:t>
            </a:r>
            <a:r>
              <a:rPr lang="ja-JP" altLang="ja-JP" dirty="0" smtClean="0"/>
              <a:t>近くをロスする要因であり早急に解決すべき問題ですが、そのためには病原体の感染メカニズムおよび植物の免疫応答の理解を深めることが必要になります。</a:t>
            </a:r>
          </a:p>
          <a:p>
            <a:pPr>
              <a:lnSpc>
                <a:spcPct val="150000"/>
              </a:lnSpc>
            </a:pPr>
            <a:r>
              <a:rPr lang="ja-JP" altLang="en-US" dirty="0" smtClean="0"/>
              <a:t>　</a:t>
            </a:r>
            <a:r>
              <a:rPr lang="ja-JP" altLang="ja-JP" dirty="0" smtClean="0"/>
              <a:t>私は病原体が植物に感染する際に糖を吸収することに着目し、糖吸収を巡る植物・病原体間の攻防を分子生物学的に明らかにすべく解析を行っています。また病原体が植物から糖を吸収する一方で、それにどのように植物が対抗しているかというかも明らかになっていません。病原体と植物の糖吸収機構を解析することで、病害による作物の被害を減らす技術の開発に繋がるよう探っていきたいと考えています。</a:t>
            </a:r>
          </a:p>
          <a:p>
            <a:pPr fontAlgn="auto">
              <a:spcAft>
                <a:spcPts val="0"/>
              </a:spcAft>
              <a:buFont typeface="Arial" pitchFamily="34" charset="0"/>
              <a:buNone/>
              <a:defRPr/>
            </a:pPr>
            <a:endParaRPr lang="ja-JP" altLang="en-US" dirty="0">
              <a:latin typeface="+mn-ea"/>
            </a:endParaRPr>
          </a:p>
        </p:txBody>
      </p:sp>
      <p:sp>
        <p:nvSpPr>
          <p:cNvPr id="5" name="コンテンツ プレースホルダー 4"/>
          <p:cNvSpPr>
            <a:spLocks noGrp="1"/>
          </p:cNvSpPr>
          <p:nvPr>
            <p:ph sz="half" idx="10"/>
          </p:nvPr>
        </p:nvSpPr>
        <p:spPr>
          <a:xfrm>
            <a:off x="4643438" y="5084763"/>
            <a:ext cx="4038600" cy="1512887"/>
          </a:xfrm>
        </p:spPr>
        <p:txBody>
          <a:bodyPr rtlCol="0"/>
          <a:lstStyle/>
          <a:p>
            <a:pPr fontAlgn="auto">
              <a:lnSpc>
                <a:spcPct val="90000"/>
              </a:lnSpc>
              <a:spcBef>
                <a:spcPts val="600"/>
              </a:spcBef>
              <a:spcAft>
                <a:spcPts val="0"/>
              </a:spcAft>
              <a:buFont typeface="Arial" pitchFamily="34" charset="0"/>
              <a:buNone/>
              <a:defRPr/>
            </a:pPr>
            <a:r>
              <a:rPr lang="ja-JP" altLang="en-US" sz="1200" dirty="0">
                <a:latin typeface="+mn-ea"/>
              </a:rPr>
              <a:t>分野</a:t>
            </a:r>
            <a:r>
              <a:rPr lang="ja-JP" altLang="en-US" sz="1200" dirty="0" smtClean="0">
                <a:latin typeface="+mn-ea"/>
              </a:rPr>
              <a:t>：農学</a:t>
            </a:r>
            <a:endParaRPr lang="en-US" altLang="ja-JP" sz="1200" dirty="0" smtClean="0">
              <a:latin typeface="+mn-ea"/>
            </a:endParaRPr>
          </a:p>
          <a:p>
            <a:pPr fontAlgn="auto">
              <a:lnSpc>
                <a:spcPct val="90000"/>
              </a:lnSpc>
              <a:spcBef>
                <a:spcPts val="600"/>
              </a:spcBef>
              <a:spcAft>
                <a:spcPts val="0"/>
              </a:spcAft>
              <a:buFont typeface="Arial" pitchFamily="34" charset="0"/>
              <a:buNone/>
              <a:defRPr/>
            </a:pPr>
            <a:r>
              <a:rPr lang="ja-JP" altLang="en-US" sz="1200" dirty="0" smtClean="0">
                <a:latin typeface="+mn-ea"/>
              </a:rPr>
              <a:t>専門：植物保護科学</a:t>
            </a:r>
            <a:endParaRPr lang="en-US" altLang="ja-JP" sz="1200" dirty="0">
              <a:latin typeface="+mn-ea"/>
            </a:endParaRPr>
          </a:p>
          <a:p>
            <a:pPr fontAlgn="auto">
              <a:lnSpc>
                <a:spcPct val="90000"/>
              </a:lnSpc>
              <a:spcBef>
                <a:spcPts val="600"/>
              </a:spcBef>
              <a:spcAft>
                <a:spcPts val="0"/>
              </a:spcAft>
              <a:defRPr/>
            </a:pPr>
            <a:r>
              <a:rPr lang="en-US" altLang="ja-JP" sz="1200" dirty="0" smtClean="0">
                <a:latin typeface="+mn-ea"/>
                <a:cs typeface="Times New Roman" pitchFamily="18" charset="0"/>
              </a:rPr>
              <a:t>E-mail</a:t>
            </a:r>
            <a:r>
              <a:rPr lang="en-US" altLang="ja-JP" sz="1200" dirty="0">
                <a:latin typeface="+mn-ea"/>
                <a:cs typeface="Times New Roman" pitchFamily="18" charset="0"/>
              </a:rPr>
              <a:t>: </a:t>
            </a:r>
            <a:r>
              <a:rPr lang="en-US" altLang="ja-JP" sz="1200" dirty="0" smtClean="0">
                <a:latin typeface="+mn-ea"/>
                <a:cs typeface="Times New Roman" pitchFamily="18" charset="0"/>
              </a:rPr>
              <a:t>yamada.kohji@tokushima-u.ac.jp</a:t>
            </a:r>
            <a:endParaRPr lang="en-US" altLang="ja-JP" sz="1200" dirty="0">
              <a:latin typeface="+mn-ea"/>
              <a:cs typeface="Times New Roman" pitchFamily="18" charset="0"/>
            </a:endParaRPr>
          </a:p>
          <a:p>
            <a:pPr fontAlgn="auto">
              <a:lnSpc>
                <a:spcPct val="90000"/>
              </a:lnSpc>
              <a:spcBef>
                <a:spcPts val="600"/>
              </a:spcBef>
              <a:spcAft>
                <a:spcPts val="0"/>
              </a:spcAft>
              <a:buFont typeface="Arial" pitchFamily="34" charset="0"/>
              <a:buNone/>
              <a:defRPr/>
            </a:pPr>
            <a:r>
              <a:rPr lang="en-US" altLang="ja-JP" sz="1200" dirty="0" smtClean="0">
                <a:latin typeface="+mn-ea"/>
                <a:cs typeface="Times New Roman" pitchFamily="18" charset="0"/>
              </a:rPr>
              <a:t>Tel.   088-634-6418</a:t>
            </a:r>
            <a:endParaRPr lang="en-US" altLang="ja-JP" sz="1200" dirty="0">
              <a:latin typeface="+mn-ea"/>
              <a:cs typeface="Times New Roman" pitchFamily="18" charset="0"/>
            </a:endParaRPr>
          </a:p>
          <a:p>
            <a:pPr fontAlgn="auto">
              <a:lnSpc>
                <a:spcPct val="90000"/>
              </a:lnSpc>
              <a:spcBef>
                <a:spcPts val="600"/>
              </a:spcBef>
              <a:spcAft>
                <a:spcPts val="0"/>
              </a:spcAft>
              <a:buFont typeface="Arial" pitchFamily="34" charset="0"/>
              <a:buNone/>
              <a:defRPr/>
            </a:pPr>
            <a:r>
              <a:rPr lang="en-US" altLang="ja-JP" sz="1200" dirty="0" smtClean="0">
                <a:latin typeface="+mn-ea"/>
                <a:cs typeface="Times New Roman" pitchFamily="18" charset="0"/>
              </a:rPr>
              <a:t>Fax:  088-634-6419</a:t>
            </a:r>
          </a:p>
        </p:txBody>
      </p:sp>
      <p:sp>
        <p:nvSpPr>
          <p:cNvPr id="4103" name="Rectangle 62"/>
          <p:cNvSpPr>
            <a:spLocks noChangeArrowheads="1"/>
          </p:cNvSpPr>
          <p:nvPr/>
        </p:nvSpPr>
        <p:spPr bwMode="auto">
          <a:xfrm>
            <a:off x="2257425" y="3027363"/>
            <a:ext cx="774700" cy="13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en-US" sz="900" b="1">
                <a:solidFill>
                  <a:schemeClr val="bg1"/>
                </a:solidFill>
                <a:latin typeface="HGPｺﾞｼｯｸM" pitchFamily="50" charset="-128"/>
                <a:ea typeface="HGPｺﾞｼｯｸM" pitchFamily="50" charset="-128"/>
              </a:rPr>
              <a:t>コンタクト不良</a:t>
            </a:r>
            <a:endParaRPr lang="ja-JP" altLang="en-US" sz="1100" b="1">
              <a:solidFill>
                <a:schemeClr val="bg1"/>
              </a:solidFill>
              <a:latin typeface="HGPｺﾞｼｯｸM" pitchFamily="50" charset="-128"/>
              <a:ea typeface="HGPｺﾞｼｯｸM" pitchFamily="50" charset="-128"/>
            </a:endParaRPr>
          </a:p>
        </p:txBody>
      </p:sp>
      <p:cxnSp>
        <p:nvCxnSpPr>
          <p:cNvPr id="17" name="直線矢印コネクタ 16"/>
          <p:cNvCxnSpPr/>
          <p:nvPr/>
        </p:nvCxnSpPr>
        <p:spPr>
          <a:xfrm flipH="1">
            <a:off x="1989138" y="3165475"/>
            <a:ext cx="504825" cy="581025"/>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rot="10800000">
            <a:off x="3444875" y="3492500"/>
            <a:ext cx="215900" cy="233363"/>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552" y="116632"/>
            <a:ext cx="935651" cy="107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2" descr="C:\Users\Kohji\Desktop\山田晃嗣.jpg"/>
          <p:cNvPicPr>
            <a:picLocks noChangeAspect="1" noChangeArrowheads="1"/>
          </p:cNvPicPr>
          <p:nvPr/>
        </p:nvPicPr>
        <p:blipFill>
          <a:blip r:embed="rId4" cstate="print"/>
          <a:srcRect/>
          <a:stretch>
            <a:fillRect/>
          </a:stretch>
        </p:blipFill>
        <p:spPr bwMode="auto">
          <a:xfrm>
            <a:off x="7596336" y="5517232"/>
            <a:ext cx="1016026" cy="1016026"/>
          </a:xfrm>
          <a:prstGeom prst="rect">
            <a:avLst/>
          </a:prstGeom>
          <a:noFill/>
        </p:spPr>
      </p:pic>
      <p:pic>
        <p:nvPicPr>
          <p:cNvPr id="1028" name="Picture 4" descr="C:\Users\Kohji\Desktop\図（日本語）.png"/>
          <p:cNvPicPr>
            <a:picLocks noChangeAspect="1" noChangeArrowheads="1"/>
          </p:cNvPicPr>
          <p:nvPr/>
        </p:nvPicPr>
        <p:blipFill>
          <a:blip r:embed="rId5" cstate="print"/>
          <a:srcRect/>
          <a:stretch>
            <a:fillRect/>
          </a:stretch>
        </p:blipFill>
        <p:spPr bwMode="auto">
          <a:xfrm>
            <a:off x="683568" y="1387627"/>
            <a:ext cx="3744416" cy="5052179"/>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18188" y="83568"/>
            <a:ext cx="7200800" cy="1042151"/>
          </a:xfrm>
          <a:gradFill>
            <a:gsLst>
              <a:gs pos="0">
                <a:schemeClr val="accent3">
                  <a:lumMod val="60000"/>
                  <a:lumOff val="40000"/>
                </a:schemeClr>
              </a:gs>
              <a:gs pos="50000">
                <a:schemeClr val="accent3">
                  <a:lumMod val="40000"/>
                  <a:lumOff val="60000"/>
                </a:schemeClr>
              </a:gs>
              <a:gs pos="100000">
                <a:schemeClr val="accent3">
                  <a:lumMod val="20000"/>
                  <a:lumOff val="80000"/>
                </a:schemeClr>
              </a:gs>
            </a:gsLst>
            <a:lin ang="10800000" scaled="1"/>
          </a:gradFill>
          <a:ln>
            <a:noFill/>
          </a:ln>
          <a:effectLst>
            <a:softEdge rad="25400"/>
          </a:effectLst>
          <a:extLst/>
        </p:spPr>
        <p:txBody>
          <a:bodyPr rtlCol="0"/>
          <a:lstStyle/>
          <a:p>
            <a:pPr algn="l" fontAlgn="auto">
              <a:spcAft>
                <a:spcPts val="0"/>
              </a:spcAft>
              <a:defRPr/>
            </a:pPr>
            <a:r>
              <a:rPr lang="en-US" altLang="ja-JP" sz="2000" dirty="0" smtClean="0">
                <a:latin typeface="Arial" pitchFamily="34" charset="0"/>
                <a:cs typeface="Arial" pitchFamily="34" charset="0"/>
              </a:rPr>
              <a:t>Nutrient uptake competition between plants and pathogens</a:t>
            </a:r>
            <a:br>
              <a:rPr lang="en-US" altLang="ja-JP" sz="2000" dirty="0" smtClean="0">
                <a:latin typeface="Arial" pitchFamily="34" charset="0"/>
                <a:cs typeface="Arial" pitchFamily="34" charset="0"/>
              </a:rPr>
            </a:br>
            <a:r>
              <a:rPr lang="en-US" altLang="ja-JP" sz="1800" dirty="0" smtClean="0">
                <a:latin typeface="Arial" pitchFamily="34" charset="0"/>
                <a:cs typeface="Arial" pitchFamily="34" charset="0"/>
              </a:rPr>
              <a:t>                                 Designated assistant professor</a:t>
            </a:r>
            <a:r>
              <a:rPr lang="ja-JP" altLang="en-US" sz="1800" dirty="0">
                <a:latin typeface="Arial" pitchFamily="34" charset="0"/>
                <a:cs typeface="Arial" pitchFamily="34" charset="0"/>
              </a:rPr>
              <a:t>　</a:t>
            </a:r>
            <a:r>
              <a:rPr lang="en-US" altLang="ja-JP" sz="1800" dirty="0" smtClean="0">
                <a:latin typeface="Arial" pitchFamily="34" charset="0"/>
                <a:cs typeface="Arial" pitchFamily="34" charset="0"/>
              </a:rPr>
              <a:t>Kohji Yamada</a:t>
            </a:r>
            <a:endParaRPr lang="ja-JP" altLang="en-US" sz="2000" dirty="0">
              <a:latin typeface="Arial" pitchFamily="34" charset="0"/>
              <a:cs typeface="Arial" pitchFamily="34" charset="0"/>
            </a:endParaRPr>
          </a:p>
        </p:txBody>
      </p:sp>
      <p:sp>
        <p:nvSpPr>
          <p:cNvPr id="3075" name="コンテンツ プレースホルダー 2"/>
          <p:cNvSpPr>
            <a:spLocks noGrp="1"/>
          </p:cNvSpPr>
          <p:nvPr>
            <p:ph sz="half" idx="1"/>
          </p:nvPr>
        </p:nvSpPr>
        <p:spPr>
          <a:xfrm>
            <a:off x="457200" y="1196975"/>
            <a:ext cx="4038600" cy="5400675"/>
          </a:xfrm>
          <a:ln w="6350">
            <a:miter lim="800000"/>
            <a:headEnd/>
            <a:tailEnd/>
          </a:ln>
        </p:spPr>
        <p:txBody>
          <a:bodyPr/>
          <a:lstStyle/>
          <a:p>
            <a:endParaRPr lang="ja-JP" altLang="en-US" sz="1200" dirty="0" smtClean="0">
              <a:latin typeface="Arial" charset="0"/>
              <a:cs typeface="Arial" charset="0"/>
            </a:endParaRPr>
          </a:p>
        </p:txBody>
      </p:sp>
      <p:sp>
        <p:nvSpPr>
          <p:cNvPr id="4" name="コンテンツ プレースホルダー 3"/>
          <p:cNvSpPr>
            <a:spLocks noGrp="1"/>
          </p:cNvSpPr>
          <p:nvPr>
            <p:ph sz="half" idx="2"/>
          </p:nvPr>
        </p:nvSpPr>
        <p:spPr>
          <a:xfrm>
            <a:off x="4648200" y="1196975"/>
            <a:ext cx="4038600" cy="3816350"/>
          </a:xfrm>
        </p:spPr>
        <p:txBody>
          <a:bodyPr rtlCol="0">
            <a:normAutofit fontScale="92500" lnSpcReduction="20000"/>
          </a:bodyPr>
          <a:lstStyle/>
          <a:p>
            <a:pPr fontAlgn="auto">
              <a:spcAft>
                <a:spcPts val="0"/>
              </a:spcAft>
              <a:buFont typeface="Arial" pitchFamily="34" charset="0"/>
              <a:buNone/>
              <a:defRPr/>
            </a:pPr>
            <a:r>
              <a:rPr lang="en-US" altLang="ja-JP" dirty="0" smtClean="0">
                <a:latin typeface="Arial" pitchFamily="34" charset="0"/>
                <a:cs typeface="Arial" pitchFamily="34" charset="0"/>
              </a:rPr>
              <a:t>Research:</a:t>
            </a:r>
            <a:endParaRPr lang="en-US" altLang="ja-JP" dirty="0">
              <a:latin typeface="Arial" pitchFamily="34" charset="0"/>
              <a:cs typeface="Arial" pitchFamily="34" charset="0"/>
            </a:endParaRPr>
          </a:p>
          <a:p>
            <a:pPr>
              <a:lnSpc>
                <a:spcPct val="150000"/>
              </a:lnSpc>
            </a:pPr>
            <a:r>
              <a:rPr lang="en-US" altLang="ja-JP" dirty="0" smtClean="0">
                <a:latin typeface="Arial" pitchFamily="34" charset="0"/>
                <a:cs typeface="Arial" pitchFamily="34" charset="0"/>
              </a:rPr>
              <a:t>   </a:t>
            </a:r>
            <a:r>
              <a:rPr lang="en-US" altLang="ja-JP" dirty="0" smtClean="0"/>
              <a:t>Food security is important to feed world’s population, expected to reach around nine billion in 2050. To meet demand, it is estimated to require a 60 % increase in food production. Enhancement of agricultural production is thus one of the largest challenges in our era. Especially, plant disease causes 15 % loss of global crop production. To solve this problem, we need to obtain a better understanding of pathogens’ infection strategy and plant immunity.</a:t>
            </a:r>
            <a:endParaRPr lang="ja-JP" altLang="ja-JP" dirty="0" smtClean="0"/>
          </a:p>
          <a:p>
            <a:pPr>
              <a:lnSpc>
                <a:spcPct val="150000"/>
              </a:lnSpc>
            </a:pPr>
            <a:r>
              <a:rPr lang="en-US" altLang="ja-JP" dirty="0" smtClean="0"/>
              <a:t>   Pathogen exploits host-derived metabolites such as sugars and amino acids during infection. I am interested in a molecular mechanism by which pathogens absorb sugars from plants. On the other hand, it remain elusive whether plants attempt to prevent a pathogen’s sugar gain. By analyzing sugar uptake competition at the interface between plants and pathogens, I would like to have a chance to develop a technology to reduce a crop loss by plant disease.</a:t>
            </a:r>
            <a:endParaRPr lang="ja-JP" altLang="ja-JP" dirty="0"/>
          </a:p>
        </p:txBody>
      </p:sp>
      <p:sp>
        <p:nvSpPr>
          <p:cNvPr id="3077" name="コンテンツ プレースホルダー 4"/>
          <p:cNvSpPr>
            <a:spLocks noGrp="1"/>
          </p:cNvSpPr>
          <p:nvPr>
            <p:ph sz="half" idx="10"/>
          </p:nvPr>
        </p:nvSpPr>
        <p:spPr>
          <a:xfrm>
            <a:off x="4643438" y="5084763"/>
            <a:ext cx="4038600" cy="1512887"/>
          </a:xfrm>
          <a:ln>
            <a:miter lim="800000"/>
            <a:headEnd/>
            <a:tailEnd/>
          </a:ln>
        </p:spPr>
        <p:txBody>
          <a:bodyPr/>
          <a:lstStyle/>
          <a:p>
            <a:r>
              <a:rPr lang="en-US" altLang="ja-JP" sz="1200" dirty="0" smtClean="0">
                <a:latin typeface="Arial" pitchFamily="34" charset="0"/>
                <a:cs typeface="Arial" pitchFamily="34" charset="0"/>
              </a:rPr>
              <a:t>Keywords</a:t>
            </a:r>
            <a:r>
              <a:rPr lang="ja-JP" altLang="en-US" sz="1200" dirty="0" smtClean="0">
                <a:latin typeface="Arial" pitchFamily="34" charset="0"/>
                <a:cs typeface="Arial" pitchFamily="34" charset="0"/>
              </a:rPr>
              <a:t>：</a:t>
            </a:r>
            <a:r>
              <a:rPr lang="en-US" altLang="ja-JP" sz="1200" dirty="0" smtClean="0">
                <a:latin typeface="Arial" pitchFamily="34" charset="0"/>
                <a:cs typeface="Arial" pitchFamily="34" charset="0"/>
              </a:rPr>
              <a:t>sugar uptake, plant, bacterium, fungus</a:t>
            </a:r>
          </a:p>
          <a:p>
            <a:r>
              <a:rPr lang="en-US" altLang="ja-JP" sz="1200" dirty="0" smtClean="0">
                <a:latin typeface="Arial" pitchFamily="34" charset="0"/>
                <a:cs typeface="Arial" pitchFamily="34" charset="0"/>
              </a:rPr>
              <a:t>E-mail: yamada.kohji@tokushima-u.ac.jp</a:t>
            </a:r>
          </a:p>
          <a:p>
            <a:r>
              <a:rPr lang="en-US" altLang="ja-JP" sz="1200" dirty="0" smtClean="0">
                <a:latin typeface="Arial" pitchFamily="34" charset="0"/>
                <a:cs typeface="Arial" pitchFamily="34" charset="0"/>
              </a:rPr>
              <a:t>Tel.   +81-88-634-6418</a:t>
            </a:r>
          </a:p>
          <a:p>
            <a:r>
              <a:rPr lang="en-US" altLang="ja-JP" sz="1200" dirty="0" smtClean="0">
                <a:latin typeface="Arial" pitchFamily="34" charset="0"/>
                <a:cs typeface="Arial" pitchFamily="34" charset="0"/>
              </a:rPr>
              <a:t>Fax:  +81-88-634-6419</a:t>
            </a:r>
          </a:p>
          <a:p>
            <a:endParaRPr lang="en-US" altLang="ja-JP" sz="1200" dirty="0" smtClean="0">
              <a:latin typeface="Arial" pitchFamily="34" charset="0"/>
              <a:cs typeface="Arial" pitchFamily="34" charset="0"/>
            </a:endParaRPr>
          </a:p>
        </p:txBody>
      </p:sp>
      <p:sp>
        <p:nvSpPr>
          <p:cNvPr id="3079" name="Rectangle 62"/>
          <p:cNvSpPr>
            <a:spLocks noChangeArrowheads="1"/>
          </p:cNvSpPr>
          <p:nvPr/>
        </p:nvSpPr>
        <p:spPr bwMode="auto">
          <a:xfrm>
            <a:off x="2268538" y="2997200"/>
            <a:ext cx="774700"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en-US" altLang="ja-JP" sz="1100" b="1">
                <a:solidFill>
                  <a:schemeClr val="bg1"/>
                </a:solidFill>
                <a:latin typeface="HGPｺﾞｼｯｸM" pitchFamily="50" charset="-128"/>
                <a:ea typeface="HGPｺﾞｼｯｸM" pitchFamily="50" charset="-128"/>
              </a:rPr>
              <a:t>crack</a:t>
            </a:r>
            <a:endParaRPr lang="ja-JP" altLang="en-US" sz="1100" b="1">
              <a:solidFill>
                <a:schemeClr val="bg1"/>
              </a:solidFill>
              <a:latin typeface="HGPｺﾞｼｯｸM" pitchFamily="50" charset="-128"/>
              <a:ea typeface="HGPｺﾞｼｯｸM" pitchFamily="50" charset="-128"/>
            </a:endParaRPr>
          </a:p>
        </p:txBody>
      </p:sp>
      <p:cxnSp>
        <p:nvCxnSpPr>
          <p:cNvPr id="17" name="直線矢印コネクタ 16"/>
          <p:cNvCxnSpPr/>
          <p:nvPr/>
        </p:nvCxnSpPr>
        <p:spPr>
          <a:xfrm flipH="1">
            <a:off x="1989138" y="3165475"/>
            <a:ext cx="504825" cy="581025"/>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rot="10800000">
            <a:off x="3444875" y="3492500"/>
            <a:ext cx="215900" cy="233363"/>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pic>
        <p:nvPicPr>
          <p:cNvPr id="11"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552" y="116632"/>
            <a:ext cx="935652" cy="107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2" descr="C:\Users\Kohji\Desktop\山田晃嗣.jpg"/>
          <p:cNvPicPr>
            <a:picLocks noChangeAspect="1" noChangeArrowheads="1"/>
          </p:cNvPicPr>
          <p:nvPr/>
        </p:nvPicPr>
        <p:blipFill>
          <a:blip r:embed="rId4" cstate="print"/>
          <a:srcRect/>
          <a:stretch>
            <a:fillRect/>
          </a:stretch>
        </p:blipFill>
        <p:spPr bwMode="auto">
          <a:xfrm>
            <a:off x="7596336" y="5517232"/>
            <a:ext cx="1016026" cy="1016026"/>
          </a:xfrm>
          <a:prstGeom prst="rect">
            <a:avLst/>
          </a:prstGeom>
          <a:noFill/>
        </p:spPr>
      </p:pic>
      <p:pic>
        <p:nvPicPr>
          <p:cNvPr id="3" name="Picture 2" descr="C:\Users\Kohji\Desktop\図（英語）.png"/>
          <p:cNvPicPr>
            <a:picLocks noChangeAspect="1" noChangeArrowheads="1"/>
          </p:cNvPicPr>
          <p:nvPr/>
        </p:nvPicPr>
        <p:blipFill>
          <a:blip r:embed="rId5" cstate="print"/>
          <a:srcRect/>
          <a:stretch>
            <a:fillRect/>
          </a:stretch>
        </p:blipFill>
        <p:spPr bwMode="auto">
          <a:xfrm>
            <a:off x="827584" y="1337171"/>
            <a:ext cx="3338525" cy="5116165"/>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研究者紹介V３ひな形">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研究者紹介V３ひな形</Template>
  <TotalTime>129</TotalTime>
  <Words>230</Words>
  <Application>Microsoft Office PowerPoint</Application>
  <PresentationFormat>画面に合わせる (4:3)</PresentationFormat>
  <Paragraphs>21</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研究者紹介V３ひな形</vt:lpstr>
      <vt:lpstr>栄養吸収競合から探る植物・病原体間相互作用 　　　［キーワード：糖吸収、植物、病原体（細菌、糸状菌）］　特任助教　山田晃嗣</vt:lpstr>
      <vt:lpstr>Nutrient uptake competition between plants and pathogens                                  Designated assistant professor　Kohji Yamada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&lt;研究題目&gt;                                                &lt;肩書&gt;　&lt;氏名first  name, family name&gt;</dc:title>
  <dc:creator>admini</dc:creator>
  <cp:lastModifiedBy>admini</cp:lastModifiedBy>
  <cp:revision>14</cp:revision>
  <cp:lastPrinted>2016-05-25T10:39:18Z</cp:lastPrinted>
  <dcterms:created xsi:type="dcterms:W3CDTF">2015-04-30T08:53:54Z</dcterms:created>
  <dcterms:modified xsi:type="dcterms:W3CDTF">2016-06-30T05:49:08Z</dcterms:modified>
</cp:coreProperties>
</file>