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94660"/>
  </p:normalViewPr>
  <p:slideViewPr>
    <p:cSldViewPr>
      <p:cViewPr>
        <p:scale>
          <a:sx n="97" d="100"/>
          <a:sy n="97" d="100"/>
        </p:scale>
        <p:origin x="-1608"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2016/6/23</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2016/6/23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2016/6/23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2016/6/23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2016/6/23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tiff"/><Relationship Id="rId3" Type="http://schemas.openxmlformats.org/officeDocument/2006/relationships/image" Target="../media/image1.emf"/><Relationship Id="rId7" Type="http://schemas.openxmlformats.org/officeDocument/2006/relationships/image" Target="../media/image5.tiff"/><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tiff"/><Relationship Id="rId5" Type="http://schemas.openxmlformats.org/officeDocument/2006/relationships/image" Target="../media/image3.tif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emf"/><Relationship Id="rId7" Type="http://schemas.openxmlformats.org/officeDocument/2006/relationships/image" Target="../media/image8.tiff"/><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7.tiff"/><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lstStyle/>
          <a:p>
            <a:pPr fontAlgn="auto">
              <a:spcAft>
                <a:spcPts val="0"/>
              </a:spcAft>
              <a:defRPr/>
            </a:pPr>
            <a:r>
              <a:rPr lang="ja-JP" altLang="en-US" dirty="0">
                <a:latin typeface="+mn-ea"/>
              </a:rPr>
              <a:t>発育鶏卵を用いた創薬研究</a:t>
            </a:r>
            <a:r>
              <a:rPr lang="en-US" altLang="ja-JP" sz="1800" dirty="0"/>
              <a:t/>
            </a:r>
            <a:br>
              <a:rPr lang="en-US" altLang="ja-JP" sz="1800" dirty="0"/>
            </a:br>
            <a:r>
              <a:rPr lang="ja-JP" altLang="en-US" sz="1800" dirty="0" smtClean="0"/>
              <a:t>　　　</a:t>
            </a:r>
            <a:r>
              <a:rPr lang="ja-JP" altLang="en-US" sz="1400" dirty="0">
                <a:latin typeface="+mn-ea"/>
              </a:rPr>
              <a:t>［キーワード：発育鶏卵，制癌剤，抗酸化剤］</a:t>
            </a:r>
            <a:r>
              <a:rPr lang="ja-JP" altLang="en-US" sz="2000" dirty="0"/>
              <a:t>　　</a:t>
            </a:r>
            <a:r>
              <a:rPr lang="ja-JP" altLang="en-US" sz="2000" dirty="0" smtClean="0">
                <a:latin typeface="+mn-ea"/>
              </a:rPr>
              <a:t>教授</a:t>
            </a:r>
            <a:r>
              <a:rPr lang="ja-JP" altLang="en-US" sz="2000" dirty="0">
                <a:latin typeface="+mn-ea"/>
              </a:rPr>
              <a:t>　宇都　義浩</a:t>
            </a:r>
            <a:endParaRPr lang="ja-JP" altLang="en-US" sz="2000" dirty="0"/>
          </a:p>
        </p:txBody>
      </p:sp>
      <p:sp>
        <p:nvSpPr>
          <p:cNvPr id="3" name="コンテンツ プレースホルダー 2"/>
          <p:cNvSpPr>
            <a:spLocks noGrp="1"/>
          </p:cNvSpPr>
          <p:nvPr>
            <p:ph sz="half" idx="1"/>
          </p:nvPr>
        </p:nvSpPr>
        <p:spPr>
          <a:xfrm>
            <a:off x="457200" y="1196975"/>
            <a:ext cx="4038600" cy="5400675"/>
          </a:xfrm>
          <a:ln w="6350"/>
        </p:spPr>
        <p:txBody>
          <a:bodyPr rtlCol="0">
            <a:normAutofit/>
          </a:bodyPr>
          <a:lstStyle/>
          <a:p>
            <a:pPr fontAlgn="auto">
              <a:spcAft>
                <a:spcPts val="0"/>
              </a:spcAft>
              <a:defRPr/>
            </a:pPr>
            <a:endParaRPr lang="en-US" altLang="ja-JP" sz="1200" dirty="0" smtClean="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smtClean="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smtClean="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smtClean="0">
              <a:latin typeface="+mn-ea"/>
            </a:endParaRPr>
          </a:p>
          <a:p>
            <a:pPr fontAlgn="auto">
              <a:spcAft>
                <a:spcPts val="0"/>
              </a:spcAft>
              <a:defRPr/>
            </a:pPr>
            <a:r>
              <a:rPr lang="ja-JP" altLang="en-US" sz="1200" dirty="0" smtClean="0">
                <a:latin typeface="+mn-ea"/>
              </a:rPr>
              <a:t>図</a:t>
            </a:r>
            <a:r>
              <a:rPr lang="ja-JP" altLang="en-US" sz="1200" dirty="0">
                <a:latin typeface="+mn-ea"/>
              </a:rPr>
              <a:t>１　放射線増感剤</a:t>
            </a:r>
            <a:r>
              <a:rPr lang="en-US" altLang="ja-JP" sz="1200" dirty="0">
                <a:latin typeface="+mn-ea"/>
              </a:rPr>
              <a:t>TX2244</a:t>
            </a:r>
            <a:r>
              <a:rPr lang="ja-JP" altLang="en-US" sz="1200" dirty="0" err="1">
                <a:latin typeface="+mn-ea"/>
              </a:rPr>
              <a:t>の放射線増</a:t>
            </a:r>
            <a:r>
              <a:rPr lang="ja-JP" altLang="en-US" sz="1200" dirty="0">
                <a:latin typeface="+mn-ea"/>
              </a:rPr>
              <a:t>感活性の評価</a:t>
            </a: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r>
              <a:rPr lang="ja-JP" altLang="en-US" sz="1200" dirty="0">
                <a:latin typeface="+mn-ea"/>
              </a:rPr>
              <a:t>図２　レドックスナノ粒子の抗酸化活性の評価</a:t>
            </a: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endParaRPr lang="ja-JP" altLang="en-US" sz="1200" dirty="0">
              <a:latin typeface="+mn-ea"/>
            </a:endParaRPr>
          </a:p>
          <a:p>
            <a:pPr fontAlgn="auto">
              <a:spcAft>
                <a:spcPts val="0"/>
              </a:spcAft>
              <a:defRPr/>
            </a:pPr>
            <a:r>
              <a:rPr lang="ja-JP" altLang="en-US" sz="1200" dirty="0">
                <a:latin typeface="+mn-ea"/>
              </a:rPr>
              <a:t>図３　超音波増感剤</a:t>
            </a:r>
            <a:r>
              <a:rPr lang="en-US" altLang="ja-JP" sz="1200" dirty="0">
                <a:latin typeface="+mn-ea"/>
              </a:rPr>
              <a:t>ALA</a:t>
            </a:r>
            <a:r>
              <a:rPr lang="ja-JP" altLang="en-US" sz="1200" dirty="0" err="1">
                <a:latin typeface="+mn-ea"/>
              </a:rPr>
              <a:t>の超音波増</a:t>
            </a:r>
            <a:r>
              <a:rPr lang="ja-JP" altLang="en-US" sz="1200" dirty="0">
                <a:latin typeface="+mn-ea"/>
              </a:rPr>
              <a:t>感活性の評価</a:t>
            </a:r>
          </a:p>
          <a:p>
            <a:pPr fontAlgn="auto">
              <a:spcAft>
                <a:spcPts val="0"/>
              </a:spcAft>
              <a:buFont typeface="Arial" pitchFamily="34" charset="0"/>
              <a:buNone/>
              <a:defRPr/>
            </a:pPr>
            <a:endParaRPr lang="ja-JP" altLang="en-US" sz="1200" dirty="0">
              <a:latin typeface="+mn-ea"/>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ja-JP" altLang="en-US" dirty="0">
                <a:latin typeface="+mn-ea"/>
              </a:rPr>
              <a:t>内容：</a:t>
            </a:r>
            <a:endParaRPr lang="en-US" altLang="ja-JP" dirty="0">
              <a:latin typeface="+mn-ea"/>
            </a:endParaRPr>
          </a:p>
          <a:p>
            <a:pPr fontAlgn="auto">
              <a:spcAft>
                <a:spcPts val="0"/>
              </a:spcAft>
              <a:defRPr/>
            </a:pPr>
            <a:r>
              <a:rPr lang="ja-JP" altLang="en-US" dirty="0">
                <a:latin typeface="+mn-ea"/>
              </a:rPr>
              <a:t>　創薬研究にとってマウスやラットを用いた動物実験は不可欠ですが、倫理的問題のためにその使用が制限されてきています。近年、ゼブラフィッシュが代替実験動物として開発されていますが、</a:t>
            </a:r>
            <a:r>
              <a:rPr lang="ja-JP" altLang="en-US" dirty="0"/>
              <a:t>比較的高い脂溶性をもつ薬剤しか吸収されず、吸収量もコントロールし難いといった問題点があり、他の実験動物の開発が強く求められています。</a:t>
            </a:r>
            <a:endParaRPr lang="en-US" altLang="ja-JP" dirty="0"/>
          </a:p>
          <a:p>
            <a:pPr fontAlgn="auto">
              <a:spcAft>
                <a:spcPts val="0"/>
              </a:spcAft>
              <a:defRPr/>
            </a:pPr>
            <a:r>
              <a:rPr lang="ja-JP" altLang="en-US" dirty="0">
                <a:latin typeface="+mn-ea"/>
              </a:rPr>
              <a:t>　そこで我々は、発育鶏卵を用いた薬剤評価法を開発することを試みています。発育鶏卵とは、マウスやラットと比較して、安価で、飼育が容易であり、個体差が小さく、アレルギー性が低く、特別な実験施設が不要といった多くの利点を有する次世代の実験動物です。これまでに、この発育鶏卵を用いて我々が分子設計・合成した放射線増感剤</a:t>
            </a:r>
            <a:r>
              <a:rPr lang="en-US" altLang="ja-JP" dirty="0">
                <a:latin typeface="+mn-ea"/>
              </a:rPr>
              <a:t>/</a:t>
            </a:r>
            <a:r>
              <a:rPr lang="ja-JP" altLang="en-US" dirty="0">
                <a:latin typeface="+mn-ea"/>
              </a:rPr>
              <a:t>防護剤、血管新生阻害剤、抗転移剤、超音波増感剤、抗酸化剤の薬物動態解析や活性評価に成功しています。</a:t>
            </a:r>
            <a:endParaRPr lang="en-US" altLang="ja-JP" dirty="0">
              <a:latin typeface="+mn-ea"/>
            </a:endParaRPr>
          </a:p>
          <a:p>
            <a:pPr fontAlgn="auto">
              <a:spcAft>
                <a:spcPts val="0"/>
              </a:spcAft>
              <a:buFont typeface="Arial" pitchFamily="34" charset="0"/>
              <a:buNone/>
              <a:defRPr/>
            </a:pPr>
            <a:endParaRPr lang="ja-JP" altLang="en-US" dirty="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defRPr/>
            </a:pPr>
            <a:r>
              <a:rPr lang="ja-JP" altLang="en-US" sz="1200" dirty="0">
                <a:latin typeface="+mn-ea"/>
              </a:rPr>
              <a:t>分野：創薬化学</a:t>
            </a:r>
            <a:endParaRPr lang="en-US" altLang="ja-JP" sz="1200" dirty="0">
              <a:latin typeface="+mn-ea"/>
            </a:endParaRPr>
          </a:p>
          <a:p>
            <a:pPr fontAlgn="auto">
              <a:lnSpc>
                <a:spcPct val="90000"/>
              </a:lnSpc>
              <a:spcBef>
                <a:spcPts val="600"/>
              </a:spcBef>
              <a:spcAft>
                <a:spcPts val="0"/>
              </a:spcAft>
              <a:defRPr/>
            </a:pPr>
            <a:r>
              <a:rPr lang="ja-JP" altLang="en-US" sz="1200" dirty="0">
                <a:latin typeface="+mn-ea"/>
              </a:rPr>
              <a:t>専門：メディシナルケミストリー</a:t>
            </a:r>
            <a:endParaRPr lang="en-US" altLang="ja-JP" sz="1200" dirty="0">
              <a:latin typeface="+mn-ea"/>
            </a:endParaRPr>
          </a:p>
          <a:p>
            <a:pPr fontAlgn="auto">
              <a:lnSpc>
                <a:spcPct val="90000"/>
              </a:lnSpc>
              <a:spcBef>
                <a:spcPts val="600"/>
              </a:spcBef>
              <a:spcAft>
                <a:spcPts val="0"/>
              </a:spcAft>
              <a:defRPr/>
            </a:pPr>
            <a:r>
              <a:rPr lang="en-US" altLang="ja-JP" sz="1200" dirty="0">
                <a:latin typeface="+mn-ea"/>
                <a:cs typeface="Times New Roman" pitchFamily="18" charset="0"/>
              </a:rPr>
              <a:t>E-mail: </a:t>
            </a:r>
            <a:r>
              <a:rPr lang="en-US" altLang="ja-JP" sz="1200" dirty="0" smtClean="0">
                <a:latin typeface="+mn-ea"/>
                <a:cs typeface="Times New Roman" pitchFamily="18" charset="0"/>
              </a:rPr>
              <a:t>uto.yoshihiro@tokushima-u.ac.jp</a:t>
            </a:r>
            <a:endParaRPr lang="en-US" altLang="ja-JP" sz="1200" dirty="0">
              <a:latin typeface="+mn-ea"/>
              <a:cs typeface="Times New Roman" pitchFamily="18" charset="0"/>
            </a:endParaRPr>
          </a:p>
          <a:p>
            <a:pPr fontAlgn="auto">
              <a:lnSpc>
                <a:spcPct val="90000"/>
              </a:lnSpc>
              <a:spcBef>
                <a:spcPts val="600"/>
              </a:spcBef>
              <a:spcAft>
                <a:spcPts val="0"/>
              </a:spcAft>
              <a:defRPr/>
            </a:pPr>
            <a:r>
              <a:rPr lang="en-US" altLang="ja-JP" sz="1200" dirty="0">
                <a:latin typeface="+mn-ea"/>
                <a:cs typeface="Times New Roman" pitchFamily="18" charset="0"/>
              </a:rPr>
              <a:t>Tel.   </a:t>
            </a:r>
            <a:r>
              <a:rPr lang="en-US" altLang="ja-JP" sz="1200" dirty="0" smtClean="0">
                <a:latin typeface="+mn-ea"/>
                <a:cs typeface="Times New Roman" pitchFamily="18" charset="0"/>
              </a:rPr>
              <a:t>088-656-7514</a:t>
            </a:r>
            <a:endParaRPr lang="en-US" altLang="ja-JP" sz="1200" dirty="0">
              <a:latin typeface="+mn-ea"/>
              <a:cs typeface="Times New Roman" pitchFamily="18" charset="0"/>
            </a:endParaRPr>
          </a:p>
          <a:p>
            <a:pPr fontAlgn="auto">
              <a:lnSpc>
                <a:spcPct val="90000"/>
              </a:lnSpc>
              <a:spcBef>
                <a:spcPts val="600"/>
              </a:spcBef>
              <a:spcAft>
                <a:spcPts val="0"/>
              </a:spcAft>
              <a:defRPr/>
            </a:pPr>
            <a:r>
              <a:rPr lang="en-US" altLang="ja-JP" sz="1200" dirty="0">
                <a:latin typeface="+mn-ea"/>
                <a:cs typeface="Times New Roman" pitchFamily="18" charset="0"/>
              </a:rPr>
              <a:t>Fax:  </a:t>
            </a:r>
            <a:r>
              <a:rPr lang="en-US" altLang="ja-JP" sz="1200" dirty="0" smtClean="0">
                <a:latin typeface="+mn-ea"/>
                <a:cs typeface="Times New Roman" pitchFamily="18" charset="0"/>
              </a:rPr>
              <a:t>088-656-7514</a:t>
            </a:r>
            <a:endParaRPr lang="en-US" altLang="ja-JP" sz="1200" dirty="0">
              <a:latin typeface="+mn-ea"/>
              <a:cs typeface="Times New Roman" pitchFamily="18" charset="0"/>
            </a:endParaRPr>
          </a:p>
          <a:p>
            <a:pPr fontAlgn="auto">
              <a:lnSpc>
                <a:spcPct val="90000"/>
              </a:lnSpc>
              <a:spcBef>
                <a:spcPts val="600"/>
              </a:spcBef>
              <a:spcAft>
                <a:spcPts val="0"/>
              </a:spcAft>
              <a:defRPr/>
            </a:pPr>
            <a:r>
              <a:rPr lang="en-US" altLang="ja-JP" sz="1200" dirty="0">
                <a:latin typeface="+mn-ea"/>
                <a:cs typeface="Times New Roman" pitchFamily="18" charset="0"/>
              </a:rPr>
              <a:t>HP :</a:t>
            </a:r>
            <a:r>
              <a:rPr lang="ja-JP" altLang="en-US" sz="1200" dirty="0">
                <a:latin typeface="+mn-ea"/>
                <a:cs typeface="Times New Roman" pitchFamily="18" charset="0"/>
              </a:rPr>
              <a:t> </a:t>
            </a:r>
            <a:r>
              <a:rPr lang="en-US" altLang="ja-JP" sz="1200" dirty="0" smtClean="0">
                <a:latin typeface="+mn-ea"/>
                <a:cs typeface="Times New Roman" pitchFamily="18" charset="0"/>
              </a:rPr>
              <a:t>http://www.bio.tokushima-u.ac.jp/A2/</a:t>
            </a:r>
            <a:endParaRPr lang="en-US" altLang="ja-JP" sz="1200" dirty="0">
              <a:latin typeface="+mn-ea"/>
              <a:cs typeface="Times New Roman" pitchFamily="18" charset="0"/>
            </a:endParaRPr>
          </a:p>
        </p:txBody>
      </p:sp>
      <p:sp>
        <p:nvSpPr>
          <p:cNvPr id="4103" name="Rectangle 62"/>
          <p:cNvSpPr>
            <a:spLocks noChangeArrowheads="1"/>
          </p:cNvSpPr>
          <p:nvPr/>
        </p:nvSpPr>
        <p:spPr bwMode="auto">
          <a:xfrm>
            <a:off x="2257425" y="3027363"/>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descr="C:\Users\owner\Pictures\宇都　顔写真５.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0352" y="5445224"/>
            <a:ext cx="743990" cy="101016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8" descr="C:\Users\owner\Documents\Ａ２講座関係\H25 研究者紹介原稿\図1.t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9946" y="1246327"/>
            <a:ext cx="3859213" cy="155416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9" descr="C:\Users\owner\Documents\Ａ２講座関係\H25 研究者紹介原稿\図2.t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1064" y="3068960"/>
            <a:ext cx="3736976" cy="164623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C:\Users\owner\Documents\Ａ２講座関係\H25 研究者紹介原稿\図３.t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6436" y="4943264"/>
            <a:ext cx="1777835" cy="133337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C:\Users\owner\Documents\Ａ２講座関係\H25 研究者紹介原稿\図４.ti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85408" y="4933432"/>
            <a:ext cx="1821408" cy="1366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a:latin typeface="Arial" pitchFamily="34" charset="0"/>
                <a:cs typeface="Arial" pitchFamily="34" charset="0"/>
              </a:rPr>
              <a:t>Medicinal Chemistry Based on Developing Chicken Egg</a:t>
            </a:r>
            <a:r>
              <a:rPr lang="en-US" altLang="ja-JP" sz="1800" dirty="0" smtClean="0">
                <a:latin typeface="Arial" pitchFamily="34" charset="0"/>
                <a:cs typeface="Arial" pitchFamily="34" charset="0"/>
              </a:rPr>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 </a:t>
            </a:r>
            <a:r>
              <a:rPr lang="en-US" altLang="ja-JP" sz="1800" dirty="0">
                <a:latin typeface="Arial" pitchFamily="34" charset="0"/>
                <a:cs typeface="Arial" pitchFamily="34" charset="0"/>
              </a:rPr>
              <a:t>                                              </a:t>
            </a:r>
            <a:r>
              <a:rPr lang="ja-JP" altLang="en-US" sz="1800" dirty="0">
                <a:latin typeface="Arial" pitchFamily="34" charset="0"/>
                <a:cs typeface="Arial" pitchFamily="34" charset="0"/>
              </a:rPr>
              <a:t>　</a:t>
            </a:r>
            <a:r>
              <a:rPr lang="ja-JP" altLang="en-US" sz="1800" dirty="0" smtClean="0">
                <a:latin typeface="Arial" pitchFamily="34" charset="0"/>
                <a:cs typeface="Arial" pitchFamily="34" charset="0"/>
              </a:rPr>
              <a:t>　　　　　　　　　</a:t>
            </a:r>
            <a:r>
              <a:rPr lang="en-US" altLang="ja-JP" sz="1800" dirty="0" smtClean="0">
                <a:latin typeface="Arial" pitchFamily="34" charset="0"/>
                <a:cs typeface="Arial" pitchFamily="34" charset="0"/>
              </a:rPr>
              <a:t>Professor</a:t>
            </a:r>
            <a:r>
              <a:rPr lang="ja-JP" altLang="en-US" sz="1800" dirty="0">
                <a:latin typeface="Arial" pitchFamily="34" charset="0"/>
                <a:cs typeface="Arial" pitchFamily="34" charset="0"/>
              </a:rPr>
              <a:t>　</a:t>
            </a:r>
            <a:r>
              <a:rPr lang="en-US" altLang="ja-JP" sz="1800" dirty="0">
                <a:latin typeface="Arial" pitchFamily="34" charset="0"/>
                <a:cs typeface="Arial" pitchFamily="34" charset="0"/>
              </a:rPr>
              <a:t>Yoshihiro Uto</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normAutofit lnSpcReduction="10000"/>
          </a:bodyPr>
          <a:lstStyle/>
          <a:p>
            <a:pPr algn="ctr" fontAlgn="auto">
              <a:spcAft>
                <a:spcPts val="0"/>
              </a:spcAft>
              <a:defRPr/>
            </a:pPr>
            <a:endParaRPr lang="en-US" altLang="ja-JP" sz="1200" dirty="0" smtClean="0">
              <a:latin typeface="Arial" panose="020B0604020202020204" pitchFamily="34" charset="0"/>
              <a:cs typeface="Arial" panose="020B0604020202020204" pitchFamily="34" charset="0"/>
            </a:endParaRPr>
          </a:p>
          <a:p>
            <a:pPr algn="ctr" fontAlgn="auto">
              <a:spcAft>
                <a:spcPts val="0"/>
              </a:spcAft>
              <a:defRPr/>
            </a:pPr>
            <a:endParaRPr lang="en-US" altLang="ja-JP" sz="1200" dirty="0">
              <a:latin typeface="Arial" panose="020B0604020202020204" pitchFamily="34" charset="0"/>
              <a:cs typeface="Arial" panose="020B0604020202020204" pitchFamily="34" charset="0"/>
            </a:endParaRPr>
          </a:p>
          <a:p>
            <a:pPr algn="ctr" fontAlgn="auto">
              <a:spcAft>
                <a:spcPts val="0"/>
              </a:spcAft>
              <a:defRPr/>
            </a:pPr>
            <a:endParaRPr lang="en-US" altLang="ja-JP" sz="1200" dirty="0" smtClean="0">
              <a:latin typeface="Arial" panose="020B0604020202020204" pitchFamily="34" charset="0"/>
              <a:cs typeface="Arial" panose="020B0604020202020204" pitchFamily="34" charset="0"/>
            </a:endParaRPr>
          </a:p>
          <a:p>
            <a:pPr algn="ctr" fontAlgn="auto">
              <a:spcAft>
                <a:spcPts val="0"/>
              </a:spcAft>
              <a:defRPr/>
            </a:pPr>
            <a:endParaRPr lang="en-US" altLang="ja-JP" sz="1200" dirty="0">
              <a:latin typeface="Arial" panose="020B0604020202020204" pitchFamily="34" charset="0"/>
              <a:cs typeface="Arial" panose="020B0604020202020204" pitchFamily="34" charset="0"/>
            </a:endParaRPr>
          </a:p>
          <a:p>
            <a:pPr algn="ctr" fontAlgn="auto">
              <a:spcAft>
                <a:spcPts val="0"/>
              </a:spcAft>
              <a:defRPr/>
            </a:pPr>
            <a:endParaRPr lang="en-US" altLang="ja-JP" sz="1200" dirty="0" smtClean="0">
              <a:latin typeface="Arial" panose="020B0604020202020204" pitchFamily="34" charset="0"/>
              <a:cs typeface="Arial" panose="020B0604020202020204" pitchFamily="34" charset="0"/>
            </a:endParaRPr>
          </a:p>
          <a:p>
            <a:pPr algn="ctr" fontAlgn="auto">
              <a:spcAft>
                <a:spcPts val="0"/>
              </a:spcAft>
              <a:defRPr/>
            </a:pPr>
            <a:endParaRPr lang="en-US" altLang="ja-JP" sz="1200" dirty="0">
              <a:latin typeface="Arial" panose="020B0604020202020204" pitchFamily="34" charset="0"/>
              <a:cs typeface="Arial" panose="020B0604020202020204" pitchFamily="34" charset="0"/>
            </a:endParaRPr>
          </a:p>
          <a:p>
            <a:pPr algn="ctr" fontAlgn="auto">
              <a:spcAft>
                <a:spcPts val="0"/>
              </a:spcAft>
              <a:defRPr/>
            </a:pPr>
            <a:endParaRPr lang="en-US" altLang="ja-JP" sz="1200" dirty="0" smtClean="0">
              <a:latin typeface="Arial" panose="020B0604020202020204" pitchFamily="34" charset="0"/>
              <a:cs typeface="Arial" panose="020B0604020202020204" pitchFamily="34" charset="0"/>
            </a:endParaRPr>
          </a:p>
          <a:p>
            <a:pPr algn="ctr" fontAlgn="auto">
              <a:spcAft>
                <a:spcPts val="0"/>
              </a:spcAft>
              <a:defRPr/>
            </a:pPr>
            <a:endParaRPr lang="en-US" altLang="ja-JP" sz="1200" dirty="0">
              <a:latin typeface="Arial" panose="020B0604020202020204" pitchFamily="34" charset="0"/>
              <a:cs typeface="Arial" panose="020B0604020202020204" pitchFamily="34" charset="0"/>
            </a:endParaRPr>
          </a:p>
          <a:p>
            <a:pPr algn="ctr" fontAlgn="auto">
              <a:spcAft>
                <a:spcPts val="0"/>
              </a:spcAft>
              <a:defRPr/>
            </a:pPr>
            <a:r>
              <a:rPr lang="en-US" altLang="ja-JP" sz="1200" dirty="0" smtClean="0">
                <a:latin typeface="Arial" panose="020B0604020202020204" pitchFamily="34" charset="0"/>
                <a:cs typeface="Arial" panose="020B0604020202020204" pitchFamily="34" charset="0"/>
              </a:rPr>
              <a:t>Fig</a:t>
            </a:r>
            <a:r>
              <a:rPr lang="en-US" altLang="ja-JP" sz="1200" dirty="0">
                <a:latin typeface="Arial" panose="020B0604020202020204" pitchFamily="34" charset="0"/>
                <a:cs typeface="Arial" panose="020B0604020202020204" pitchFamily="34" charset="0"/>
              </a:rPr>
              <a:t>. 1 Evaluation of radiosensitizing activity of  TX2244</a:t>
            </a: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r>
              <a:rPr lang="en-US" altLang="ja-JP" sz="1200" dirty="0">
                <a:latin typeface="Arial" panose="020B0604020202020204" pitchFamily="34" charset="0"/>
                <a:cs typeface="Arial" panose="020B0604020202020204" pitchFamily="34" charset="0"/>
              </a:rPr>
              <a:t>Fig. 2 Evaluation of antioxidative activity of redox nanoparticle</a:t>
            </a: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mn-ea"/>
            </a:endParaRPr>
          </a:p>
          <a:p>
            <a:pPr fontAlgn="auto">
              <a:spcAft>
                <a:spcPts val="0"/>
              </a:spcAft>
              <a:defRPr/>
            </a:pPr>
            <a:endParaRPr lang="en-US" altLang="ja-JP" sz="1200" dirty="0">
              <a:latin typeface="Arial" panose="020B0604020202020204" pitchFamily="34" charset="0"/>
              <a:cs typeface="Arial" panose="020B0604020202020204" pitchFamily="34" charset="0"/>
            </a:endParaRPr>
          </a:p>
          <a:p>
            <a:pPr fontAlgn="auto">
              <a:spcAft>
                <a:spcPts val="0"/>
              </a:spcAft>
              <a:defRPr/>
            </a:pPr>
            <a:r>
              <a:rPr lang="en-US" altLang="ja-JP" sz="1200" dirty="0" smtClean="0">
                <a:latin typeface="Arial" panose="020B0604020202020204" pitchFamily="34" charset="0"/>
                <a:cs typeface="Arial" panose="020B0604020202020204" pitchFamily="34" charset="0"/>
              </a:rPr>
              <a:t>Fig</a:t>
            </a:r>
            <a:r>
              <a:rPr lang="en-US" altLang="ja-JP" sz="1200" dirty="0">
                <a:latin typeface="Arial" panose="020B0604020202020204" pitchFamily="34" charset="0"/>
                <a:cs typeface="Arial" panose="020B0604020202020204" pitchFamily="34" charset="0"/>
              </a:rPr>
              <a:t>. 3 Evaluation of sonosensitizing activity of 5-ALA</a:t>
            </a:r>
          </a:p>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lnSpcReduction="10000"/>
          </a:bodyPr>
          <a:lstStyle/>
          <a:p>
            <a:pPr fontAlgn="auto">
              <a:spcAft>
                <a:spcPts val="0"/>
              </a:spcAft>
              <a:buFont typeface="Arial" pitchFamily="34" charset="0"/>
              <a:buNone/>
              <a:defRPr/>
            </a:pPr>
            <a:r>
              <a:rPr lang="en-US" altLang="ja-JP" dirty="0" smtClean="0">
                <a:latin typeface="Arial" pitchFamily="34" charset="0"/>
                <a:cs typeface="Arial" pitchFamily="34" charset="0"/>
              </a:rPr>
              <a:t>Content:</a:t>
            </a:r>
            <a:endParaRPr lang="en-US" altLang="ja-JP" dirty="0">
              <a:latin typeface="Arial" pitchFamily="34" charset="0"/>
              <a:cs typeface="Arial" pitchFamily="34" charset="0"/>
            </a:endParaRPr>
          </a:p>
          <a:p>
            <a:pPr fontAlgn="auto">
              <a:spcAft>
                <a:spcPts val="0"/>
              </a:spcAft>
              <a:defRPr/>
            </a:pPr>
            <a:r>
              <a:rPr lang="ja-JP" altLang="en-US" dirty="0">
                <a:latin typeface="Arial" pitchFamily="34" charset="0"/>
                <a:cs typeface="Arial" pitchFamily="34" charset="0"/>
              </a:rPr>
              <a:t>　</a:t>
            </a:r>
            <a:r>
              <a:rPr lang="en-US" altLang="ja-JP" dirty="0">
                <a:latin typeface="Arial" pitchFamily="34" charset="0"/>
                <a:cs typeface="Arial" pitchFamily="34" charset="0"/>
              </a:rPr>
              <a:t>Although the animal experiments which used the mouse and the rat is indispensable to drug discovery, the use has been restricted for an ethical problem. The zebra fish is developed as alternative experimental animal in recent years. However, only a drug with comparatively high lipophilicity is absorbed and hard to control the amount of absorption using zebra fish. Therefore, development of other experimental animals is strongly required.</a:t>
            </a:r>
          </a:p>
          <a:p>
            <a:pPr fontAlgn="auto">
              <a:spcAft>
                <a:spcPts val="0"/>
              </a:spcAft>
              <a:defRPr/>
            </a:pPr>
            <a:r>
              <a:rPr lang="en-US" altLang="ja-JP" dirty="0">
                <a:latin typeface="Arial" pitchFamily="34" charset="0"/>
                <a:cs typeface="Arial" pitchFamily="34" charset="0"/>
              </a:rPr>
              <a:t>  Then, we have tried to develop the drug evaluation method which used the developing chicken egg. The developing chicken eggs are the next-generation experimental animal which has many advantages that it is cheap, controllable only at temperature and humidity, individual specificity is small, allergic nature is low, and a special experimental institution is unnecessary. Until now, we have succeeded in the pharmacokinetic analysis and evaluation of biological activity of our designed radiosensitizer / radioprotector, an antiangiogenic / antimetastatic agent, a sonosensitizer, and an antioxidant using the developing chicken egg. </a:t>
            </a:r>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normAutofit lnSpcReduction="10000"/>
          </a:bodyPr>
          <a:lstStyle/>
          <a:p>
            <a:r>
              <a:rPr lang="en-US" altLang="ja-JP" sz="1200" dirty="0">
                <a:latin typeface="Arial" charset="0"/>
                <a:cs typeface="Arial" charset="0"/>
              </a:rPr>
              <a:t>Keywords</a:t>
            </a:r>
            <a:r>
              <a:rPr lang="ja-JP" altLang="en-US" sz="1200" dirty="0">
                <a:latin typeface="Arial" charset="0"/>
                <a:cs typeface="Arial" charset="0"/>
              </a:rPr>
              <a:t>：</a:t>
            </a:r>
            <a:r>
              <a:rPr lang="en-US" altLang="ja-JP" sz="1200" dirty="0">
                <a:latin typeface="Arial" charset="0"/>
                <a:cs typeface="Arial" charset="0"/>
              </a:rPr>
              <a:t>developing chicken egg, radiosensitizer/</a:t>
            </a:r>
            <a:r>
              <a:rPr lang="en-US" altLang="ja-JP" sz="1200" dirty="0">
                <a:latin typeface="Arial" pitchFamily="34" charset="0"/>
                <a:cs typeface="Arial" pitchFamily="34" charset="0"/>
              </a:rPr>
              <a:t> radioprotector</a:t>
            </a:r>
            <a:r>
              <a:rPr lang="en-US" altLang="ja-JP" sz="1200" dirty="0">
                <a:latin typeface="Arial" charset="0"/>
                <a:cs typeface="Arial" charset="0"/>
              </a:rPr>
              <a:t>, </a:t>
            </a:r>
            <a:r>
              <a:rPr lang="en-US" altLang="ja-JP" sz="1200" dirty="0">
                <a:latin typeface="Arial" pitchFamily="34" charset="0"/>
                <a:cs typeface="Arial" pitchFamily="34" charset="0"/>
              </a:rPr>
              <a:t>antiangiogenic/</a:t>
            </a:r>
            <a:r>
              <a:rPr lang="en-US" altLang="ja-JP" sz="1200" dirty="0">
                <a:latin typeface="Arial" charset="0"/>
                <a:cs typeface="Arial" charset="0"/>
              </a:rPr>
              <a:t>antimetastatic agent, </a:t>
            </a:r>
            <a:r>
              <a:rPr lang="en-US" altLang="ja-JP" sz="1200" dirty="0">
                <a:latin typeface="Arial" pitchFamily="34" charset="0"/>
                <a:cs typeface="Arial" pitchFamily="34" charset="0"/>
              </a:rPr>
              <a:t>sonosensitizer, </a:t>
            </a:r>
            <a:r>
              <a:rPr lang="en-US" altLang="ja-JP" sz="1200" dirty="0">
                <a:latin typeface="Arial" charset="0"/>
                <a:cs typeface="Arial" charset="0"/>
              </a:rPr>
              <a:t>antioxidant</a:t>
            </a:r>
          </a:p>
          <a:p>
            <a:r>
              <a:rPr lang="en-US" altLang="ja-JP" sz="1200" dirty="0">
                <a:latin typeface="Arial" charset="0"/>
                <a:cs typeface="Arial" charset="0"/>
              </a:rPr>
              <a:t>E-mail: </a:t>
            </a:r>
            <a:r>
              <a:rPr lang="en-US" altLang="ja-JP" sz="1200" dirty="0" smtClean="0">
                <a:latin typeface="Arial" charset="0"/>
                <a:cs typeface="Arial" charset="0"/>
              </a:rPr>
              <a:t>uto.yoshihiro@tokushima-u.ac.jp</a:t>
            </a:r>
            <a:endParaRPr lang="en-US" altLang="ja-JP" sz="1200" dirty="0">
              <a:latin typeface="Arial" charset="0"/>
              <a:cs typeface="Arial" charset="0"/>
            </a:endParaRPr>
          </a:p>
          <a:p>
            <a:r>
              <a:rPr lang="en-US" altLang="ja-JP" sz="1200" dirty="0">
                <a:latin typeface="Arial" charset="0"/>
                <a:cs typeface="Arial" charset="0"/>
              </a:rPr>
              <a:t>Tel.   +</a:t>
            </a:r>
            <a:r>
              <a:rPr lang="en-US" altLang="ja-JP" sz="1200" dirty="0" smtClean="0">
                <a:latin typeface="Arial" charset="0"/>
                <a:cs typeface="Arial" charset="0"/>
              </a:rPr>
              <a:t>81-88-656-7514</a:t>
            </a:r>
            <a:endParaRPr lang="en-US" altLang="ja-JP" sz="1200" dirty="0">
              <a:latin typeface="Arial" charset="0"/>
              <a:cs typeface="Arial" charset="0"/>
            </a:endParaRPr>
          </a:p>
          <a:p>
            <a:r>
              <a:rPr lang="en-US" altLang="ja-JP" sz="1200" dirty="0">
                <a:latin typeface="Arial" charset="0"/>
                <a:cs typeface="Arial" charset="0"/>
              </a:rPr>
              <a:t>Fax:  +</a:t>
            </a:r>
            <a:r>
              <a:rPr lang="en-US" altLang="ja-JP" sz="1200" dirty="0" smtClean="0">
                <a:latin typeface="Arial" charset="0"/>
                <a:cs typeface="Arial" charset="0"/>
              </a:rPr>
              <a:t>81-88-656-7514</a:t>
            </a:r>
            <a:endParaRPr lang="en-US" altLang="ja-JP" sz="1200" dirty="0">
              <a:latin typeface="Arial" charset="0"/>
              <a:cs typeface="Arial" charset="0"/>
            </a:endParaRPr>
          </a:p>
          <a:p>
            <a:r>
              <a:rPr lang="en-US" altLang="ja-JP" sz="1200" dirty="0">
                <a:latin typeface="Arial" charset="0"/>
                <a:cs typeface="Arial" charset="0"/>
              </a:rPr>
              <a:t>HP :</a:t>
            </a:r>
            <a:r>
              <a:rPr lang="ja-JP" altLang="en-US" sz="1200" dirty="0">
                <a:latin typeface="Arial" charset="0"/>
                <a:cs typeface="Arial" charset="0"/>
              </a:rPr>
              <a:t> </a:t>
            </a:r>
            <a:r>
              <a:rPr lang="en-US" altLang="ja-JP" sz="1200" dirty="0">
                <a:latin typeface="Arial" charset="0"/>
                <a:cs typeface="Arial" charset="0"/>
              </a:rPr>
              <a:t>http://www.bio.tokushima-u.ac.jp/A2/</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8" descr="C:\Users\owner\Documents\Ａ２講座関係\H25 研究者紹介原稿\図1.t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946" y="1246327"/>
            <a:ext cx="3859213" cy="155416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9" descr="C:\Users\owner\Documents\Ａ２講座関係\H25 研究者紹介原稿\図2.t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193" y="2996952"/>
            <a:ext cx="3736976" cy="164623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2" descr="C:\Users\owner\Documents\Ａ２講座関係\H25 研究者紹介原稿\図５.t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0194" y="4970348"/>
            <a:ext cx="1673424" cy="125506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C:\Users\owner\Documents\Ａ２講座関係\H25 研究者紹介原稿\図４.t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35764" y="4947816"/>
            <a:ext cx="1728191" cy="129614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Users\owner\Pictures\宇都　顔写真５.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12360" y="5517232"/>
            <a:ext cx="743990" cy="10101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34</TotalTime>
  <Words>109</Words>
  <Application>Microsoft Office PowerPoint</Application>
  <PresentationFormat>画面に合わせる (4:3)</PresentationFormat>
  <Paragraphs>72</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発育鶏卵を用いた創薬研究 　　　［キーワード：発育鶏卵，制癌剤，抗酸化剤］　　教授　宇都　義浩</vt:lpstr>
      <vt:lpstr>Medicinal Chemistry Based on Developing Chicken Egg                                                　　　　　　　　　　Professor　Yoshihiro Uto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8</cp:revision>
  <cp:lastPrinted>2016-05-25T10:39:18Z</cp:lastPrinted>
  <dcterms:created xsi:type="dcterms:W3CDTF">2015-04-30T08:53:54Z</dcterms:created>
  <dcterms:modified xsi:type="dcterms:W3CDTF">2016-06-23T07:22:54Z</dcterms:modified>
</cp:coreProperties>
</file>