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63" r:id="rId2"/>
    <p:sldId id="262" r:id="rId3"/>
  </p:sldIdLst>
  <p:sldSz cx="9144000" cy="6858000" type="screen4x3"/>
  <p:notesSz cx="6797675" cy="99266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1B3"/>
    <a:srgbClr val="FF6600"/>
    <a:srgbClr val="FF8C01"/>
    <a:srgbClr val="00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42" autoAdjust="0"/>
    <p:restoredTop sz="94660"/>
  </p:normalViewPr>
  <p:slideViewPr>
    <p:cSldViewPr>
      <p:cViewPr>
        <p:scale>
          <a:sx n="113" d="100"/>
          <a:sy n="113" d="100"/>
        </p:scale>
        <p:origin x="-1158" y="17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F:\Phorikoshii_Racemase\PH0138.1_Extrema\&#22522;&#36074;&#27598;&#12398;&#21453;&#24540;&#24615;(&#12464;&#12521;&#12501;&#21270;).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Phorikoshii_Racemase\PH0138.1_Extrema\&#22522;&#36074;&#27598;&#12398;&#21453;&#24540;&#24615;(&#12464;&#12521;&#12501;&#21270;).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Phorikoshii_Racemase\PH0138.1_Extrema\&#22522;&#36074;&#27598;&#12398;&#21453;&#24540;&#24615;(&#12464;&#12521;&#12501;&#21270;).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Phorikoshii_Racemase\PH0138.1_Extrema\&#22522;&#36074;&#27598;&#12398;&#21453;&#24540;&#24615;(&#12464;&#12521;&#12501;&#21270;).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sz="1050"/>
            </a:pPr>
            <a:r>
              <a:rPr lang="en-US" sz="1050" dirty="0"/>
              <a:t>L-</a:t>
            </a:r>
            <a:r>
              <a:rPr lang="en-US" sz="1050" dirty="0" err="1"/>
              <a:t>Phe</a:t>
            </a:r>
            <a:r>
              <a:rPr lang="en-US" sz="1050" dirty="0"/>
              <a:t> </a:t>
            </a:r>
            <a:r>
              <a:rPr lang="ja-JP" sz="1050" dirty="0"/>
              <a:t>→ </a:t>
            </a:r>
            <a:r>
              <a:rPr lang="en-US" sz="1050" dirty="0"/>
              <a:t>D-</a:t>
            </a:r>
            <a:r>
              <a:rPr lang="en-US" sz="1050" dirty="0" err="1"/>
              <a:t>Phe</a:t>
            </a:r>
            <a:endParaRPr lang="ja-JP" sz="1050" dirty="0"/>
          </a:p>
        </c:rich>
      </c:tx>
      <c:layout>
        <c:manualLayout>
          <c:xMode val="edge"/>
          <c:yMode val="edge"/>
          <c:x val="0.30306809209824398"/>
          <c:y val="0"/>
        </c:manualLayout>
      </c:layout>
      <c:overlay val="0"/>
    </c:title>
    <c:autoTitleDeleted val="0"/>
    <c:plotArea>
      <c:layout>
        <c:manualLayout>
          <c:layoutTarget val="inner"/>
          <c:xMode val="edge"/>
          <c:yMode val="edge"/>
          <c:x val="0.18319954186558013"/>
          <c:y val="0.130685"/>
          <c:w val="0.73903518107458865"/>
          <c:h val="0.60298925697074979"/>
        </c:manualLayout>
      </c:layout>
      <c:scatterChart>
        <c:scatterStyle val="lineMarker"/>
        <c:varyColors val="0"/>
        <c:ser>
          <c:idx val="0"/>
          <c:order val="0"/>
          <c:tx>
            <c:strRef>
              <c:f>'20160307~19(PH0138.1)'!$B$64</c:f>
              <c:strCache>
                <c:ptCount val="1"/>
                <c:pt idx="0">
                  <c:v>D-Phe</c:v>
                </c:pt>
              </c:strCache>
            </c:strRef>
          </c:tx>
          <c:spPr>
            <a:ln w="28575">
              <a:solidFill>
                <a:srgbClr val="FFC000"/>
              </a:solidFill>
            </a:ln>
          </c:spPr>
          <c:marker>
            <c:symbol val="circle"/>
            <c:size val="7"/>
            <c:spPr>
              <a:solidFill>
                <a:srgbClr val="FFC000"/>
              </a:solidFill>
              <a:ln w="28575">
                <a:solidFill>
                  <a:srgbClr val="FFC000"/>
                </a:solidFill>
              </a:ln>
            </c:spPr>
          </c:marker>
          <c:xVal>
            <c:numRef>
              <c:f>'20160307~19(PH0138.1)'!$C$53:$G$53</c:f>
              <c:numCache>
                <c:formatCode>General</c:formatCode>
                <c:ptCount val="5"/>
                <c:pt idx="0">
                  <c:v>0</c:v>
                </c:pt>
                <c:pt idx="1">
                  <c:v>15</c:v>
                </c:pt>
                <c:pt idx="2">
                  <c:v>30</c:v>
                </c:pt>
                <c:pt idx="3">
                  <c:v>60</c:v>
                </c:pt>
                <c:pt idx="4">
                  <c:v>120</c:v>
                </c:pt>
              </c:numCache>
            </c:numRef>
          </c:xVal>
          <c:yVal>
            <c:numRef>
              <c:f>'20160307~19(PH0138.1)'!$C$64:$G$64</c:f>
              <c:numCache>
                <c:formatCode>General</c:formatCode>
                <c:ptCount val="5"/>
                <c:pt idx="0">
                  <c:v>0</c:v>
                </c:pt>
                <c:pt idx="1">
                  <c:v>2.8582248584804395</c:v>
                </c:pt>
                <c:pt idx="2">
                  <c:v>3.4869270372715322</c:v>
                </c:pt>
                <c:pt idx="3">
                  <c:v>4.0645610973765907</c:v>
                </c:pt>
                <c:pt idx="4">
                  <c:v>4.1015077531376694</c:v>
                </c:pt>
              </c:numCache>
            </c:numRef>
          </c:yVal>
          <c:smooth val="0"/>
          <c:extLst xmlns:c16r2="http://schemas.microsoft.com/office/drawing/2015/06/chart">
            <c:ext xmlns:c16="http://schemas.microsoft.com/office/drawing/2014/chart" uri="{C3380CC4-5D6E-409C-BE32-E72D297353CC}">
              <c16:uniqueId val="{00000000-8557-44F1-9C1C-D2F3D2CB5F1D}"/>
            </c:ext>
          </c:extLst>
        </c:ser>
        <c:ser>
          <c:idx val="3"/>
          <c:order val="1"/>
          <c:tx>
            <c:strRef>
              <c:f>'20160307~19(PH0138.1)'!$B$65</c:f>
              <c:strCache>
                <c:ptCount val="1"/>
                <c:pt idx="0">
                  <c:v>L-Phe</c:v>
                </c:pt>
              </c:strCache>
            </c:strRef>
          </c:tx>
          <c:spPr>
            <a:ln w="28575">
              <a:solidFill>
                <a:schemeClr val="bg1"/>
              </a:solidFill>
            </a:ln>
          </c:spPr>
          <c:marker>
            <c:symbol val="circle"/>
            <c:size val="7"/>
            <c:spPr>
              <a:solidFill>
                <a:schemeClr val="bg1"/>
              </a:solidFill>
              <a:ln w="28575">
                <a:solidFill>
                  <a:schemeClr val="bg1"/>
                </a:solidFill>
              </a:ln>
            </c:spPr>
          </c:marker>
          <c:xVal>
            <c:numRef>
              <c:f>'20160307~19(PH0138.1)'!$C$53:$G$53</c:f>
              <c:numCache>
                <c:formatCode>General</c:formatCode>
                <c:ptCount val="5"/>
                <c:pt idx="0">
                  <c:v>0</c:v>
                </c:pt>
                <c:pt idx="1">
                  <c:v>15</c:v>
                </c:pt>
                <c:pt idx="2">
                  <c:v>30</c:v>
                </c:pt>
                <c:pt idx="3">
                  <c:v>60</c:v>
                </c:pt>
                <c:pt idx="4">
                  <c:v>120</c:v>
                </c:pt>
              </c:numCache>
            </c:numRef>
          </c:xVal>
          <c:yVal>
            <c:numRef>
              <c:f>'20160307~19(PH0138.1)'!$C$65:$G$65</c:f>
              <c:numCache>
                <c:formatCode>General</c:formatCode>
                <c:ptCount val="5"/>
                <c:pt idx="0">
                  <c:v>9.1208179396169431</c:v>
                </c:pt>
                <c:pt idx="1">
                  <c:v>6.2845678475238085</c:v>
                </c:pt>
                <c:pt idx="2">
                  <c:v>5.4306472517572688</c:v>
                </c:pt>
                <c:pt idx="3">
                  <c:v>4.8966106072875499</c:v>
                </c:pt>
                <c:pt idx="4">
                  <c:v>4.528279538251482</c:v>
                </c:pt>
              </c:numCache>
            </c:numRef>
          </c:yVal>
          <c:smooth val="0"/>
          <c:extLst xmlns:c16r2="http://schemas.microsoft.com/office/drawing/2015/06/chart">
            <c:ext xmlns:c16="http://schemas.microsoft.com/office/drawing/2014/chart" uri="{C3380CC4-5D6E-409C-BE32-E72D297353CC}">
              <c16:uniqueId val="{00000001-8557-44F1-9C1C-D2F3D2CB5F1D}"/>
            </c:ext>
          </c:extLst>
        </c:ser>
        <c:dLbls>
          <c:showLegendKey val="0"/>
          <c:showVal val="0"/>
          <c:showCatName val="0"/>
          <c:showSerName val="0"/>
          <c:showPercent val="0"/>
          <c:showBubbleSize val="0"/>
        </c:dLbls>
        <c:axId val="24269568"/>
        <c:axId val="24271872"/>
      </c:scatterChart>
      <c:valAx>
        <c:axId val="24269568"/>
        <c:scaling>
          <c:orientation val="minMax"/>
          <c:max val="125"/>
          <c:min val="0"/>
        </c:scaling>
        <c:delete val="0"/>
        <c:axPos val="b"/>
        <c:title>
          <c:tx>
            <c:rich>
              <a:bodyPr/>
              <a:lstStyle/>
              <a:p>
                <a:pPr>
                  <a:defRPr sz="800"/>
                </a:pPr>
                <a:r>
                  <a:rPr lang="en-US" sz="800"/>
                  <a:t>Time (min)</a:t>
                </a:r>
              </a:p>
            </c:rich>
          </c:tx>
          <c:layout/>
          <c:overlay val="0"/>
        </c:title>
        <c:numFmt formatCode="General" sourceLinked="1"/>
        <c:majorTickMark val="out"/>
        <c:minorTickMark val="none"/>
        <c:tickLblPos val="nextTo"/>
        <c:txPr>
          <a:bodyPr rot="0" vert="horz"/>
          <a:lstStyle/>
          <a:p>
            <a:pPr>
              <a:defRPr sz="800"/>
            </a:pPr>
            <a:endParaRPr lang="ja-JP"/>
          </a:p>
        </c:txPr>
        <c:crossAx val="24271872"/>
        <c:crosses val="autoZero"/>
        <c:crossBetween val="midCat"/>
        <c:majorUnit val="30"/>
      </c:valAx>
      <c:valAx>
        <c:axId val="24271872"/>
        <c:scaling>
          <c:orientation val="minMax"/>
          <c:max val="11"/>
          <c:min val="0"/>
        </c:scaling>
        <c:delete val="0"/>
        <c:axPos val="l"/>
        <c:majorGridlines/>
        <c:title>
          <c:tx>
            <c:rich>
              <a:bodyPr rot="-5400000" vert="horz"/>
              <a:lstStyle/>
              <a:p>
                <a:pPr>
                  <a:defRPr sz="700"/>
                </a:pPr>
                <a:r>
                  <a:rPr lang="en-US" sz="700"/>
                  <a:t>Concentration (mM)</a:t>
                </a:r>
              </a:p>
            </c:rich>
          </c:tx>
          <c:layout>
            <c:manualLayout>
              <c:xMode val="edge"/>
              <c:yMode val="edge"/>
              <c:x val="0"/>
              <c:y val="0.17373659418400525"/>
            </c:manualLayout>
          </c:layout>
          <c:overlay val="0"/>
        </c:title>
        <c:numFmt formatCode="General" sourceLinked="1"/>
        <c:majorTickMark val="out"/>
        <c:minorTickMark val="none"/>
        <c:tickLblPos val="nextTo"/>
        <c:txPr>
          <a:bodyPr/>
          <a:lstStyle/>
          <a:p>
            <a:pPr>
              <a:defRPr sz="800"/>
            </a:pPr>
            <a:endParaRPr lang="ja-JP"/>
          </a:p>
        </c:txPr>
        <c:crossAx val="24269568"/>
        <c:crosses val="autoZero"/>
        <c:crossBetween val="midCat"/>
        <c:majorUnit val="2"/>
      </c:valAx>
    </c:plotArea>
    <c:plotVisOnly val="1"/>
    <c:dispBlanksAs val="gap"/>
    <c:showDLblsOverMax val="0"/>
  </c:chart>
  <c:spPr>
    <a:solidFill>
      <a:schemeClr val="accent1"/>
    </a:solidFill>
  </c:spPr>
  <c:txPr>
    <a:bodyPr/>
    <a:lstStyle/>
    <a:p>
      <a:pPr>
        <a:defRPr>
          <a:solidFill>
            <a:schemeClr val="bg1"/>
          </a:solidFill>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sz="1050"/>
            </a:pPr>
            <a:r>
              <a:rPr lang="en-US" sz="1050"/>
              <a:t>D-Leu </a:t>
            </a:r>
            <a:r>
              <a:rPr lang="ja-JP" sz="1050"/>
              <a:t>→ </a:t>
            </a:r>
            <a:r>
              <a:rPr lang="en-US" sz="1050"/>
              <a:t>L-Leu</a:t>
            </a:r>
            <a:endParaRPr lang="ja-JP" sz="1050"/>
          </a:p>
        </c:rich>
      </c:tx>
      <c:layout>
        <c:manualLayout>
          <c:xMode val="edge"/>
          <c:yMode val="edge"/>
          <c:x val="0.29798519087553088"/>
          <c:y val="0"/>
        </c:manualLayout>
      </c:layout>
      <c:overlay val="0"/>
    </c:title>
    <c:autoTitleDeleted val="0"/>
    <c:plotArea>
      <c:layout>
        <c:manualLayout>
          <c:layoutTarget val="inner"/>
          <c:xMode val="edge"/>
          <c:yMode val="edge"/>
          <c:x val="0.17694141969809729"/>
          <c:y val="0.13774055555555556"/>
          <c:w val="0.74154686758808774"/>
          <c:h val="0.59617260664636673"/>
        </c:manualLayout>
      </c:layout>
      <c:scatterChart>
        <c:scatterStyle val="lineMarker"/>
        <c:varyColors val="0"/>
        <c:ser>
          <c:idx val="0"/>
          <c:order val="0"/>
          <c:tx>
            <c:strRef>
              <c:f>'20160307~19(PH0138.1)'!$B$60</c:f>
              <c:strCache>
                <c:ptCount val="1"/>
                <c:pt idx="0">
                  <c:v>D-Leu</c:v>
                </c:pt>
              </c:strCache>
            </c:strRef>
          </c:tx>
          <c:spPr>
            <a:ln w="28575">
              <a:solidFill>
                <a:schemeClr val="bg1"/>
              </a:solidFill>
            </a:ln>
          </c:spPr>
          <c:marker>
            <c:symbol val="circle"/>
            <c:size val="7"/>
            <c:spPr>
              <a:solidFill>
                <a:schemeClr val="bg1"/>
              </a:solidFill>
              <a:ln w="28575">
                <a:solidFill>
                  <a:schemeClr val="bg1"/>
                </a:solidFill>
              </a:ln>
            </c:spPr>
          </c:marker>
          <c:xVal>
            <c:numRef>
              <c:f>'20160307~19(PH0138.1)'!$J$53:$N$53</c:f>
              <c:numCache>
                <c:formatCode>General</c:formatCode>
                <c:ptCount val="5"/>
                <c:pt idx="0">
                  <c:v>0</c:v>
                </c:pt>
                <c:pt idx="1">
                  <c:v>15</c:v>
                </c:pt>
                <c:pt idx="2">
                  <c:v>30</c:v>
                </c:pt>
                <c:pt idx="3">
                  <c:v>60</c:v>
                </c:pt>
                <c:pt idx="4">
                  <c:v>120</c:v>
                </c:pt>
              </c:numCache>
            </c:numRef>
          </c:xVal>
          <c:yVal>
            <c:numRef>
              <c:f>'20160307~19(PH0138.1)'!$J$60:$N$60</c:f>
              <c:numCache>
                <c:formatCode>General</c:formatCode>
                <c:ptCount val="5"/>
                <c:pt idx="0">
                  <c:v>10.784504648831282</c:v>
                </c:pt>
                <c:pt idx="1">
                  <c:v>7.075722060807542</c:v>
                </c:pt>
                <c:pt idx="2">
                  <c:v>5.9319461165487404</c:v>
                </c:pt>
                <c:pt idx="3">
                  <c:v>5.4468398526065176</c:v>
                </c:pt>
                <c:pt idx="4">
                  <c:v>5.0560140729415499</c:v>
                </c:pt>
              </c:numCache>
            </c:numRef>
          </c:yVal>
          <c:smooth val="0"/>
          <c:extLst xmlns:c16r2="http://schemas.microsoft.com/office/drawing/2015/06/chart">
            <c:ext xmlns:c16="http://schemas.microsoft.com/office/drawing/2014/chart" uri="{C3380CC4-5D6E-409C-BE32-E72D297353CC}">
              <c16:uniqueId val="{00000000-12F5-44B8-8EDD-57204EA4EE95}"/>
            </c:ext>
          </c:extLst>
        </c:ser>
        <c:ser>
          <c:idx val="3"/>
          <c:order val="1"/>
          <c:tx>
            <c:strRef>
              <c:f>'20160307~19(PH0138.1)'!$B$61</c:f>
              <c:strCache>
                <c:ptCount val="1"/>
                <c:pt idx="0">
                  <c:v>L-Leu</c:v>
                </c:pt>
              </c:strCache>
            </c:strRef>
          </c:tx>
          <c:spPr>
            <a:ln w="28575">
              <a:solidFill>
                <a:srgbClr val="FFC000"/>
              </a:solidFill>
            </a:ln>
          </c:spPr>
          <c:marker>
            <c:symbol val="circle"/>
            <c:size val="7"/>
            <c:spPr>
              <a:solidFill>
                <a:srgbClr val="FFC000"/>
              </a:solidFill>
              <a:ln w="28575">
                <a:solidFill>
                  <a:srgbClr val="FFC000"/>
                </a:solidFill>
              </a:ln>
            </c:spPr>
          </c:marker>
          <c:xVal>
            <c:numRef>
              <c:f>'20160307~19(PH0138.1)'!$J$53:$N$53</c:f>
              <c:numCache>
                <c:formatCode>General</c:formatCode>
                <c:ptCount val="5"/>
                <c:pt idx="0">
                  <c:v>0</c:v>
                </c:pt>
                <c:pt idx="1">
                  <c:v>15</c:v>
                </c:pt>
                <c:pt idx="2">
                  <c:v>30</c:v>
                </c:pt>
                <c:pt idx="3">
                  <c:v>60</c:v>
                </c:pt>
                <c:pt idx="4">
                  <c:v>120</c:v>
                </c:pt>
              </c:numCache>
            </c:numRef>
          </c:xVal>
          <c:yVal>
            <c:numRef>
              <c:f>'20160307~19(PH0138.1)'!$J$61:$N$61</c:f>
              <c:numCache>
                <c:formatCode>General</c:formatCode>
                <c:ptCount val="5"/>
                <c:pt idx="0">
                  <c:v>0</c:v>
                </c:pt>
                <c:pt idx="1">
                  <c:v>3.8174001609134569</c:v>
                </c:pt>
                <c:pt idx="2">
                  <c:v>4.8547232243330516</c:v>
                </c:pt>
                <c:pt idx="3">
                  <c:v>5.5581991118010512</c:v>
                </c:pt>
                <c:pt idx="4">
                  <c:v>5.7845506827626894</c:v>
                </c:pt>
              </c:numCache>
            </c:numRef>
          </c:yVal>
          <c:smooth val="0"/>
          <c:extLst xmlns:c16r2="http://schemas.microsoft.com/office/drawing/2015/06/chart">
            <c:ext xmlns:c16="http://schemas.microsoft.com/office/drawing/2014/chart" uri="{C3380CC4-5D6E-409C-BE32-E72D297353CC}">
              <c16:uniqueId val="{00000001-12F5-44B8-8EDD-57204EA4EE95}"/>
            </c:ext>
          </c:extLst>
        </c:ser>
        <c:dLbls>
          <c:showLegendKey val="0"/>
          <c:showVal val="0"/>
          <c:showCatName val="0"/>
          <c:showSerName val="0"/>
          <c:showPercent val="0"/>
          <c:showBubbleSize val="0"/>
        </c:dLbls>
        <c:axId val="30110080"/>
        <c:axId val="30112384"/>
      </c:scatterChart>
      <c:valAx>
        <c:axId val="30110080"/>
        <c:scaling>
          <c:orientation val="minMax"/>
          <c:max val="125"/>
          <c:min val="0"/>
        </c:scaling>
        <c:delete val="0"/>
        <c:axPos val="b"/>
        <c:title>
          <c:tx>
            <c:rich>
              <a:bodyPr/>
              <a:lstStyle/>
              <a:p>
                <a:pPr>
                  <a:defRPr sz="800"/>
                </a:pPr>
                <a:r>
                  <a:rPr lang="en-US" sz="800"/>
                  <a:t>Time (min)</a:t>
                </a:r>
              </a:p>
            </c:rich>
          </c:tx>
          <c:layout/>
          <c:overlay val="0"/>
        </c:title>
        <c:numFmt formatCode="General" sourceLinked="1"/>
        <c:majorTickMark val="out"/>
        <c:minorTickMark val="none"/>
        <c:tickLblPos val="nextTo"/>
        <c:txPr>
          <a:bodyPr rot="0" vert="horz"/>
          <a:lstStyle/>
          <a:p>
            <a:pPr>
              <a:defRPr sz="800"/>
            </a:pPr>
            <a:endParaRPr lang="ja-JP"/>
          </a:p>
        </c:txPr>
        <c:crossAx val="30112384"/>
        <c:crosses val="autoZero"/>
        <c:crossBetween val="midCat"/>
        <c:majorUnit val="30"/>
      </c:valAx>
      <c:valAx>
        <c:axId val="30112384"/>
        <c:scaling>
          <c:orientation val="minMax"/>
          <c:max val="11"/>
          <c:min val="0"/>
        </c:scaling>
        <c:delete val="0"/>
        <c:axPos val="l"/>
        <c:majorGridlines/>
        <c:title>
          <c:tx>
            <c:rich>
              <a:bodyPr rot="-5400000" vert="horz"/>
              <a:lstStyle/>
              <a:p>
                <a:pPr>
                  <a:defRPr sz="700"/>
                </a:pPr>
                <a:r>
                  <a:rPr lang="en-US" sz="700"/>
                  <a:t>Concentration (mM)</a:t>
                </a:r>
              </a:p>
            </c:rich>
          </c:tx>
          <c:layout>
            <c:manualLayout>
              <c:xMode val="edge"/>
              <c:yMode val="edge"/>
              <c:x val="0"/>
              <c:y val="0.1537732704751883"/>
            </c:manualLayout>
          </c:layout>
          <c:overlay val="0"/>
        </c:title>
        <c:numFmt formatCode="General" sourceLinked="1"/>
        <c:majorTickMark val="out"/>
        <c:minorTickMark val="none"/>
        <c:tickLblPos val="nextTo"/>
        <c:txPr>
          <a:bodyPr/>
          <a:lstStyle/>
          <a:p>
            <a:pPr>
              <a:defRPr sz="800"/>
            </a:pPr>
            <a:endParaRPr lang="ja-JP"/>
          </a:p>
        </c:txPr>
        <c:crossAx val="30110080"/>
        <c:crosses val="autoZero"/>
        <c:crossBetween val="midCat"/>
        <c:majorUnit val="2"/>
      </c:valAx>
    </c:plotArea>
    <c:plotVisOnly val="1"/>
    <c:dispBlanksAs val="gap"/>
    <c:showDLblsOverMax val="0"/>
  </c:chart>
  <c:spPr>
    <a:solidFill>
      <a:schemeClr val="accent1"/>
    </a:solidFill>
  </c:spPr>
  <c:txPr>
    <a:bodyPr/>
    <a:lstStyle/>
    <a:p>
      <a:pPr>
        <a:defRPr>
          <a:solidFill>
            <a:schemeClr val="bg1"/>
          </a:solidFill>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sz="1050"/>
            </a:pPr>
            <a:r>
              <a:rPr lang="en-US" sz="1050" dirty="0"/>
              <a:t>L-</a:t>
            </a:r>
            <a:r>
              <a:rPr lang="en-US" sz="1050" dirty="0" err="1"/>
              <a:t>Phe</a:t>
            </a:r>
            <a:r>
              <a:rPr lang="en-US" sz="1050" dirty="0"/>
              <a:t> </a:t>
            </a:r>
            <a:r>
              <a:rPr lang="ja-JP" sz="1050" dirty="0"/>
              <a:t>→ </a:t>
            </a:r>
            <a:r>
              <a:rPr lang="en-US" sz="1050" dirty="0"/>
              <a:t>D-</a:t>
            </a:r>
            <a:r>
              <a:rPr lang="en-US" sz="1050" dirty="0" err="1"/>
              <a:t>Phe</a:t>
            </a:r>
            <a:endParaRPr lang="ja-JP" sz="1050" dirty="0"/>
          </a:p>
        </c:rich>
      </c:tx>
      <c:layout>
        <c:manualLayout>
          <c:xMode val="edge"/>
          <c:yMode val="edge"/>
          <c:x val="0.30306809209824398"/>
          <c:y val="0"/>
        </c:manualLayout>
      </c:layout>
      <c:overlay val="0"/>
    </c:title>
    <c:autoTitleDeleted val="0"/>
    <c:plotArea>
      <c:layout>
        <c:manualLayout>
          <c:layoutTarget val="inner"/>
          <c:xMode val="edge"/>
          <c:yMode val="edge"/>
          <c:x val="0.18319954186558013"/>
          <c:y val="0.130685"/>
          <c:w val="0.73903518107458865"/>
          <c:h val="0.60298925697074979"/>
        </c:manualLayout>
      </c:layout>
      <c:scatterChart>
        <c:scatterStyle val="lineMarker"/>
        <c:varyColors val="0"/>
        <c:ser>
          <c:idx val="0"/>
          <c:order val="0"/>
          <c:tx>
            <c:strRef>
              <c:f>'20160307~19(PH0138.1)'!$B$64</c:f>
              <c:strCache>
                <c:ptCount val="1"/>
                <c:pt idx="0">
                  <c:v>D-Phe</c:v>
                </c:pt>
              </c:strCache>
            </c:strRef>
          </c:tx>
          <c:spPr>
            <a:ln w="28575">
              <a:solidFill>
                <a:srgbClr val="FFC000"/>
              </a:solidFill>
            </a:ln>
          </c:spPr>
          <c:marker>
            <c:symbol val="circle"/>
            <c:size val="7"/>
            <c:spPr>
              <a:solidFill>
                <a:srgbClr val="FFC000"/>
              </a:solidFill>
              <a:ln w="28575">
                <a:solidFill>
                  <a:srgbClr val="FFC000"/>
                </a:solidFill>
              </a:ln>
            </c:spPr>
          </c:marker>
          <c:xVal>
            <c:numRef>
              <c:f>'20160307~19(PH0138.1)'!$C$53:$G$53</c:f>
              <c:numCache>
                <c:formatCode>General</c:formatCode>
                <c:ptCount val="5"/>
                <c:pt idx="0">
                  <c:v>0</c:v>
                </c:pt>
                <c:pt idx="1">
                  <c:v>15</c:v>
                </c:pt>
                <c:pt idx="2">
                  <c:v>30</c:v>
                </c:pt>
                <c:pt idx="3">
                  <c:v>60</c:v>
                </c:pt>
                <c:pt idx="4">
                  <c:v>120</c:v>
                </c:pt>
              </c:numCache>
            </c:numRef>
          </c:xVal>
          <c:yVal>
            <c:numRef>
              <c:f>'20160307~19(PH0138.1)'!$C$64:$G$64</c:f>
              <c:numCache>
                <c:formatCode>General</c:formatCode>
                <c:ptCount val="5"/>
                <c:pt idx="0">
                  <c:v>0</c:v>
                </c:pt>
                <c:pt idx="1">
                  <c:v>2.8582248584804395</c:v>
                </c:pt>
                <c:pt idx="2">
                  <c:v>3.4869270372715322</c:v>
                </c:pt>
                <c:pt idx="3">
                  <c:v>4.0645610973765907</c:v>
                </c:pt>
                <c:pt idx="4">
                  <c:v>4.1015077531376694</c:v>
                </c:pt>
              </c:numCache>
            </c:numRef>
          </c:yVal>
          <c:smooth val="0"/>
          <c:extLst xmlns:c16r2="http://schemas.microsoft.com/office/drawing/2015/06/chart">
            <c:ext xmlns:c16="http://schemas.microsoft.com/office/drawing/2014/chart" uri="{C3380CC4-5D6E-409C-BE32-E72D297353CC}">
              <c16:uniqueId val="{00000000-A006-4D87-9BFD-C613BE068CAD}"/>
            </c:ext>
          </c:extLst>
        </c:ser>
        <c:ser>
          <c:idx val="3"/>
          <c:order val="1"/>
          <c:tx>
            <c:strRef>
              <c:f>'20160307~19(PH0138.1)'!$B$65</c:f>
              <c:strCache>
                <c:ptCount val="1"/>
                <c:pt idx="0">
                  <c:v>L-Phe</c:v>
                </c:pt>
              </c:strCache>
            </c:strRef>
          </c:tx>
          <c:spPr>
            <a:ln w="28575">
              <a:solidFill>
                <a:schemeClr val="bg1"/>
              </a:solidFill>
            </a:ln>
          </c:spPr>
          <c:marker>
            <c:symbol val="circle"/>
            <c:size val="7"/>
            <c:spPr>
              <a:solidFill>
                <a:schemeClr val="bg1"/>
              </a:solidFill>
              <a:ln w="28575">
                <a:solidFill>
                  <a:schemeClr val="bg1"/>
                </a:solidFill>
              </a:ln>
            </c:spPr>
          </c:marker>
          <c:xVal>
            <c:numRef>
              <c:f>'20160307~19(PH0138.1)'!$C$53:$G$53</c:f>
              <c:numCache>
                <c:formatCode>General</c:formatCode>
                <c:ptCount val="5"/>
                <c:pt idx="0">
                  <c:v>0</c:v>
                </c:pt>
                <c:pt idx="1">
                  <c:v>15</c:v>
                </c:pt>
                <c:pt idx="2">
                  <c:v>30</c:v>
                </c:pt>
                <c:pt idx="3">
                  <c:v>60</c:v>
                </c:pt>
                <c:pt idx="4">
                  <c:v>120</c:v>
                </c:pt>
              </c:numCache>
            </c:numRef>
          </c:xVal>
          <c:yVal>
            <c:numRef>
              <c:f>'20160307~19(PH0138.1)'!$C$65:$G$65</c:f>
              <c:numCache>
                <c:formatCode>General</c:formatCode>
                <c:ptCount val="5"/>
                <c:pt idx="0">
                  <c:v>9.1208179396169431</c:v>
                </c:pt>
                <c:pt idx="1">
                  <c:v>6.2845678475238085</c:v>
                </c:pt>
                <c:pt idx="2">
                  <c:v>5.4306472517572688</c:v>
                </c:pt>
                <c:pt idx="3">
                  <c:v>4.8966106072875499</c:v>
                </c:pt>
                <c:pt idx="4">
                  <c:v>4.528279538251482</c:v>
                </c:pt>
              </c:numCache>
            </c:numRef>
          </c:yVal>
          <c:smooth val="0"/>
          <c:extLst xmlns:c16r2="http://schemas.microsoft.com/office/drawing/2015/06/chart">
            <c:ext xmlns:c16="http://schemas.microsoft.com/office/drawing/2014/chart" uri="{C3380CC4-5D6E-409C-BE32-E72D297353CC}">
              <c16:uniqueId val="{00000001-A006-4D87-9BFD-C613BE068CAD}"/>
            </c:ext>
          </c:extLst>
        </c:ser>
        <c:dLbls>
          <c:showLegendKey val="0"/>
          <c:showVal val="0"/>
          <c:showCatName val="0"/>
          <c:showSerName val="0"/>
          <c:showPercent val="0"/>
          <c:showBubbleSize val="0"/>
        </c:dLbls>
        <c:axId val="23623552"/>
        <c:axId val="23630208"/>
      </c:scatterChart>
      <c:valAx>
        <c:axId val="23623552"/>
        <c:scaling>
          <c:orientation val="minMax"/>
          <c:max val="125"/>
          <c:min val="0"/>
        </c:scaling>
        <c:delete val="0"/>
        <c:axPos val="b"/>
        <c:title>
          <c:tx>
            <c:rich>
              <a:bodyPr/>
              <a:lstStyle/>
              <a:p>
                <a:pPr>
                  <a:defRPr sz="800"/>
                </a:pPr>
                <a:r>
                  <a:rPr lang="en-US" sz="800"/>
                  <a:t>Time (min)</a:t>
                </a:r>
              </a:p>
            </c:rich>
          </c:tx>
          <c:layout/>
          <c:overlay val="0"/>
        </c:title>
        <c:numFmt formatCode="General" sourceLinked="1"/>
        <c:majorTickMark val="out"/>
        <c:minorTickMark val="none"/>
        <c:tickLblPos val="nextTo"/>
        <c:txPr>
          <a:bodyPr rot="0" vert="horz"/>
          <a:lstStyle/>
          <a:p>
            <a:pPr>
              <a:defRPr sz="800"/>
            </a:pPr>
            <a:endParaRPr lang="ja-JP"/>
          </a:p>
        </c:txPr>
        <c:crossAx val="23630208"/>
        <c:crosses val="autoZero"/>
        <c:crossBetween val="midCat"/>
        <c:majorUnit val="30"/>
      </c:valAx>
      <c:valAx>
        <c:axId val="23630208"/>
        <c:scaling>
          <c:orientation val="minMax"/>
          <c:max val="11"/>
          <c:min val="0"/>
        </c:scaling>
        <c:delete val="0"/>
        <c:axPos val="l"/>
        <c:majorGridlines/>
        <c:title>
          <c:tx>
            <c:rich>
              <a:bodyPr rot="-5400000" vert="horz"/>
              <a:lstStyle/>
              <a:p>
                <a:pPr>
                  <a:defRPr sz="700"/>
                </a:pPr>
                <a:r>
                  <a:rPr lang="en-US" sz="700"/>
                  <a:t>Concentration (mM)</a:t>
                </a:r>
              </a:p>
            </c:rich>
          </c:tx>
          <c:layout>
            <c:manualLayout>
              <c:xMode val="edge"/>
              <c:yMode val="edge"/>
              <c:x val="0"/>
              <c:y val="0.17373659418400525"/>
            </c:manualLayout>
          </c:layout>
          <c:overlay val="0"/>
        </c:title>
        <c:numFmt formatCode="General" sourceLinked="1"/>
        <c:majorTickMark val="out"/>
        <c:minorTickMark val="none"/>
        <c:tickLblPos val="nextTo"/>
        <c:txPr>
          <a:bodyPr/>
          <a:lstStyle/>
          <a:p>
            <a:pPr>
              <a:defRPr sz="800"/>
            </a:pPr>
            <a:endParaRPr lang="ja-JP"/>
          </a:p>
        </c:txPr>
        <c:crossAx val="23623552"/>
        <c:crosses val="autoZero"/>
        <c:crossBetween val="midCat"/>
        <c:majorUnit val="2"/>
      </c:valAx>
    </c:plotArea>
    <c:plotVisOnly val="1"/>
    <c:dispBlanksAs val="gap"/>
    <c:showDLblsOverMax val="0"/>
  </c:chart>
  <c:spPr>
    <a:solidFill>
      <a:schemeClr val="accent1"/>
    </a:solidFill>
  </c:spPr>
  <c:txPr>
    <a:bodyPr/>
    <a:lstStyle/>
    <a:p>
      <a:pPr>
        <a:defRPr>
          <a:solidFill>
            <a:schemeClr val="bg1"/>
          </a:solidFill>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sz="1050"/>
            </a:pPr>
            <a:r>
              <a:rPr lang="en-US" sz="1050"/>
              <a:t>D-Leu </a:t>
            </a:r>
            <a:r>
              <a:rPr lang="ja-JP" sz="1050"/>
              <a:t>→ </a:t>
            </a:r>
            <a:r>
              <a:rPr lang="en-US" sz="1050"/>
              <a:t>L-Leu</a:t>
            </a:r>
            <a:endParaRPr lang="ja-JP" sz="1050"/>
          </a:p>
        </c:rich>
      </c:tx>
      <c:layout>
        <c:manualLayout>
          <c:xMode val="edge"/>
          <c:yMode val="edge"/>
          <c:x val="0.29798519087553088"/>
          <c:y val="0"/>
        </c:manualLayout>
      </c:layout>
      <c:overlay val="0"/>
    </c:title>
    <c:autoTitleDeleted val="0"/>
    <c:plotArea>
      <c:layout>
        <c:manualLayout>
          <c:layoutTarget val="inner"/>
          <c:xMode val="edge"/>
          <c:yMode val="edge"/>
          <c:x val="0.17694141969809729"/>
          <c:y val="0.13774055555555556"/>
          <c:w val="0.74154686758808774"/>
          <c:h val="0.59617260664636673"/>
        </c:manualLayout>
      </c:layout>
      <c:scatterChart>
        <c:scatterStyle val="lineMarker"/>
        <c:varyColors val="0"/>
        <c:ser>
          <c:idx val="0"/>
          <c:order val="0"/>
          <c:tx>
            <c:strRef>
              <c:f>'20160307~19(PH0138.1)'!$B$60</c:f>
              <c:strCache>
                <c:ptCount val="1"/>
                <c:pt idx="0">
                  <c:v>D-Leu</c:v>
                </c:pt>
              </c:strCache>
            </c:strRef>
          </c:tx>
          <c:spPr>
            <a:ln w="28575">
              <a:solidFill>
                <a:schemeClr val="bg1"/>
              </a:solidFill>
            </a:ln>
          </c:spPr>
          <c:marker>
            <c:symbol val="circle"/>
            <c:size val="7"/>
            <c:spPr>
              <a:solidFill>
                <a:schemeClr val="bg1"/>
              </a:solidFill>
              <a:ln w="28575">
                <a:solidFill>
                  <a:schemeClr val="bg1"/>
                </a:solidFill>
              </a:ln>
            </c:spPr>
          </c:marker>
          <c:xVal>
            <c:numRef>
              <c:f>'20160307~19(PH0138.1)'!$J$53:$N$53</c:f>
              <c:numCache>
                <c:formatCode>General</c:formatCode>
                <c:ptCount val="5"/>
                <c:pt idx="0">
                  <c:v>0</c:v>
                </c:pt>
                <c:pt idx="1">
                  <c:v>15</c:v>
                </c:pt>
                <c:pt idx="2">
                  <c:v>30</c:v>
                </c:pt>
                <c:pt idx="3">
                  <c:v>60</c:v>
                </c:pt>
                <c:pt idx="4">
                  <c:v>120</c:v>
                </c:pt>
              </c:numCache>
            </c:numRef>
          </c:xVal>
          <c:yVal>
            <c:numRef>
              <c:f>'20160307~19(PH0138.1)'!$J$60:$N$60</c:f>
              <c:numCache>
                <c:formatCode>General</c:formatCode>
                <c:ptCount val="5"/>
                <c:pt idx="0">
                  <c:v>10.784504648831282</c:v>
                </c:pt>
                <c:pt idx="1">
                  <c:v>7.075722060807542</c:v>
                </c:pt>
                <c:pt idx="2">
                  <c:v>5.9319461165487404</c:v>
                </c:pt>
                <c:pt idx="3">
                  <c:v>5.4468398526065176</c:v>
                </c:pt>
                <c:pt idx="4">
                  <c:v>5.0560140729415499</c:v>
                </c:pt>
              </c:numCache>
            </c:numRef>
          </c:yVal>
          <c:smooth val="0"/>
          <c:extLst xmlns:c16r2="http://schemas.microsoft.com/office/drawing/2015/06/chart">
            <c:ext xmlns:c16="http://schemas.microsoft.com/office/drawing/2014/chart" uri="{C3380CC4-5D6E-409C-BE32-E72D297353CC}">
              <c16:uniqueId val="{00000000-5F58-4D4F-8BE0-8CF372E73E80}"/>
            </c:ext>
          </c:extLst>
        </c:ser>
        <c:ser>
          <c:idx val="3"/>
          <c:order val="1"/>
          <c:tx>
            <c:strRef>
              <c:f>'20160307~19(PH0138.1)'!$B$61</c:f>
              <c:strCache>
                <c:ptCount val="1"/>
                <c:pt idx="0">
                  <c:v>L-Leu</c:v>
                </c:pt>
              </c:strCache>
            </c:strRef>
          </c:tx>
          <c:spPr>
            <a:ln w="28575">
              <a:solidFill>
                <a:srgbClr val="FFC000"/>
              </a:solidFill>
            </a:ln>
          </c:spPr>
          <c:marker>
            <c:symbol val="circle"/>
            <c:size val="7"/>
            <c:spPr>
              <a:solidFill>
                <a:srgbClr val="FFC000"/>
              </a:solidFill>
              <a:ln w="28575">
                <a:solidFill>
                  <a:srgbClr val="FFC000"/>
                </a:solidFill>
              </a:ln>
            </c:spPr>
          </c:marker>
          <c:xVal>
            <c:numRef>
              <c:f>'20160307~19(PH0138.1)'!$J$53:$N$53</c:f>
              <c:numCache>
                <c:formatCode>General</c:formatCode>
                <c:ptCount val="5"/>
                <c:pt idx="0">
                  <c:v>0</c:v>
                </c:pt>
                <c:pt idx="1">
                  <c:v>15</c:v>
                </c:pt>
                <c:pt idx="2">
                  <c:v>30</c:v>
                </c:pt>
                <c:pt idx="3">
                  <c:v>60</c:v>
                </c:pt>
                <c:pt idx="4">
                  <c:v>120</c:v>
                </c:pt>
              </c:numCache>
            </c:numRef>
          </c:xVal>
          <c:yVal>
            <c:numRef>
              <c:f>'20160307~19(PH0138.1)'!$J$61:$N$61</c:f>
              <c:numCache>
                <c:formatCode>General</c:formatCode>
                <c:ptCount val="5"/>
                <c:pt idx="0">
                  <c:v>0</c:v>
                </c:pt>
                <c:pt idx="1">
                  <c:v>3.8174001609134569</c:v>
                </c:pt>
                <c:pt idx="2">
                  <c:v>4.8547232243330516</c:v>
                </c:pt>
                <c:pt idx="3">
                  <c:v>5.5581991118010512</c:v>
                </c:pt>
                <c:pt idx="4">
                  <c:v>5.7845506827626894</c:v>
                </c:pt>
              </c:numCache>
            </c:numRef>
          </c:yVal>
          <c:smooth val="0"/>
          <c:extLst xmlns:c16r2="http://schemas.microsoft.com/office/drawing/2015/06/chart">
            <c:ext xmlns:c16="http://schemas.microsoft.com/office/drawing/2014/chart" uri="{C3380CC4-5D6E-409C-BE32-E72D297353CC}">
              <c16:uniqueId val="{00000001-5F58-4D4F-8BE0-8CF372E73E80}"/>
            </c:ext>
          </c:extLst>
        </c:ser>
        <c:dLbls>
          <c:showLegendKey val="0"/>
          <c:showVal val="0"/>
          <c:showCatName val="0"/>
          <c:showSerName val="0"/>
          <c:showPercent val="0"/>
          <c:showBubbleSize val="0"/>
        </c:dLbls>
        <c:axId val="33035776"/>
        <c:axId val="33042432"/>
      </c:scatterChart>
      <c:valAx>
        <c:axId val="33035776"/>
        <c:scaling>
          <c:orientation val="minMax"/>
          <c:max val="125"/>
          <c:min val="0"/>
        </c:scaling>
        <c:delete val="0"/>
        <c:axPos val="b"/>
        <c:title>
          <c:tx>
            <c:rich>
              <a:bodyPr/>
              <a:lstStyle/>
              <a:p>
                <a:pPr>
                  <a:defRPr sz="800"/>
                </a:pPr>
                <a:r>
                  <a:rPr lang="en-US" sz="800"/>
                  <a:t>Time (min)</a:t>
                </a:r>
              </a:p>
            </c:rich>
          </c:tx>
          <c:layout/>
          <c:overlay val="0"/>
        </c:title>
        <c:numFmt formatCode="General" sourceLinked="1"/>
        <c:majorTickMark val="out"/>
        <c:minorTickMark val="none"/>
        <c:tickLblPos val="nextTo"/>
        <c:txPr>
          <a:bodyPr rot="0" vert="horz"/>
          <a:lstStyle/>
          <a:p>
            <a:pPr>
              <a:defRPr sz="800"/>
            </a:pPr>
            <a:endParaRPr lang="ja-JP"/>
          </a:p>
        </c:txPr>
        <c:crossAx val="33042432"/>
        <c:crosses val="autoZero"/>
        <c:crossBetween val="midCat"/>
        <c:majorUnit val="30"/>
      </c:valAx>
      <c:valAx>
        <c:axId val="33042432"/>
        <c:scaling>
          <c:orientation val="minMax"/>
          <c:max val="11"/>
          <c:min val="0"/>
        </c:scaling>
        <c:delete val="0"/>
        <c:axPos val="l"/>
        <c:majorGridlines/>
        <c:title>
          <c:tx>
            <c:rich>
              <a:bodyPr rot="-5400000" vert="horz"/>
              <a:lstStyle/>
              <a:p>
                <a:pPr>
                  <a:defRPr sz="700"/>
                </a:pPr>
                <a:r>
                  <a:rPr lang="en-US" sz="700"/>
                  <a:t>Concentration (mM)</a:t>
                </a:r>
              </a:p>
            </c:rich>
          </c:tx>
          <c:layout>
            <c:manualLayout>
              <c:xMode val="edge"/>
              <c:yMode val="edge"/>
              <c:x val="0"/>
              <c:y val="0.1537732704751883"/>
            </c:manualLayout>
          </c:layout>
          <c:overlay val="0"/>
        </c:title>
        <c:numFmt formatCode="General" sourceLinked="1"/>
        <c:majorTickMark val="out"/>
        <c:minorTickMark val="none"/>
        <c:tickLblPos val="nextTo"/>
        <c:txPr>
          <a:bodyPr/>
          <a:lstStyle/>
          <a:p>
            <a:pPr>
              <a:defRPr sz="800"/>
            </a:pPr>
            <a:endParaRPr lang="ja-JP"/>
          </a:p>
        </c:txPr>
        <c:crossAx val="33035776"/>
        <c:crosses val="autoZero"/>
        <c:crossBetween val="midCat"/>
        <c:majorUnit val="2"/>
      </c:valAx>
    </c:plotArea>
    <c:plotVisOnly val="1"/>
    <c:dispBlanksAs val="gap"/>
    <c:showDLblsOverMax val="0"/>
  </c:chart>
  <c:spPr>
    <a:solidFill>
      <a:schemeClr val="accent1"/>
    </a:solidFill>
  </c:spPr>
  <c:txPr>
    <a:bodyPr/>
    <a:lstStyle/>
    <a:p>
      <a:pPr>
        <a:defRPr>
          <a:solidFill>
            <a:schemeClr val="bg1"/>
          </a:solidFill>
        </a:defRPr>
      </a:pPr>
      <a:endParaRPr lang="ja-JP"/>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46135" cy="496253"/>
          </a:xfrm>
          <a:prstGeom prst="rect">
            <a:avLst/>
          </a:prstGeom>
        </p:spPr>
        <p:txBody>
          <a:bodyPr vert="horz" lIns="91321" tIns="45661" rIns="91321" bIns="45661"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49955" y="0"/>
            <a:ext cx="2946135" cy="496253"/>
          </a:xfrm>
          <a:prstGeom prst="rect">
            <a:avLst/>
          </a:prstGeom>
        </p:spPr>
        <p:txBody>
          <a:bodyPr vert="horz" lIns="91321" tIns="45661" rIns="91321" bIns="45661" rtlCol="0"/>
          <a:lstStyle>
            <a:lvl1pPr algn="r" fontAlgn="auto">
              <a:spcBef>
                <a:spcPts val="0"/>
              </a:spcBef>
              <a:spcAft>
                <a:spcPts val="0"/>
              </a:spcAft>
              <a:defRPr sz="1200" smtClean="0">
                <a:latin typeface="+mn-lt"/>
                <a:ea typeface="+mn-ea"/>
              </a:defRPr>
            </a:lvl1pPr>
          </a:lstStyle>
          <a:p>
            <a:pPr>
              <a:defRPr/>
            </a:pPr>
            <a:fld id="{51BBC46D-FCC0-418C-8029-FC14F7855195}" type="datetimeFigureOut">
              <a:rPr lang="ja-JP" altLang="en-US"/>
              <a:pPr>
                <a:defRPr/>
              </a:pPr>
              <a:t>2016/6/21</a:t>
            </a:fld>
            <a:endParaRPr lang="ja-JP" altLang="en-US"/>
          </a:p>
        </p:txBody>
      </p:sp>
      <p:sp>
        <p:nvSpPr>
          <p:cNvPr id="4" name="スライド イメージ プレースホルダ 3"/>
          <p:cNvSpPr>
            <a:spLocks noGrp="1" noRot="1" noChangeAspect="1"/>
          </p:cNvSpPr>
          <p:nvPr>
            <p:ph type="sldImg" idx="2"/>
          </p:nvPr>
        </p:nvSpPr>
        <p:spPr>
          <a:xfrm>
            <a:off x="919163" y="744538"/>
            <a:ext cx="4960937" cy="3721100"/>
          </a:xfrm>
          <a:prstGeom prst="rect">
            <a:avLst/>
          </a:prstGeom>
          <a:noFill/>
          <a:ln w="12700">
            <a:solidFill>
              <a:prstClr val="black"/>
            </a:solidFill>
          </a:ln>
        </p:spPr>
        <p:txBody>
          <a:bodyPr vert="horz" lIns="91321" tIns="45661" rIns="91321" bIns="45661" rtlCol="0" anchor="ctr"/>
          <a:lstStyle/>
          <a:p>
            <a:pPr lvl="0"/>
            <a:endParaRPr lang="ja-JP" altLang="en-US" noProof="0"/>
          </a:p>
        </p:txBody>
      </p:sp>
      <p:sp>
        <p:nvSpPr>
          <p:cNvPr id="5" name="ノート プレースホルダ 4"/>
          <p:cNvSpPr>
            <a:spLocks noGrp="1"/>
          </p:cNvSpPr>
          <p:nvPr>
            <p:ph type="body" sz="quarter" idx="3"/>
          </p:nvPr>
        </p:nvSpPr>
        <p:spPr>
          <a:xfrm>
            <a:off x="680244" y="4715192"/>
            <a:ext cx="5437188" cy="4466274"/>
          </a:xfrm>
          <a:prstGeom prst="rect">
            <a:avLst/>
          </a:prstGeom>
        </p:spPr>
        <p:txBody>
          <a:bodyPr vert="horz" lIns="91321" tIns="45661" rIns="91321" bIns="45661"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9428800"/>
            <a:ext cx="2946135" cy="496252"/>
          </a:xfrm>
          <a:prstGeom prst="rect">
            <a:avLst/>
          </a:prstGeom>
        </p:spPr>
        <p:txBody>
          <a:bodyPr vert="horz" lIns="91321" tIns="45661" rIns="91321" bIns="45661"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49955" y="9428800"/>
            <a:ext cx="2946135" cy="496252"/>
          </a:xfrm>
          <a:prstGeom prst="rect">
            <a:avLst/>
          </a:prstGeom>
        </p:spPr>
        <p:txBody>
          <a:bodyPr vert="horz" lIns="91321" tIns="45661" rIns="91321" bIns="45661" rtlCol="0" anchor="b"/>
          <a:lstStyle>
            <a:lvl1pPr algn="r" fontAlgn="auto">
              <a:spcBef>
                <a:spcPts val="0"/>
              </a:spcBef>
              <a:spcAft>
                <a:spcPts val="0"/>
              </a:spcAft>
              <a:defRPr sz="1200" smtClean="0">
                <a:latin typeface="+mn-lt"/>
                <a:ea typeface="+mn-ea"/>
              </a:defRPr>
            </a:lvl1pPr>
          </a:lstStyle>
          <a:p>
            <a:pPr>
              <a:defRPr/>
            </a:pPr>
            <a:fld id="{00199F6B-D319-4930-B01A-8F0007CD256A}" type="slidenum">
              <a:rPr lang="ja-JP" altLang="en-US"/>
              <a:pPr>
                <a:defRPr/>
              </a:pPr>
              <a:t>‹#›</a:t>
            </a:fld>
            <a:endParaRPr lang="ja-JP" altLang="en-US"/>
          </a:p>
        </p:txBody>
      </p:sp>
    </p:spTree>
    <p:extLst>
      <p:ext uri="{BB962C8B-B14F-4D97-AF65-F5344CB8AC3E}">
        <p14:creationId xmlns:p14="http://schemas.microsoft.com/office/powerpoint/2010/main" val="20068441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p>
        </p:txBody>
      </p:sp>
      <p:sp>
        <p:nvSpPr>
          <p:cNvPr id="717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1984" indent="-285379">
              <a:defRPr kumimoji="1">
                <a:solidFill>
                  <a:schemeClr val="tx1"/>
                </a:solidFill>
                <a:latin typeface="Calibri" pitchFamily="34" charset="0"/>
                <a:ea typeface="ＭＳ Ｐゴシック" charset="-128"/>
              </a:defRPr>
            </a:lvl2pPr>
            <a:lvl3pPr marL="1141514" indent="-228303">
              <a:defRPr kumimoji="1">
                <a:solidFill>
                  <a:schemeClr val="tx1"/>
                </a:solidFill>
                <a:latin typeface="Calibri" pitchFamily="34" charset="0"/>
                <a:ea typeface="ＭＳ Ｐゴシック" charset="-128"/>
              </a:defRPr>
            </a:lvl3pPr>
            <a:lvl4pPr marL="1598120" indent="-228303">
              <a:defRPr kumimoji="1">
                <a:solidFill>
                  <a:schemeClr val="tx1"/>
                </a:solidFill>
                <a:latin typeface="Calibri" pitchFamily="34" charset="0"/>
                <a:ea typeface="ＭＳ Ｐゴシック" charset="-128"/>
              </a:defRPr>
            </a:lvl4pPr>
            <a:lvl5pPr marL="2054725" indent="-228303">
              <a:defRPr kumimoji="1">
                <a:solidFill>
                  <a:schemeClr val="tx1"/>
                </a:solidFill>
                <a:latin typeface="Calibri" pitchFamily="34" charset="0"/>
                <a:ea typeface="ＭＳ Ｐゴシック" charset="-128"/>
              </a:defRPr>
            </a:lvl5pPr>
            <a:lvl6pPr marL="2511331" indent="-228303" fontAlgn="base">
              <a:spcBef>
                <a:spcPct val="0"/>
              </a:spcBef>
              <a:spcAft>
                <a:spcPct val="0"/>
              </a:spcAft>
              <a:defRPr kumimoji="1">
                <a:solidFill>
                  <a:schemeClr val="tx1"/>
                </a:solidFill>
                <a:latin typeface="Calibri" pitchFamily="34" charset="0"/>
                <a:ea typeface="ＭＳ Ｐゴシック" charset="-128"/>
              </a:defRPr>
            </a:lvl6pPr>
            <a:lvl7pPr marL="2967937" indent="-228303" fontAlgn="base">
              <a:spcBef>
                <a:spcPct val="0"/>
              </a:spcBef>
              <a:spcAft>
                <a:spcPct val="0"/>
              </a:spcAft>
              <a:defRPr kumimoji="1">
                <a:solidFill>
                  <a:schemeClr val="tx1"/>
                </a:solidFill>
                <a:latin typeface="Calibri" pitchFamily="34" charset="0"/>
                <a:ea typeface="ＭＳ Ｐゴシック" charset="-128"/>
              </a:defRPr>
            </a:lvl7pPr>
            <a:lvl8pPr marL="3424542" indent="-228303" fontAlgn="base">
              <a:spcBef>
                <a:spcPct val="0"/>
              </a:spcBef>
              <a:spcAft>
                <a:spcPct val="0"/>
              </a:spcAft>
              <a:defRPr kumimoji="1">
                <a:solidFill>
                  <a:schemeClr val="tx1"/>
                </a:solidFill>
                <a:latin typeface="Calibri" pitchFamily="34" charset="0"/>
                <a:ea typeface="ＭＳ Ｐゴシック" charset="-128"/>
              </a:defRPr>
            </a:lvl8pPr>
            <a:lvl9pPr marL="3881148" indent="-228303"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6D7AE0B6-D9CB-4FEB-89EA-3BEDEF6B7FE3}" type="slidenum">
              <a:rPr lang="ja-JP" altLang="en-US"/>
              <a:pPr fontAlgn="base">
                <a:spcBef>
                  <a:spcPct val="0"/>
                </a:spcBef>
                <a:spcAft>
                  <a:spcPct val="0"/>
                </a:spcAft>
              </a:pPr>
              <a:t>1</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a:p>
        </p:txBody>
      </p:sp>
      <p:sp>
        <p:nvSpPr>
          <p:cNvPr id="61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1984" indent="-285379">
              <a:defRPr kumimoji="1">
                <a:solidFill>
                  <a:schemeClr val="tx1"/>
                </a:solidFill>
                <a:latin typeface="Calibri" pitchFamily="34" charset="0"/>
                <a:ea typeface="ＭＳ Ｐゴシック" charset="-128"/>
              </a:defRPr>
            </a:lvl2pPr>
            <a:lvl3pPr marL="1141514" indent="-228303">
              <a:defRPr kumimoji="1">
                <a:solidFill>
                  <a:schemeClr val="tx1"/>
                </a:solidFill>
                <a:latin typeface="Calibri" pitchFamily="34" charset="0"/>
                <a:ea typeface="ＭＳ Ｐゴシック" charset="-128"/>
              </a:defRPr>
            </a:lvl3pPr>
            <a:lvl4pPr marL="1598120" indent="-228303">
              <a:defRPr kumimoji="1">
                <a:solidFill>
                  <a:schemeClr val="tx1"/>
                </a:solidFill>
                <a:latin typeface="Calibri" pitchFamily="34" charset="0"/>
                <a:ea typeface="ＭＳ Ｐゴシック" charset="-128"/>
              </a:defRPr>
            </a:lvl4pPr>
            <a:lvl5pPr marL="2054725" indent="-228303">
              <a:defRPr kumimoji="1">
                <a:solidFill>
                  <a:schemeClr val="tx1"/>
                </a:solidFill>
                <a:latin typeface="Calibri" pitchFamily="34" charset="0"/>
                <a:ea typeface="ＭＳ Ｐゴシック" charset="-128"/>
              </a:defRPr>
            </a:lvl5pPr>
            <a:lvl6pPr marL="2511331" indent="-228303" fontAlgn="base">
              <a:spcBef>
                <a:spcPct val="0"/>
              </a:spcBef>
              <a:spcAft>
                <a:spcPct val="0"/>
              </a:spcAft>
              <a:defRPr kumimoji="1">
                <a:solidFill>
                  <a:schemeClr val="tx1"/>
                </a:solidFill>
                <a:latin typeface="Calibri" pitchFamily="34" charset="0"/>
                <a:ea typeface="ＭＳ Ｐゴシック" charset="-128"/>
              </a:defRPr>
            </a:lvl6pPr>
            <a:lvl7pPr marL="2967937" indent="-228303" fontAlgn="base">
              <a:spcBef>
                <a:spcPct val="0"/>
              </a:spcBef>
              <a:spcAft>
                <a:spcPct val="0"/>
              </a:spcAft>
              <a:defRPr kumimoji="1">
                <a:solidFill>
                  <a:schemeClr val="tx1"/>
                </a:solidFill>
                <a:latin typeface="Calibri" pitchFamily="34" charset="0"/>
                <a:ea typeface="ＭＳ Ｐゴシック" charset="-128"/>
              </a:defRPr>
            </a:lvl7pPr>
            <a:lvl8pPr marL="3424542" indent="-228303" fontAlgn="base">
              <a:spcBef>
                <a:spcPct val="0"/>
              </a:spcBef>
              <a:spcAft>
                <a:spcPct val="0"/>
              </a:spcAft>
              <a:defRPr kumimoji="1">
                <a:solidFill>
                  <a:schemeClr val="tx1"/>
                </a:solidFill>
                <a:latin typeface="Calibri" pitchFamily="34" charset="0"/>
                <a:ea typeface="ＭＳ Ｐゴシック" charset="-128"/>
              </a:defRPr>
            </a:lvl8pPr>
            <a:lvl9pPr marL="3881148" indent="-228303"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4C342A47-B8EB-40F6-B7E3-8C7EEBB800CB}" type="slidenum">
              <a:rPr lang="ja-JP" altLang="en-US"/>
              <a:pPr fontAlgn="base">
                <a:spcBef>
                  <a:spcPct val="0"/>
                </a:spcBef>
                <a:spcAft>
                  <a:spcPct val="0"/>
                </a:spcAft>
              </a:pPr>
              <a:t>2</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fld id="{D2A22A8A-F239-49BC-AE57-A5BE5F409702}" type="datetimeFigureOut">
              <a:rPr lang="ja-JP" altLang="en-US"/>
              <a:pPr>
                <a:defRPr/>
              </a:pPr>
              <a:t>2016/6/21</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80572185-1E72-46A4-960C-345B5E65BDC2}" type="slidenum">
              <a:rPr lang="ja-JP" altLang="en-US"/>
              <a:pPr>
                <a:defRPr/>
              </a:pPr>
              <a:t>‹#›</a:t>
            </a:fld>
            <a:endParaRPr lang="ja-JP" altLang="en-US"/>
          </a:p>
        </p:txBody>
      </p:sp>
    </p:spTree>
    <p:extLst>
      <p:ext uri="{BB962C8B-B14F-4D97-AF65-F5344CB8AC3E}">
        <p14:creationId xmlns:p14="http://schemas.microsoft.com/office/powerpoint/2010/main" val="352659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4D42D9E5-097D-426B-8D1C-730AE3068A4F}" type="datetimeFigureOut">
              <a:rPr lang="ja-JP" altLang="en-US"/>
              <a:pPr>
                <a:defRPr/>
              </a:pPr>
              <a:t>2016/6/21</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FF1F4939-704F-49B6-A037-E1FA2301EEB6}" type="slidenum">
              <a:rPr lang="ja-JP" altLang="en-US"/>
              <a:pPr>
                <a:defRPr/>
              </a:pPr>
              <a:t>‹#›</a:t>
            </a:fld>
            <a:endParaRPr lang="ja-JP" altLang="en-US"/>
          </a:p>
        </p:txBody>
      </p:sp>
    </p:spTree>
    <p:extLst>
      <p:ext uri="{BB962C8B-B14F-4D97-AF65-F5344CB8AC3E}">
        <p14:creationId xmlns:p14="http://schemas.microsoft.com/office/powerpoint/2010/main" val="4288790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37E611E3-D618-4BA1-BD17-913E26288300}" type="datetimeFigureOut">
              <a:rPr lang="ja-JP" altLang="en-US"/>
              <a:pPr>
                <a:defRPr/>
              </a:pPr>
              <a:t>2016/6/21</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BB6B6FFF-93B9-4598-9AF1-2BB910CE3BE5}" type="slidenum">
              <a:rPr lang="ja-JP" altLang="en-US"/>
              <a:pPr>
                <a:defRPr/>
              </a:pPr>
              <a:t>‹#›</a:t>
            </a:fld>
            <a:endParaRPr lang="ja-JP" altLang="en-US"/>
          </a:p>
        </p:txBody>
      </p:sp>
    </p:spTree>
    <p:extLst>
      <p:ext uri="{BB962C8B-B14F-4D97-AF65-F5344CB8AC3E}">
        <p14:creationId xmlns:p14="http://schemas.microsoft.com/office/powerpoint/2010/main" val="2942164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BBB50428-06FC-489D-889D-231DDEBF1F53}" type="datetimeFigureOut">
              <a:rPr lang="ja-JP" altLang="en-US"/>
              <a:pPr>
                <a:defRPr/>
              </a:pPr>
              <a:t>2016/6/21</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196DED34-499C-40A0-A4B6-669CAC1AB8FD}" type="slidenum">
              <a:rPr lang="ja-JP" altLang="en-US"/>
              <a:pPr>
                <a:defRPr/>
              </a:pPr>
              <a:t>‹#›</a:t>
            </a:fld>
            <a:endParaRPr lang="ja-JP" altLang="en-US"/>
          </a:p>
        </p:txBody>
      </p:sp>
    </p:spTree>
    <p:extLst>
      <p:ext uri="{BB962C8B-B14F-4D97-AF65-F5344CB8AC3E}">
        <p14:creationId xmlns:p14="http://schemas.microsoft.com/office/powerpoint/2010/main" val="3606400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DC8AFB87-CAE4-470C-AB98-044EC02DE043}" type="datetimeFigureOut">
              <a:rPr lang="ja-JP" altLang="en-US"/>
              <a:pPr>
                <a:defRPr/>
              </a:pPr>
              <a:t>2016/6/21</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3CC9C6E3-F5B7-43A7-912F-D984B0BB62C6}" type="slidenum">
              <a:rPr lang="ja-JP" altLang="en-US"/>
              <a:pPr>
                <a:defRPr/>
              </a:pPr>
              <a:t>‹#›</a:t>
            </a:fld>
            <a:endParaRPr lang="ja-JP" altLang="en-US"/>
          </a:p>
        </p:txBody>
      </p:sp>
    </p:spTree>
    <p:extLst>
      <p:ext uri="{BB962C8B-B14F-4D97-AF65-F5344CB8AC3E}">
        <p14:creationId xmlns:p14="http://schemas.microsoft.com/office/powerpoint/2010/main" val="3327053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74638"/>
            <a:ext cx="8208912" cy="850106"/>
          </a:xfrm>
          <a:gradFill flip="none" rotWithShape="1">
            <a:gsLst>
              <a:gs pos="0">
                <a:srgbClr val="FF6600">
                  <a:tint val="66000"/>
                  <a:satMod val="160000"/>
                </a:srgbClr>
              </a:gs>
              <a:gs pos="50000">
                <a:srgbClr val="FF6600">
                  <a:tint val="44500"/>
                  <a:satMod val="160000"/>
                </a:srgbClr>
              </a:gs>
              <a:gs pos="100000">
                <a:srgbClr val="FF6600">
                  <a:tint val="23500"/>
                  <a:satMod val="160000"/>
                </a:srgbClr>
              </a:gs>
            </a:gsLst>
            <a:lin ang="0" scaled="1"/>
            <a:tileRect/>
          </a:gradFill>
          <a:ln w="9525">
            <a:solidFill>
              <a:schemeClr val="tx1"/>
            </a:solidFill>
          </a:ln>
          <a:effectLst>
            <a:outerShdw blurRad="50800" dist="38100" dir="2700000" algn="tl" rotWithShape="0">
              <a:prstClr val="black">
                <a:alpha val="40000"/>
              </a:prstClr>
            </a:outerShdw>
          </a:effectLst>
        </p:spPr>
        <p:txBody>
          <a:bodyPr>
            <a:normAutofit/>
          </a:bodyPr>
          <a:lstStyle>
            <a:lvl1pPr algn="ctr">
              <a:defRPr sz="2400">
                <a:ln>
                  <a:solidFill>
                    <a:schemeClr val="tx1"/>
                  </a:solidFill>
                </a:ln>
              </a:defRPr>
            </a:lvl1pPr>
          </a:lstStyle>
          <a:p>
            <a:r>
              <a:rPr lang="ja-JP" altLang="en-US"/>
              <a:t>マスター タイトルの書式設定</a:t>
            </a:r>
            <a:endParaRPr lang="ja-JP" altLang="en-US" dirty="0"/>
          </a:p>
        </p:txBody>
      </p:sp>
      <p:sp>
        <p:nvSpPr>
          <p:cNvPr id="3" name="コンテンツ プレースホルダー 2"/>
          <p:cNvSpPr>
            <a:spLocks noGrp="1"/>
          </p:cNvSpPr>
          <p:nvPr>
            <p:ph sz="half" idx="1"/>
          </p:nvPr>
        </p:nvSpPr>
        <p:spPr>
          <a:xfrm>
            <a:off x="457200" y="1196752"/>
            <a:ext cx="4038600" cy="5400600"/>
          </a:xfrm>
          <a:ln>
            <a:solidFill>
              <a:schemeClr val="tx1"/>
            </a:solidFill>
          </a:ln>
        </p:spPr>
        <p:txBody>
          <a:bodyPr>
            <a:normAutofit/>
          </a:bodyPr>
          <a:lstStyle>
            <a:lvl1pPr marL="0" indent="0" algn="just">
              <a:buNone/>
              <a:defRPr sz="1800"/>
            </a:lvl1pPr>
            <a:lvl2pPr marL="457200" indent="0" algn="just">
              <a:buNone/>
              <a:defRPr sz="1600"/>
            </a:lvl2pPr>
            <a:lvl3pPr marL="914400" indent="0" algn="just">
              <a:buNone/>
              <a:defRPr sz="1400"/>
            </a:lvl3pPr>
            <a:lvl4pPr marL="1371600" indent="0" algn="just">
              <a:buNone/>
              <a:defRPr sz="1200"/>
            </a:lvl4pPr>
            <a:lvl5pPr marL="1828800" indent="0" algn="just">
              <a:buNone/>
              <a:defRPr sz="1200"/>
            </a:lvl5pPr>
            <a:lvl6pPr>
              <a:defRPr sz="1800"/>
            </a:lvl6pPr>
            <a:lvl7pPr>
              <a:defRPr sz="1800"/>
            </a:lvl7pPr>
            <a:lvl8pPr>
              <a:defRPr sz="1800"/>
            </a:lvl8pPr>
            <a:lvl9pPr>
              <a:defRPr sz="1800"/>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648200" y="1196752"/>
            <a:ext cx="4038600" cy="3816424"/>
          </a:xfrm>
          <a:ln>
            <a:solidFill>
              <a:schemeClr val="tx1"/>
            </a:solidFill>
          </a:ln>
        </p:spPr>
        <p:txBody>
          <a:bodyPr>
            <a:normAutofit/>
          </a:bodyPr>
          <a:lstStyle>
            <a:lvl1pPr marL="0" indent="0" algn="just">
              <a:buNone/>
              <a:defRPr sz="1200"/>
            </a:lvl1pPr>
            <a:lvl2pPr marL="457200" indent="0" algn="just">
              <a:buNone/>
              <a:defRPr sz="1600"/>
            </a:lvl2pPr>
            <a:lvl3pPr marL="914400" indent="0" algn="just">
              <a:buNone/>
              <a:defRPr sz="1400"/>
            </a:lvl3pPr>
            <a:lvl4pPr marL="1371600" indent="0" algn="just">
              <a:buNone/>
              <a:defRPr sz="1200"/>
            </a:lvl4pPr>
            <a:lvl5pPr marL="1828800" indent="0" algn="just">
              <a:buNone/>
              <a:defRPr sz="1200"/>
            </a:lvl5pPr>
            <a:lvl6pPr>
              <a:defRPr sz="1800"/>
            </a:lvl6pPr>
            <a:lvl7pPr>
              <a:defRPr sz="1800"/>
            </a:lvl7pPr>
            <a:lvl8pPr>
              <a:defRPr sz="1800"/>
            </a:lvl8pPr>
            <a:lvl9pPr>
              <a:defRPr sz="1800"/>
            </a:lvl9pPr>
          </a:lstStyle>
          <a:p>
            <a:pPr lvl="0"/>
            <a:r>
              <a:rPr lang="ja-JP" altLang="en-US"/>
              <a:t>マスター テキストの書式設定</a:t>
            </a:r>
          </a:p>
        </p:txBody>
      </p:sp>
      <p:sp>
        <p:nvSpPr>
          <p:cNvPr id="8" name="コンテンツ プレースホルダー 3"/>
          <p:cNvSpPr>
            <a:spLocks noGrp="1"/>
          </p:cNvSpPr>
          <p:nvPr>
            <p:ph sz="half" idx="10"/>
          </p:nvPr>
        </p:nvSpPr>
        <p:spPr>
          <a:xfrm>
            <a:off x="4644008" y="5157192"/>
            <a:ext cx="4038600" cy="1440160"/>
          </a:xfrm>
          <a:ln>
            <a:solidFill>
              <a:schemeClr val="tx1"/>
            </a:solidFill>
          </a:ln>
        </p:spPr>
        <p:txBody>
          <a:bodyPr>
            <a:normAutofit/>
          </a:bodyPr>
          <a:lstStyle>
            <a:lvl1pPr marL="0" indent="0" algn="just">
              <a:buNone/>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dirty="0"/>
          </a:p>
        </p:txBody>
      </p:sp>
    </p:spTree>
    <p:extLst>
      <p:ext uri="{BB962C8B-B14F-4D97-AF65-F5344CB8AC3E}">
        <p14:creationId xmlns:p14="http://schemas.microsoft.com/office/powerpoint/2010/main" val="2740225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fld id="{41FC2273-727C-4632-84AC-41AD4A4D168F}" type="datetimeFigureOut">
              <a:rPr lang="ja-JP" altLang="en-US"/>
              <a:pPr>
                <a:defRPr/>
              </a:pPr>
              <a:t>2016/6/21</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886B8DA0-0B5A-41BB-BD43-299A309CD659}" type="slidenum">
              <a:rPr lang="ja-JP" altLang="en-US"/>
              <a:pPr>
                <a:defRPr/>
              </a:pPr>
              <a:t>‹#›</a:t>
            </a:fld>
            <a:endParaRPr lang="ja-JP" altLang="en-US"/>
          </a:p>
        </p:txBody>
      </p:sp>
    </p:spTree>
    <p:extLst>
      <p:ext uri="{BB962C8B-B14F-4D97-AF65-F5344CB8AC3E}">
        <p14:creationId xmlns:p14="http://schemas.microsoft.com/office/powerpoint/2010/main" val="2797208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fld id="{CDD5CCED-61FF-47A5-8C4B-D693AF39B512}" type="datetimeFigureOut">
              <a:rPr lang="ja-JP" altLang="en-US"/>
              <a:pPr>
                <a:defRPr/>
              </a:pPr>
              <a:t>2016/6/21</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892654B2-EDAD-4A1F-B24B-02719E08A958}" type="slidenum">
              <a:rPr lang="ja-JP" altLang="en-US"/>
              <a:pPr>
                <a:defRPr/>
              </a:pPr>
              <a:t>‹#›</a:t>
            </a:fld>
            <a:endParaRPr lang="ja-JP" altLang="en-US"/>
          </a:p>
        </p:txBody>
      </p:sp>
    </p:spTree>
    <p:extLst>
      <p:ext uri="{BB962C8B-B14F-4D97-AF65-F5344CB8AC3E}">
        <p14:creationId xmlns:p14="http://schemas.microsoft.com/office/powerpoint/2010/main" val="532916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16232AA8-5401-4682-88D5-DE56C12B821A}" type="datetimeFigureOut">
              <a:rPr lang="ja-JP" altLang="en-US"/>
              <a:pPr>
                <a:defRPr/>
              </a:pPr>
              <a:t>2016/6/21</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5BDF2CC7-1F89-4125-90A2-1747F224E5A1}" type="slidenum">
              <a:rPr lang="ja-JP" altLang="en-US"/>
              <a:pPr>
                <a:defRPr/>
              </a:pPr>
              <a:t>‹#›</a:t>
            </a:fld>
            <a:endParaRPr lang="ja-JP" altLang="en-US"/>
          </a:p>
        </p:txBody>
      </p:sp>
    </p:spTree>
    <p:extLst>
      <p:ext uri="{BB962C8B-B14F-4D97-AF65-F5344CB8AC3E}">
        <p14:creationId xmlns:p14="http://schemas.microsoft.com/office/powerpoint/2010/main" val="3248780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41E7926D-D477-4FE9-B069-8522D50248FB}" type="datetimeFigureOut">
              <a:rPr lang="ja-JP" altLang="en-US"/>
              <a:pPr>
                <a:defRPr/>
              </a:pPr>
              <a:t>2016/6/21</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D689C5B7-5031-4F50-97DF-5723DF857BCF}" type="slidenum">
              <a:rPr lang="ja-JP" altLang="en-US"/>
              <a:pPr>
                <a:defRPr/>
              </a:pPr>
              <a:t>‹#›</a:t>
            </a:fld>
            <a:endParaRPr lang="ja-JP" altLang="en-US"/>
          </a:p>
        </p:txBody>
      </p:sp>
    </p:spTree>
    <p:extLst>
      <p:ext uri="{BB962C8B-B14F-4D97-AF65-F5344CB8AC3E}">
        <p14:creationId xmlns:p14="http://schemas.microsoft.com/office/powerpoint/2010/main" val="1089406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06BAAD6A-7CA0-42A3-8EFB-0924B99A1A9B}" type="datetimeFigureOut">
              <a:rPr lang="ja-JP" altLang="en-US"/>
              <a:pPr>
                <a:defRPr/>
              </a:pPr>
              <a:t>2016/6/21</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37CC970A-6CF2-4558-B0DC-53E43D2DC6CE}" type="slidenum">
              <a:rPr lang="ja-JP" altLang="en-US"/>
              <a:pPr>
                <a:defRPr/>
              </a:pPr>
              <a:t>‹#›</a:t>
            </a:fld>
            <a:endParaRPr lang="ja-JP" altLang="en-US"/>
          </a:p>
        </p:txBody>
      </p:sp>
    </p:spTree>
    <p:extLst>
      <p:ext uri="{BB962C8B-B14F-4D97-AF65-F5344CB8AC3E}">
        <p14:creationId xmlns:p14="http://schemas.microsoft.com/office/powerpoint/2010/main" val="2535824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C5BDE91F-E928-4FE4-8E05-BA79C82458A8}" type="datetimeFigureOut">
              <a:rPr lang="ja-JP" altLang="en-US"/>
              <a:pPr>
                <a:defRPr/>
              </a:pPr>
              <a:t>2016/6/21</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3E4DE67E-518F-4E9B-811D-3AF3AF098E77}"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1"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rtl="0" eaLnBrk="1" fontAlgn="base" hangingPunct="1">
        <a:spcBef>
          <a:spcPct val="0"/>
        </a:spcBef>
        <a:spcAft>
          <a:spcPct val="0"/>
        </a:spcAft>
        <a:defRPr kumimoji="1" sz="4400" kern="1200">
          <a:solidFill>
            <a:schemeClr val="tx1"/>
          </a:solidFill>
          <a:latin typeface="+mj-lt"/>
          <a:ea typeface="+mj-ea"/>
          <a:cs typeface="+mj-cs"/>
        </a:defRPr>
      </a:lvl1pPr>
      <a:lvl2pPr algn="ctr" rtl="0" eaLnBrk="1" fontAlgn="base" hangingPunct="1">
        <a:spcBef>
          <a:spcPct val="0"/>
        </a:spcBef>
        <a:spcAft>
          <a:spcPct val="0"/>
        </a:spcAft>
        <a:defRPr kumimoji="1" sz="4400">
          <a:solidFill>
            <a:schemeClr val="tx1"/>
          </a:solidFill>
          <a:latin typeface="Calibri" pitchFamily="34" charset="0"/>
          <a:ea typeface="ＭＳ Ｐゴシック" charset="-128"/>
        </a:defRPr>
      </a:lvl2pPr>
      <a:lvl3pPr algn="ctr" rtl="0" eaLnBrk="1" fontAlgn="base" hangingPunct="1">
        <a:spcBef>
          <a:spcPct val="0"/>
        </a:spcBef>
        <a:spcAft>
          <a:spcPct val="0"/>
        </a:spcAft>
        <a:defRPr kumimoji="1" sz="4400">
          <a:solidFill>
            <a:schemeClr val="tx1"/>
          </a:solidFill>
          <a:latin typeface="Calibri" pitchFamily="34" charset="0"/>
          <a:ea typeface="ＭＳ Ｐゴシック" charset="-128"/>
        </a:defRPr>
      </a:lvl3pPr>
      <a:lvl4pPr algn="ctr" rtl="0" eaLnBrk="1" fontAlgn="base" hangingPunct="1">
        <a:spcBef>
          <a:spcPct val="0"/>
        </a:spcBef>
        <a:spcAft>
          <a:spcPct val="0"/>
        </a:spcAft>
        <a:defRPr kumimoji="1" sz="4400">
          <a:solidFill>
            <a:schemeClr val="tx1"/>
          </a:solidFill>
          <a:latin typeface="Calibri" pitchFamily="34" charset="0"/>
          <a:ea typeface="ＭＳ Ｐゴシック" charset="-128"/>
        </a:defRPr>
      </a:lvl4pPr>
      <a:lvl5pPr algn="ctr" rtl="0" eaLnBrk="1" fontAlgn="base" hangingPunct="1">
        <a:spcBef>
          <a:spcPct val="0"/>
        </a:spcBef>
        <a:spcAft>
          <a:spcPct val="0"/>
        </a:spcAft>
        <a:defRPr kumimoji="1" sz="4400">
          <a:solidFill>
            <a:schemeClr val="tx1"/>
          </a:solidFill>
          <a:latin typeface="Calibri" pitchFamily="34" charset="0"/>
          <a:ea typeface="ＭＳ Ｐゴシック" charset="-128"/>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1" fontAlgn="base" hangingPunct="1">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chart" Target="../charts/chart2.xml"/></Relationships>
</file>

<file path=ppt/slides/_rels/slide2.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1.emf"/><Relationship Id="rId7"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コンテンツ プレースホルダー 18"/>
          <p:cNvSpPr>
            <a:spLocks noGrp="1"/>
          </p:cNvSpPr>
          <p:nvPr>
            <p:ph sz="half" idx="1"/>
          </p:nvPr>
        </p:nvSpPr>
        <p:spPr/>
        <p:txBody>
          <a:bodyPr/>
          <a:lstStyle/>
          <a:p>
            <a:endParaRPr kumimoji="1" lang="ja-JP" altLang="en-US" dirty="0"/>
          </a:p>
        </p:txBody>
      </p:sp>
      <p:sp>
        <p:nvSpPr>
          <p:cNvPr id="2" name="タイトル 1"/>
          <p:cNvSpPr>
            <a:spLocks noGrp="1"/>
          </p:cNvSpPr>
          <p:nvPr>
            <p:ph type="title"/>
          </p:nvPr>
        </p:nvSpPr>
        <p:spPr>
          <a:xfrm>
            <a:off x="1518188" y="83568"/>
            <a:ext cx="7200800" cy="1042151"/>
          </a:xfrm>
          <a:gradFill>
            <a:gsLst>
              <a:gs pos="0">
                <a:schemeClr val="accent3">
                  <a:lumMod val="60000"/>
                  <a:lumOff val="40000"/>
                </a:schemeClr>
              </a:gs>
              <a:gs pos="50000">
                <a:schemeClr val="accent3">
                  <a:lumMod val="40000"/>
                  <a:lumOff val="60000"/>
                </a:schemeClr>
              </a:gs>
              <a:gs pos="100000">
                <a:schemeClr val="accent3">
                  <a:lumMod val="20000"/>
                  <a:lumOff val="80000"/>
                </a:schemeClr>
              </a:gs>
            </a:gsLst>
            <a:lin ang="10800000"/>
          </a:gradFill>
          <a:ln>
            <a:noFill/>
          </a:ln>
          <a:effectLst>
            <a:softEdge rad="25400"/>
          </a:effectLst>
          <a:extLst/>
        </p:spPr>
        <p:txBody>
          <a:bodyPr rtlCol="0"/>
          <a:lstStyle/>
          <a:p>
            <a:pPr fontAlgn="auto">
              <a:spcAft>
                <a:spcPts val="0"/>
              </a:spcAft>
              <a:defRPr/>
            </a:pPr>
            <a:r>
              <a:rPr lang="ja-JP" altLang="en-US" sz="1800" dirty="0"/>
              <a:t>極限環境微生物酵素の機能構造と食品への応用</a:t>
            </a:r>
            <a:r>
              <a:rPr lang="en-US" altLang="ja-JP" sz="1800" dirty="0"/>
              <a:t/>
            </a:r>
            <a:br>
              <a:rPr lang="en-US" altLang="ja-JP" sz="1800" dirty="0"/>
            </a:br>
            <a:r>
              <a:rPr lang="ja-JP" altLang="en-US" sz="1400" dirty="0">
                <a:latin typeface="+mn-ea"/>
              </a:rPr>
              <a:t>［キーワード：超好熱アーキア，アミノ酸ラセマーゼ，</a:t>
            </a:r>
            <a:r>
              <a:rPr lang="en-US" altLang="ja-JP" sz="1400" dirty="0">
                <a:latin typeface="+mn-ea"/>
              </a:rPr>
              <a:t>D-</a:t>
            </a:r>
            <a:r>
              <a:rPr lang="ja-JP" altLang="en-US" sz="1400" dirty="0">
                <a:latin typeface="+mn-ea"/>
              </a:rPr>
              <a:t>アミノ酸］</a:t>
            </a:r>
            <a:r>
              <a:rPr lang="ja-JP" altLang="en-US" sz="2000" dirty="0"/>
              <a:t>　准教授</a:t>
            </a:r>
            <a:r>
              <a:rPr lang="ja-JP" altLang="en-US" sz="2000" dirty="0">
                <a:latin typeface="+mn-ea"/>
              </a:rPr>
              <a:t>　川上竜巳</a:t>
            </a:r>
            <a:endParaRPr lang="ja-JP" altLang="en-US" sz="2000" dirty="0"/>
          </a:p>
        </p:txBody>
      </p:sp>
      <p:sp>
        <p:nvSpPr>
          <p:cNvPr id="4" name="コンテンツ プレースホルダー 3"/>
          <p:cNvSpPr>
            <a:spLocks noGrp="1"/>
          </p:cNvSpPr>
          <p:nvPr>
            <p:ph sz="half" idx="2"/>
          </p:nvPr>
        </p:nvSpPr>
        <p:spPr>
          <a:xfrm>
            <a:off x="4648200" y="1196975"/>
            <a:ext cx="4038600" cy="3816350"/>
          </a:xfrm>
        </p:spPr>
        <p:txBody>
          <a:bodyPr rtlCol="0">
            <a:normAutofit/>
          </a:bodyPr>
          <a:lstStyle/>
          <a:p>
            <a:pPr fontAlgn="auto">
              <a:spcAft>
                <a:spcPts val="0"/>
              </a:spcAft>
              <a:buFont typeface="Arial" pitchFamily="34" charset="0"/>
              <a:buNone/>
              <a:defRPr/>
            </a:pPr>
            <a:r>
              <a:rPr lang="ja-JP" altLang="en-US" dirty="0">
                <a:latin typeface="+mn-ea"/>
              </a:rPr>
              <a:t>内容：</a:t>
            </a:r>
            <a:endParaRPr lang="en-US" altLang="ja-JP" dirty="0">
              <a:latin typeface="+mn-ea"/>
            </a:endParaRPr>
          </a:p>
          <a:p>
            <a:pPr fontAlgn="auto">
              <a:spcAft>
                <a:spcPts val="0"/>
              </a:spcAft>
              <a:defRPr/>
            </a:pPr>
            <a:r>
              <a:rPr lang="ja-JP" altLang="en-US" dirty="0">
                <a:latin typeface="+mn-ea"/>
              </a:rPr>
              <a:t>　我々ヒトをはじめ、あらゆる生命のタンパク質は</a:t>
            </a:r>
            <a:r>
              <a:rPr lang="en-US" altLang="ja-JP" dirty="0">
                <a:latin typeface="+mn-ea"/>
              </a:rPr>
              <a:t>L-</a:t>
            </a:r>
            <a:r>
              <a:rPr lang="ja-JP" altLang="en-US" dirty="0">
                <a:latin typeface="+mn-ea"/>
              </a:rPr>
              <a:t>アミノ酸からできている。</a:t>
            </a:r>
            <a:r>
              <a:rPr lang="en-US" altLang="ja-JP" dirty="0">
                <a:latin typeface="+mn-ea"/>
              </a:rPr>
              <a:t>L-</a:t>
            </a:r>
            <a:r>
              <a:rPr lang="ja-JP" altLang="en-US" dirty="0">
                <a:latin typeface="+mn-ea"/>
              </a:rPr>
              <a:t>アミノ酸の鏡像異性体である</a:t>
            </a:r>
            <a:r>
              <a:rPr lang="en-US" altLang="ja-JP" dirty="0">
                <a:latin typeface="+mn-ea"/>
              </a:rPr>
              <a:t>D-</a:t>
            </a:r>
            <a:r>
              <a:rPr lang="ja-JP" altLang="en-US" dirty="0">
                <a:latin typeface="+mn-ea"/>
              </a:rPr>
              <a:t>アミノ酸は、生命活動には必要ないアミノ酸と考えられてきた。しかし、多様な生物において、</a:t>
            </a:r>
            <a:r>
              <a:rPr lang="en-US" altLang="ja-JP" dirty="0">
                <a:latin typeface="+mn-ea"/>
              </a:rPr>
              <a:t>D-</a:t>
            </a:r>
            <a:r>
              <a:rPr lang="ja-JP" altLang="en-US" dirty="0">
                <a:latin typeface="+mn-ea"/>
              </a:rPr>
              <a:t>アミノ酸が生理現象や老化現象に関与する生理活性物質であることが最近の研究で明らかにされている。また、</a:t>
            </a:r>
            <a:r>
              <a:rPr lang="en-US" altLang="ja-JP" dirty="0">
                <a:latin typeface="+mn-ea"/>
              </a:rPr>
              <a:t>D-</a:t>
            </a:r>
            <a:r>
              <a:rPr lang="ja-JP" altLang="en-US" dirty="0">
                <a:latin typeface="+mn-ea"/>
              </a:rPr>
              <a:t>アミノ酸は</a:t>
            </a:r>
            <a:r>
              <a:rPr lang="en-US" altLang="ja-JP" dirty="0">
                <a:latin typeface="+mn-ea"/>
              </a:rPr>
              <a:t>L-</a:t>
            </a:r>
            <a:r>
              <a:rPr lang="ja-JP" altLang="en-US" dirty="0">
                <a:latin typeface="+mn-ea"/>
              </a:rPr>
              <a:t>アミノ酸に比べて甘みを示すものが多く、新たな甘味料としての可能性がある。アミノ酸のラセミ化反応を触媒するアミノ酸ラセマーゼを使えば、食品中の</a:t>
            </a:r>
            <a:r>
              <a:rPr lang="en-US" altLang="ja-JP" dirty="0">
                <a:latin typeface="+mn-ea"/>
              </a:rPr>
              <a:t>L-</a:t>
            </a:r>
            <a:r>
              <a:rPr lang="ja-JP" altLang="en-US" dirty="0">
                <a:latin typeface="+mn-ea"/>
              </a:rPr>
              <a:t>アミノ酸の一部を</a:t>
            </a:r>
            <a:r>
              <a:rPr lang="en-US" altLang="ja-JP" dirty="0">
                <a:latin typeface="+mn-ea"/>
              </a:rPr>
              <a:t>D-</a:t>
            </a:r>
            <a:r>
              <a:rPr lang="ja-JP" altLang="en-US" dirty="0">
                <a:latin typeface="+mn-ea"/>
              </a:rPr>
              <a:t>アミノ酸に変換して、新しい味を創ることもできる。</a:t>
            </a:r>
            <a:endParaRPr lang="en-US" altLang="ja-JP" dirty="0">
              <a:latin typeface="+mn-ea"/>
            </a:endParaRPr>
          </a:p>
          <a:p>
            <a:pPr fontAlgn="auto">
              <a:spcAft>
                <a:spcPts val="0"/>
              </a:spcAft>
              <a:defRPr/>
            </a:pPr>
            <a:r>
              <a:rPr lang="ja-JP" altLang="en-US" dirty="0">
                <a:latin typeface="+mn-ea"/>
              </a:rPr>
              <a:t>　当研究室では、超好熱アーキアと呼ばれる、高温環境で生育する極限環境微生物を対象に、様々な酵素の解析を行ってきた。その超好熱アーキアから、新規なアミノ酸ラセマーゼを見出し、その機能的・構造的性質の解明を進めている。この酵素は、多様なアミノ酸に反応できるため、天然アミノ酸だけでなく、非天然アミノ酸の生産への利用も期待できる。</a:t>
            </a:r>
            <a:endParaRPr lang="en-US" altLang="ja-JP" dirty="0">
              <a:latin typeface="+mn-ea"/>
            </a:endParaRPr>
          </a:p>
        </p:txBody>
      </p:sp>
      <p:sp>
        <p:nvSpPr>
          <p:cNvPr id="5" name="コンテンツ プレースホルダー 4"/>
          <p:cNvSpPr>
            <a:spLocks noGrp="1"/>
          </p:cNvSpPr>
          <p:nvPr>
            <p:ph sz="half" idx="10"/>
          </p:nvPr>
        </p:nvSpPr>
        <p:spPr>
          <a:xfrm>
            <a:off x="4643438" y="5084763"/>
            <a:ext cx="4038600" cy="1512887"/>
          </a:xfrm>
        </p:spPr>
        <p:txBody>
          <a:bodyPr rtlCol="0">
            <a:normAutofit/>
          </a:bodyPr>
          <a:lstStyle/>
          <a:p>
            <a:pPr fontAlgn="auto">
              <a:lnSpc>
                <a:spcPct val="90000"/>
              </a:lnSpc>
              <a:spcBef>
                <a:spcPts val="600"/>
              </a:spcBef>
              <a:spcAft>
                <a:spcPts val="0"/>
              </a:spcAft>
              <a:buFont typeface="Arial" pitchFamily="34" charset="0"/>
              <a:buNone/>
              <a:defRPr/>
            </a:pPr>
            <a:r>
              <a:rPr lang="ja-JP" altLang="en-US" sz="1200" dirty="0">
                <a:latin typeface="+mn-ea"/>
              </a:rPr>
              <a:t>分野：農芸化学</a:t>
            </a:r>
            <a:endParaRPr lang="en-US" altLang="ja-JP" sz="1200" dirty="0">
              <a:latin typeface="+mn-ea"/>
            </a:endParaRPr>
          </a:p>
          <a:p>
            <a:pPr fontAlgn="auto">
              <a:lnSpc>
                <a:spcPct val="90000"/>
              </a:lnSpc>
              <a:spcBef>
                <a:spcPts val="600"/>
              </a:spcBef>
              <a:spcAft>
                <a:spcPts val="0"/>
              </a:spcAft>
              <a:buFont typeface="Arial" pitchFamily="34" charset="0"/>
              <a:buNone/>
              <a:defRPr/>
            </a:pPr>
            <a:r>
              <a:rPr lang="ja-JP" altLang="en-US" sz="1200" dirty="0">
                <a:latin typeface="+mn-ea"/>
              </a:rPr>
              <a:t>専門：応用生物化学</a:t>
            </a:r>
            <a:endParaRPr lang="en-US" altLang="ja-JP" sz="1200" dirty="0">
              <a:latin typeface="+mn-ea"/>
            </a:endParaRPr>
          </a:p>
          <a:p>
            <a:pPr fontAlgn="auto">
              <a:lnSpc>
                <a:spcPct val="90000"/>
              </a:lnSpc>
              <a:spcBef>
                <a:spcPts val="600"/>
              </a:spcBef>
              <a:spcAft>
                <a:spcPts val="0"/>
              </a:spcAft>
              <a:buFont typeface="Arial" pitchFamily="34" charset="0"/>
              <a:buNone/>
              <a:defRPr/>
            </a:pPr>
            <a:r>
              <a:rPr lang="en-US" altLang="ja-JP" sz="1200" dirty="0">
                <a:latin typeface="+mn-ea"/>
                <a:cs typeface="Times New Roman" pitchFamily="18" charset="0"/>
              </a:rPr>
              <a:t>E-mail: kawakami@tokushima-u.ac.jp</a:t>
            </a:r>
          </a:p>
          <a:p>
            <a:pPr fontAlgn="auto">
              <a:lnSpc>
                <a:spcPct val="90000"/>
              </a:lnSpc>
              <a:spcBef>
                <a:spcPts val="600"/>
              </a:spcBef>
              <a:spcAft>
                <a:spcPts val="0"/>
              </a:spcAft>
              <a:buFont typeface="Arial" pitchFamily="34" charset="0"/>
              <a:buNone/>
              <a:defRPr/>
            </a:pPr>
            <a:r>
              <a:rPr lang="en-US" altLang="ja-JP" sz="1200" dirty="0">
                <a:latin typeface="+mn-ea"/>
                <a:cs typeface="Times New Roman" pitchFamily="18" charset="0"/>
              </a:rPr>
              <a:t>Tel: 088-656-7247</a:t>
            </a:r>
          </a:p>
          <a:p>
            <a:pPr fontAlgn="auto">
              <a:lnSpc>
                <a:spcPct val="90000"/>
              </a:lnSpc>
              <a:spcBef>
                <a:spcPts val="600"/>
              </a:spcBef>
              <a:spcAft>
                <a:spcPts val="0"/>
              </a:spcAft>
              <a:defRPr/>
            </a:pPr>
            <a:r>
              <a:rPr lang="en-US" altLang="ja-JP" sz="1200" dirty="0">
                <a:latin typeface="+mn-ea"/>
                <a:cs typeface="Times New Roman" pitchFamily="18" charset="0"/>
              </a:rPr>
              <a:t>HP :</a:t>
            </a:r>
            <a:r>
              <a:rPr lang="ja-JP" altLang="en-US" sz="1200" dirty="0">
                <a:latin typeface="+mn-ea"/>
                <a:cs typeface="Times New Roman" pitchFamily="18" charset="0"/>
              </a:rPr>
              <a:t> </a:t>
            </a:r>
            <a:r>
              <a:rPr lang="en-US" altLang="ja-JP" sz="1200" dirty="0">
                <a:latin typeface="+mn-ea"/>
                <a:cs typeface="Times New Roman" pitchFamily="18" charset="0"/>
              </a:rPr>
              <a:t>http://web.ias.tokushima-u.ac.jp/kawakami/</a:t>
            </a:r>
          </a:p>
        </p:txBody>
      </p:sp>
      <p:sp>
        <p:nvSpPr>
          <p:cNvPr id="4103" name="Rectangle 62"/>
          <p:cNvSpPr>
            <a:spLocks noChangeArrowheads="1"/>
          </p:cNvSpPr>
          <p:nvPr/>
        </p:nvSpPr>
        <p:spPr bwMode="auto">
          <a:xfrm>
            <a:off x="2257425" y="3027363"/>
            <a:ext cx="7747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900" b="1">
                <a:solidFill>
                  <a:schemeClr val="bg1"/>
                </a:solidFill>
                <a:latin typeface="HGPｺﾞｼｯｸM" pitchFamily="50" charset="-128"/>
                <a:ea typeface="HGPｺﾞｼｯｸM" pitchFamily="50" charset="-128"/>
              </a:rPr>
              <a:t>コンタクト不良</a:t>
            </a:r>
            <a:endParaRPr lang="ja-JP" altLang="en-US" sz="1100" b="1">
              <a:solidFill>
                <a:schemeClr val="bg1"/>
              </a:solidFill>
              <a:latin typeface="HGPｺﾞｼｯｸM" pitchFamily="50" charset="-128"/>
              <a:ea typeface="HGPｺﾞｼｯｸM" pitchFamily="50" charset="-128"/>
            </a:endParaRPr>
          </a:p>
        </p:txBody>
      </p:sp>
      <p:cxnSp>
        <p:nvCxnSpPr>
          <p:cNvPr id="17" name="直線矢印コネクタ 16"/>
          <p:cNvCxnSpPr/>
          <p:nvPr/>
        </p:nvCxnSpPr>
        <p:spPr>
          <a:xfrm flipH="1">
            <a:off x="1989138" y="3165475"/>
            <a:ext cx="504825" cy="58102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rot="10800000">
            <a:off x="3444875" y="3492500"/>
            <a:ext cx="215900" cy="233363"/>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16632"/>
            <a:ext cx="935651" cy="107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9004" y="5373216"/>
            <a:ext cx="702078" cy="936104"/>
          </a:xfrm>
          <a:prstGeom prst="rect">
            <a:avLst/>
          </a:prstGeom>
        </p:spPr>
      </p:pic>
      <p:pic>
        <p:nvPicPr>
          <p:cNvPr id="8" name="図 7"/>
          <p:cNvPicPr>
            <a:picLocks noChangeAspect="1"/>
          </p:cNvPicPr>
          <p:nvPr/>
        </p:nvPicPr>
        <p:blipFill>
          <a:blip r:embed="rId5"/>
          <a:stretch>
            <a:fillRect/>
          </a:stretch>
        </p:blipFill>
        <p:spPr>
          <a:xfrm>
            <a:off x="586848" y="1476077"/>
            <a:ext cx="2150616" cy="857485"/>
          </a:xfrm>
          <a:prstGeom prst="rect">
            <a:avLst/>
          </a:prstGeom>
        </p:spPr>
      </p:pic>
      <p:pic>
        <p:nvPicPr>
          <p:cNvPr id="9" name="図 8"/>
          <p:cNvPicPr>
            <a:picLocks noChangeAspect="1"/>
          </p:cNvPicPr>
          <p:nvPr/>
        </p:nvPicPr>
        <p:blipFill>
          <a:blip r:embed="rId6"/>
          <a:stretch>
            <a:fillRect/>
          </a:stretch>
        </p:blipFill>
        <p:spPr>
          <a:xfrm>
            <a:off x="586848" y="2755192"/>
            <a:ext cx="3562092" cy="1180875"/>
          </a:xfrm>
          <a:prstGeom prst="rect">
            <a:avLst/>
          </a:prstGeom>
        </p:spPr>
      </p:pic>
      <p:pic>
        <p:nvPicPr>
          <p:cNvPr id="10" name="図 9"/>
          <p:cNvPicPr>
            <a:picLocks noChangeAspect="1"/>
          </p:cNvPicPr>
          <p:nvPr/>
        </p:nvPicPr>
        <p:blipFill>
          <a:blip r:embed="rId7"/>
          <a:stretch>
            <a:fillRect/>
          </a:stretch>
        </p:blipFill>
        <p:spPr>
          <a:xfrm>
            <a:off x="3223664" y="1446612"/>
            <a:ext cx="1221885" cy="916414"/>
          </a:xfrm>
          <a:prstGeom prst="rect">
            <a:avLst/>
          </a:prstGeom>
        </p:spPr>
      </p:pic>
      <p:sp>
        <p:nvSpPr>
          <p:cNvPr id="14" name="正方形/長方形 13"/>
          <p:cNvSpPr/>
          <p:nvPr/>
        </p:nvSpPr>
        <p:spPr>
          <a:xfrm>
            <a:off x="483209" y="4002272"/>
            <a:ext cx="4059125" cy="246221"/>
          </a:xfrm>
          <a:prstGeom prst="rect">
            <a:avLst/>
          </a:prstGeom>
        </p:spPr>
        <p:txBody>
          <a:bodyPr wrap="none">
            <a:spAutoFit/>
          </a:bodyPr>
          <a:lstStyle/>
          <a:p>
            <a:r>
              <a:rPr lang="en-US" altLang="ja-JP" sz="1000" dirty="0"/>
              <a:t>DL-</a:t>
            </a:r>
            <a:r>
              <a:rPr lang="ja-JP" altLang="en-US" sz="1000" dirty="0"/>
              <a:t>アミノ酸のジアステレオマー誘導体化と超高速</a:t>
            </a:r>
            <a:r>
              <a:rPr lang="en-US" altLang="ja-JP" sz="1000" dirty="0"/>
              <a:t>HPLC</a:t>
            </a:r>
            <a:r>
              <a:rPr lang="ja-JP" altLang="en-US" sz="1000" dirty="0"/>
              <a:t>による分別定量</a:t>
            </a:r>
          </a:p>
        </p:txBody>
      </p:sp>
      <p:sp>
        <p:nvSpPr>
          <p:cNvPr id="15" name="下矢印 14"/>
          <p:cNvSpPr/>
          <p:nvPr/>
        </p:nvSpPr>
        <p:spPr>
          <a:xfrm>
            <a:off x="3444874" y="2434059"/>
            <a:ext cx="515126" cy="469664"/>
          </a:xfrm>
          <a:prstGeom prst="downArrow">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rPr>
              <a:t>分析</a:t>
            </a:r>
          </a:p>
        </p:txBody>
      </p:sp>
      <p:graphicFrame>
        <p:nvGraphicFramePr>
          <p:cNvPr id="25" name="グラフ 24"/>
          <p:cNvGraphicFramePr>
            <a:graphicFrameLocks/>
          </p:cNvGraphicFramePr>
          <p:nvPr>
            <p:extLst>
              <p:ext uri="{D42A27DB-BD31-4B8C-83A1-F6EECF244321}">
                <p14:modId xmlns:p14="http://schemas.microsoft.com/office/powerpoint/2010/main" val="3960807719"/>
              </p:ext>
            </p:extLst>
          </p:nvPr>
        </p:nvGraphicFramePr>
        <p:xfrm>
          <a:off x="521861" y="4645500"/>
          <a:ext cx="1973220" cy="121120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7" name="グラフ 26"/>
          <p:cNvGraphicFramePr>
            <a:graphicFrameLocks/>
          </p:cNvGraphicFramePr>
          <p:nvPr>
            <p:extLst>
              <p:ext uri="{D42A27DB-BD31-4B8C-83A1-F6EECF244321}">
                <p14:modId xmlns:p14="http://schemas.microsoft.com/office/powerpoint/2010/main" val="3170151877"/>
              </p:ext>
            </p:extLst>
          </p:nvPr>
        </p:nvGraphicFramePr>
        <p:xfrm>
          <a:off x="2545331" y="4645500"/>
          <a:ext cx="1882527" cy="1216755"/>
        </p:xfrm>
        <a:graphic>
          <a:graphicData uri="http://schemas.openxmlformats.org/drawingml/2006/chart">
            <c:chart xmlns:c="http://schemas.openxmlformats.org/drawingml/2006/chart" xmlns:r="http://schemas.openxmlformats.org/officeDocument/2006/relationships" r:id="rId9"/>
          </a:graphicData>
        </a:graphic>
      </p:graphicFrame>
      <p:sp>
        <p:nvSpPr>
          <p:cNvPr id="28" name="正方形/長方形 27"/>
          <p:cNvSpPr/>
          <p:nvPr/>
        </p:nvSpPr>
        <p:spPr>
          <a:xfrm>
            <a:off x="1046090" y="5919083"/>
            <a:ext cx="2949846" cy="246221"/>
          </a:xfrm>
          <a:prstGeom prst="rect">
            <a:avLst/>
          </a:prstGeom>
        </p:spPr>
        <p:txBody>
          <a:bodyPr wrap="none">
            <a:spAutoFit/>
          </a:bodyPr>
          <a:lstStyle/>
          <a:p>
            <a:r>
              <a:rPr lang="ja-JP" altLang="en-US" sz="1000" dirty="0"/>
              <a:t>超好熱アーキア由来アミノ酸ラセマーゼの活性解析</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18188" y="83568"/>
            <a:ext cx="7200800" cy="1042151"/>
          </a:xfrm>
          <a:gradFill>
            <a:gsLst>
              <a:gs pos="0">
                <a:schemeClr val="accent3">
                  <a:lumMod val="60000"/>
                  <a:lumOff val="40000"/>
                </a:schemeClr>
              </a:gs>
              <a:gs pos="50000">
                <a:schemeClr val="accent3">
                  <a:lumMod val="40000"/>
                  <a:lumOff val="60000"/>
                </a:schemeClr>
              </a:gs>
              <a:gs pos="100000">
                <a:schemeClr val="accent3">
                  <a:lumMod val="20000"/>
                  <a:lumOff val="80000"/>
                </a:schemeClr>
              </a:gs>
            </a:gsLst>
            <a:lin ang="10800000" scaled="1"/>
          </a:gradFill>
          <a:ln>
            <a:noFill/>
          </a:ln>
          <a:effectLst>
            <a:softEdge rad="25400"/>
          </a:effectLst>
          <a:extLst/>
        </p:spPr>
        <p:txBody>
          <a:bodyPr rtlCol="0">
            <a:normAutofit/>
          </a:bodyPr>
          <a:lstStyle/>
          <a:p>
            <a:pPr fontAlgn="auto">
              <a:spcAft>
                <a:spcPts val="0"/>
              </a:spcAft>
              <a:defRPr/>
            </a:pPr>
            <a:r>
              <a:rPr lang="en-US" altLang="ja-JP" sz="2000" dirty="0">
                <a:latin typeface="Arial" pitchFamily="34" charset="0"/>
                <a:cs typeface="Arial" pitchFamily="34" charset="0"/>
              </a:rPr>
              <a:t>Functional and structural analysis of </a:t>
            </a:r>
            <a:r>
              <a:rPr lang="en-US" altLang="ja-JP" sz="2000" dirty="0" err="1">
                <a:latin typeface="Arial" pitchFamily="34" charset="0"/>
                <a:cs typeface="Arial" pitchFamily="34" charset="0"/>
              </a:rPr>
              <a:t>extremophilic</a:t>
            </a:r>
            <a:r>
              <a:rPr lang="en-US" altLang="ja-JP" sz="2000" dirty="0">
                <a:latin typeface="Arial" pitchFamily="34" charset="0"/>
                <a:cs typeface="Arial" pitchFamily="34" charset="0"/>
              </a:rPr>
              <a:t> enzymes</a:t>
            </a:r>
            <a:br>
              <a:rPr lang="en-US" altLang="ja-JP" sz="2000" dirty="0">
                <a:latin typeface="Arial" pitchFamily="34" charset="0"/>
                <a:cs typeface="Arial" pitchFamily="34" charset="0"/>
              </a:rPr>
            </a:br>
            <a:r>
              <a:rPr lang="en-US" altLang="ja-JP" sz="1800" dirty="0">
                <a:latin typeface="Arial" pitchFamily="34" charset="0"/>
                <a:cs typeface="Arial" pitchFamily="34" charset="0"/>
              </a:rPr>
              <a:t>Associate professor, </a:t>
            </a:r>
            <a:r>
              <a:rPr lang="en-US" altLang="ja-JP" sz="1800" dirty="0" err="1">
                <a:latin typeface="Arial" pitchFamily="34" charset="0"/>
                <a:cs typeface="Arial" pitchFamily="34" charset="0"/>
              </a:rPr>
              <a:t>Ryushi</a:t>
            </a:r>
            <a:r>
              <a:rPr lang="en-US" altLang="ja-JP" sz="1800" dirty="0">
                <a:latin typeface="Arial" pitchFamily="34" charset="0"/>
                <a:cs typeface="Arial" pitchFamily="34" charset="0"/>
              </a:rPr>
              <a:t> Kawakami, </a:t>
            </a:r>
            <a:r>
              <a:rPr lang="en-US" altLang="ja-JP" sz="1800" dirty="0" err="1">
                <a:latin typeface="Arial" pitchFamily="34" charset="0"/>
                <a:cs typeface="Arial" pitchFamily="34" charset="0"/>
              </a:rPr>
              <a:t>Ph.D</a:t>
            </a:r>
            <a:endParaRPr lang="ja-JP" altLang="en-US" sz="2000" dirty="0">
              <a:latin typeface="Arial" pitchFamily="34" charset="0"/>
              <a:cs typeface="Arial" pitchFamily="34" charset="0"/>
            </a:endParaRPr>
          </a:p>
        </p:txBody>
      </p:sp>
      <p:sp>
        <p:nvSpPr>
          <p:cNvPr id="3075" name="コンテンツ プレースホルダー 2"/>
          <p:cNvSpPr>
            <a:spLocks noGrp="1"/>
          </p:cNvSpPr>
          <p:nvPr>
            <p:ph sz="half" idx="1"/>
          </p:nvPr>
        </p:nvSpPr>
        <p:spPr>
          <a:xfrm>
            <a:off x="457200" y="1196975"/>
            <a:ext cx="4038600" cy="5400675"/>
          </a:xfrm>
          <a:ln w="6350">
            <a:miter lim="800000"/>
            <a:headEnd/>
            <a:tailEnd/>
          </a:ln>
        </p:spPr>
        <p:txBody>
          <a:bodyPr/>
          <a:lstStyle/>
          <a:p>
            <a:endParaRPr lang="ja-JP" altLang="en-US" sz="1200" dirty="0">
              <a:latin typeface="Arial" charset="0"/>
              <a:cs typeface="Arial" charset="0"/>
            </a:endParaRPr>
          </a:p>
          <a:p>
            <a:endParaRPr lang="ja-JP" altLang="en-US" sz="1200" dirty="0">
              <a:latin typeface="Arial" charset="0"/>
              <a:cs typeface="Arial" charset="0"/>
            </a:endParaRPr>
          </a:p>
        </p:txBody>
      </p:sp>
      <p:sp>
        <p:nvSpPr>
          <p:cNvPr id="4" name="コンテンツ プレースホルダー 3"/>
          <p:cNvSpPr>
            <a:spLocks noGrp="1"/>
          </p:cNvSpPr>
          <p:nvPr>
            <p:ph sz="half" idx="2"/>
          </p:nvPr>
        </p:nvSpPr>
        <p:spPr>
          <a:xfrm>
            <a:off x="4648200" y="1196975"/>
            <a:ext cx="4038600" cy="3816350"/>
          </a:xfrm>
        </p:spPr>
        <p:txBody>
          <a:bodyPr rtlCol="0">
            <a:normAutofit/>
          </a:bodyPr>
          <a:lstStyle/>
          <a:p>
            <a:pPr fontAlgn="auto">
              <a:spcAft>
                <a:spcPts val="0"/>
              </a:spcAft>
              <a:buFont typeface="Arial" pitchFamily="34" charset="0"/>
              <a:buNone/>
              <a:defRPr/>
            </a:pPr>
            <a:r>
              <a:rPr lang="en-US" altLang="ja-JP" dirty="0">
                <a:latin typeface="Arial" pitchFamily="34" charset="0"/>
                <a:cs typeface="Arial" pitchFamily="34" charset="0"/>
              </a:rPr>
              <a:t>Keywords:</a:t>
            </a:r>
          </a:p>
          <a:p>
            <a:pPr fontAlgn="auto">
              <a:spcAft>
                <a:spcPts val="0"/>
              </a:spcAft>
              <a:buFont typeface="Arial" pitchFamily="34" charset="0"/>
              <a:buNone/>
              <a:defRPr/>
            </a:pPr>
            <a:r>
              <a:rPr lang="en-US" altLang="ja-JP" dirty="0">
                <a:latin typeface="Arial" pitchFamily="34" charset="0"/>
                <a:cs typeface="Arial" pitchFamily="34" charset="0"/>
              </a:rPr>
              <a:t>   </a:t>
            </a:r>
            <a:r>
              <a:rPr lang="en-US" altLang="ja-JP" dirty="0" err="1">
                <a:latin typeface="Arial" pitchFamily="34" charset="0"/>
                <a:cs typeface="Arial" pitchFamily="34" charset="0"/>
              </a:rPr>
              <a:t>Hyperthermophilic</a:t>
            </a:r>
            <a:r>
              <a:rPr lang="en-US" altLang="ja-JP" dirty="0">
                <a:latin typeface="Arial" pitchFamily="34" charset="0"/>
                <a:cs typeface="Arial" pitchFamily="34" charset="0"/>
              </a:rPr>
              <a:t> archaea</a:t>
            </a:r>
          </a:p>
          <a:p>
            <a:pPr fontAlgn="auto">
              <a:spcAft>
                <a:spcPts val="0"/>
              </a:spcAft>
              <a:buFont typeface="Arial" pitchFamily="34" charset="0"/>
              <a:buNone/>
              <a:defRPr/>
            </a:pPr>
            <a:r>
              <a:rPr lang="en-US" altLang="ja-JP" dirty="0">
                <a:latin typeface="Arial" pitchFamily="34" charset="0"/>
                <a:cs typeface="Arial" pitchFamily="34" charset="0"/>
              </a:rPr>
              <a:t>   D-Amino acid</a:t>
            </a:r>
          </a:p>
          <a:p>
            <a:pPr fontAlgn="auto">
              <a:spcAft>
                <a:spcPts val="0"/>
              </a:spcAft>
              <a:buFont typeface="Arial" pitchFamily="34" charset="0"/>
              <a:buNone/>
              <a:defRPr/>
            </a:pPr>
            <a:r>
              <a:rPr lang="en-US" altLang="ja-JP" dirty="0">
                <a:latin typeface="Arial" pitchFamily="34" charset="0"/>
                <a:cs typeface="Arial" pitchFamily="34" charset="0"/>
              </a:rPr>
              <a:t>   Amino acid racemase with broad substrate specificity</a:t>
            </a:r>
          </a:p>
          <a:p>
            <a:pPr fontAlgn="auto">
              <a:spcAft>
                <a:spcPts val="0"/>
              </a:spcAft>
              <a:buFont typeface="Arial" pitchFamily="34" charset="0"/>
              <a:buNone/>
              <a:defRPr/>
            </a:pPr>
            <a:r>
              <a:rPr lang="en-US" altLang="ja-JP" dirty="0">
                <a:latin typeface="Arial" pitchFamily="34" charset="0"/>
                <a:cs typeface="Arial" pitchFamily="34" charset="0"/>
              </a:rPr>
              <a:t>   Functional analysis by HPLC</a:t>
            </a:r>
          </a:p>
          <a:p>
            <a:pPr fontAlgn="auto">
              <a:spcAft>
                <a:spcPts val="0"/>
              </a:spcAft>
              <a:buFont typeface="Arial" pitchFamily="34" charset="0"/>
              <a:buNone/>
              <a:defRPr/>
            </a:pPr>
            <a:r>
              <a:rPr lang="en-US" altLang="ja-JP" dirty="0">
                <a:latin typeface="Arial" pitchFamily="34" charset="0"/>
                <a:cs typeface="Arial" pitchFamily="34" charset="0"/>
              </a:rPr>
              <a:t>   X-ray structural analysis</a:t>
            </a:r>
          </a:p>
          <a:p>
            <a:pPr fontAlgn="auto">
              <a:spcAft>
                <a:spcPts val="0"/>
              </a:spcAft>
              <a:buFont typeface="Arial" pitchFamily="34" charset="0"/>
              <a:buNone/>
              <a:defRPr/>
            </a:pPr>
            <a:r>
              <a:rPr lang="en-US" altLang="ja-JP" dirty="0">
                <a:latin typeface="Arial" pitchFamily="34" charset="0"/>
                <a:cs typeface="Arial" pitchFamily="34" charset="0"/>
              </a:rPr>
              <a:t>   Application for foods</a:t>
            </a:r>
            <a:endParaRPr lang="ja-JP" altLang="en-US" dirty="0"/>
          </a:p>
        </p:txBody>
      </p:sp>
      <p:sp>
        <p:nvSpPr>
          <p:cNvPr id="3077" name="コンテンツ プレースホルダー 4"/>
          <p:cNvSpPr>
            <a:spLocks noGrp="1"/>
          </p:cNvSpPr>
          <p:nvPr>
            <p:ph sz="half" idx="10"/>
          </p:nvPr>
        </p:nvSpPr>
        <p:spPr>
          <a:xfrm>
            <a:off x="4643438" y="5084763"/>
            <a:ext cx="4038600" cy="1512887"/>
          </a:xfrm>
          <a:ln>
            <a:miter lim="800000"/>
            <a:headEnd/>
            <a:tailEnd/>
          </a:ln>
        </p:spPr>
        <p:txBody>
          <a:bodyPr/>
          <a:lstStyle/>
          <a:p>
            <a:r>
              <a:rPr lang="en-US" altLang="ja-JP" sz="1200" dirty="0">
                <a:latin typeface="Arial" charset="0"/>
                <a:cs typeface="Arial" charset="0"/>
              </a:rPr>
              <a:t>E-mail: kawakami@tokushima-u.ac.jp</a:t>
            </a:r>
          </a:p>
          <a:p>
            <a:r>
              <a:rPr lang="en-US" altLang="ja-JP" sz="1200" dirty="0">
                <a:latin typeface="Arial" charset="0"/>
                <a:cs typeface="Arial" charset="0"/>
              </a:rPr>
              <a:t>Tel. +81-88-656-7247</a:t>
            </a:r>
          </a:p>
        </p:txBody>
      </p:sp>
      <p:sp>
        <p:nvSpPr>
          <p:cNvPr id="3079" name="Rectangle 62"/>
          <p:cNvSpPr>
            <a:spLocks noChangeArrowheads="1"/>
          </p:cNvSpPr>
          <p:nvPr/>
        </p:nvSpPr>
        <p:spPr bwMode="auto">
          <a:xfrm>
            <a:off x="2268538" y="2997200"/>
            <a:ext cx="7747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100" b="1">
                <a:solidFill>
                  <a:schemeClr val="bg1"/>
                </a:solidFill>
                <a:latin typeface="HGPｺﾞｼｯｸM" pitchFamily="50" charset="-128"/>
                <a:ea typeface="HGPｺﾞｼｯｸM" pitchFamily="50" charset="-128"/>
              </a:rPr>
              <a:t>crack</a:t>
            </a:r>
            <a:endParaRPr lang="ja-JP" altLang="en-US" sz="1100" b="1">
              <a:solidFill>
                <a:schemeClr val="bg1"/>
              </a:solidFill>
              <a:latin typeface="HGPｺﾞｼｯｸM" pitchFamily="50" charset="-128"/>
              <a:ea typeface="HGPｺﾞｼｯｸM" pitchFamily="50" charset="-128"/>
            </a:endParaRPr>
          </a:p>
        </p:txBody>
      </p:sp>
      <p:cxnSp>
        <p:nvCxnSpPr>
          <p:cNvPr id="17" name="直線矢印コネクタ 16"/>
          <p:cNvCxnSpPr/>
          <p:nvPr/>
        </p:nvCxnSpPr>
        <p:spPr>
          <a:xfrm flipH="1">
            <a:off x="1989138" y="3165475"/>
            <a:ext cx="504825" cy="58102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rot="10800000">
            <a:off x="3444875" y="3492500"/>
            <a:ext cx="215900" cy="233363"/>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16632"/>
            <a:ext cx="935652" cy="107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62"/>
          <p:cNvSpPr>
            <a:spLocks noChangeArrowheads="1"/>
          </p:cNvSpPr>
          <p:nvPr/>
        </p:nvSpPr>
        <p:spPr bwMode="auto">
          <a:xfrm>
            <a:off x="2257425" y="3027363"/>
            <a:ext cx="7747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900" b="1">
                <a:solidFill>
                  <a:schemeClr val="bg1"/>
                </a:solidFill>
                <a:latin typeface="HGPｺﾞｼｯｸM" pitchFamily="50" charset="-128"/>
                <a:ea typeface="HGPｺﾞｼｯｸM" pitchFamily="50" charset="-128"/>
              </a:rPr>
              <a:t>コンタクト不良</a:t>
            </a:r>
            <a:endParaRPr lang="ja-JP" altLang="en-US" sz="1100" b="1">
              <a:solidFill>
                <a:schemeClr val="bg1"/>
              </a:solidFill>
              <a:latin typeface="HGPｺﾞｼｯｸM" pitchFamily="50" charset="-128"/>
              <a:ea typeface="HGPｺﾞｼｯｸM" pitchFamily="50" charset="-128"/>
            </a:endParaRPr>
          </a:p>
        </p:txBody>
      </p:sp>
      <p:cxnSp>
        <p:nvCxnSpPr>
          <p:cNvPr id="13" name="直線矢印コネクタ 12"/>
          <p:cNvCxnSpPr/>
          <p:nvPr/>
        </p:nvCxnSpPr>
        <p:spPr>
          <a:xfrm flipH="1">
            <a:off x="1989138" y="3165475"/>
            <a:ext cx="504825" cy="58102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rot="10800000">
            <a:off x="3444875" y="3492500"/>
            <a:ext cx="215900" cy="233363"/>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5" name="図 14"/>
          <p:cNvPicPr>
            <a:picLocks noChangeAspect="1"/>
          </p:cNvPicPr>
          <p:nvPr/>
        </p:nvPicPr>
        <p:blipFill>
          <a:blip r:embed="rId4"/>
          <a:stretch>
            <a:fillRect/>
          </a:stretch>
        </p:blipFill>
        <p:spPr>
          <a:xfrm>
            <a:off x="586848" y="1476077"/>
            <a:ext cx="2150616" cy="857485"/>
          </a:xfrm>
          <a:prstGeom prst="rect">
            <a:avLst/>
          </a:prstGeom>
        </p:spPr>
      </p:pic>
      <p:pic>
        <p:nvPicPr>
          <p:cNvPr id="16" name="図 15"/>
          <p:cNvPicPr>
            <a:picLocks noChangeAspect="1"/>
          </p:cNvPicPr>
          <p:nvPr/>
        </p:nvPicPr>
        <p:blipFill>
          <a:blip r:embed="rId5"/>
          <a:stretch>
            <a:fillRect/>
          </a:stretch>
        </p:blipFill>
        <p:spPr>
          <a:xfrm>
            <a:off x="586848" y="2755192"/>
            <a:ext cx="3562092" cy="1180875"/>
          </a:xfrm>
          <a:prstGeom prst="rect">
            <a:avLst/>
          </a:prstGeom>
        </p:spPr>
      </p:pic>
      <p:pic>
        <p:nvPicPr>
          <p:cNvPr id="19" name="図 18"/>
          <p:cNvPicPr>
            <a:picLocks noChangeAspect="1"/>
          </p:cNvPicPr>
          <p:nvPr/>
        </p:nvPicPr>
        <p:blipFill>
          <a:blip r:embed="rId6"/>
          <a:stretch>
            <a:fillRect/>
          </a:stretch>
        </p:blipFill>
        <p:spPr>
          <a:xfrm>
            <a:off x="3223664" y="1446612"/>
            <a:ext cx="1221885" cy="916414"/>
          </a:xfrm>
          <a:prstGeom prst="rect">
            <a:avLst/>
          </a:prstGeom>
        </p:spPr>
      </p:pic>
      <p:sp>
        <p:nvSpPr>
          <p:cNvPr id="20" name="正方形/長方形 19"/>
          <p:cNvSpPr/>
          <p:nvPr/>
        </p:nvSpPr>
        <p:spPr>
          <a:xfrm>
            <a:off x="483209" y="4002272"/>
            <a:ext cx="4012591" cy="246221"/>
          </a:xfrm>
          <a:prstGeom prst="rect">
            <a:avLst/>
          </a:prstGeom>
        </p:spPr>
        <p:txBody>
          <a:bodyPr wrap="square">
            <a:spAutoFit/>
          </a:bodyPr>
          <a:lstStyle/>
          <a:p>
            <a:r>
              <a:rPr lang="en-US" altLang="ja-JP" sz="1000" dirty="0" err="1"/>
              <a:t>Diastereoisomeric</a:t>
            </a:r>
            <a:r>
              <a:rPr lang="en-US" altLang="ja-JP" sz="1000" dirty="0"/>
              <a:t> derivatization and detection of DL-amino acids</a:t>
            </a:r>
          </a:p>
        </p:txBody>
      </p:sp>
      <p:sp>
        <p:nvSpPr>
          <p:cNvPr id="21" name="下矢印 20"/>
          <p:cNvSpPr/>
          <p:nvPr/>
        </p:nvSpPr>
        <p:spPr>
          <a:xfrm>
            <a:off x="2993230" y="2439581"/>
            <a:ext cx="1050926" cy="330906"/>
          </a:xfrm>
          <a:prstGeom prst="downArrow">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a:solidFill>
                  <a:schemeClr val="tx1"/>
                </a:solidFill>
              </a:rPr>
              <a:t>analysis</a:t>
            </a:r>
            <a:endParaRPr kumimoji="1" lang="ja-JP" altLang="en-US" sz="800" dirty="0">
              <a:solidFill>
                <a:schemeClr val="tx1"/>
              </a:solidFill>
            </a:endParaRPr>
          </a:p>
        </p:txBody>
      </p:sp>
      <p:graphicFrame>
        <p:nvGraphicFramePr>
          <p:cNvPr id="22" name="グラフ 21"/>
          <p:cNvGraphicFramePr>
            <a:graphicFrameLocks/>
          </p:cNvGraphicFramePr>
          <p:nvPr>
            <p:extLst>
              <p:ext uri="{D42A27DB-BD31-4B8C-83A1-F6EECF244321}">
                <p14:modId xmlns:p14="http://schemas.microsoft.com/office/powerpoint/2010/main" val="3314464636"/>
              </p:ext>
            </p:extLst>
          </p:nvPr>
        </p:nvGraphicFramePr>
        <p:xfrm>
          <a:off x="521861" y="4645500"/>
          <a:ext cx="1973220" cy="121120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4" name="グラフ 23"/>
          <p:cNvGraphicFramePr>
            <a:graphicFrameLocks/>
          </p:cNvGraphicFramePr>
          <p:nvPr>
            <p:extLst>
              <p:ext uri="{D42A27DB-BD31-4B8C-83A1-F6EECF244321}">
                <p14:modId xmlns:p14="http://schemas.microsoft.com/office/powerpoint/2010/main" val="2905696535"/>
              </p:ext>
            </p:extLst>
          </p:nvPr>
        </p:nvGraphicFramePr>
        <p:xfrm>
          <a:off x="2545331" y="4645500"/>
          <a:ext cx="1882527" cy="1216755"/>
        </p:xfrm>
        <a:graphic>
          <a:graphicData uri="http://schemas.openxmlformats.org/drawingml/2006/chart">
            <c:chart xmlns:c="http://schemas.openxmlformats.org/drawingml/2006/chart" xmlns:r="http://schemas.openxmlformats.org/officeDocument/2006/relationships" r:id="rId8"/>
          </a:graphicData>
        </a:graphic>
      </p:graphicFrame>
      <p:sp>
        <p:nvSpPr>
          <p:cNvPr id="25" name="正方形/長方形 24"/>
          <p:cNvSpPr/>
          <p:nvPr/>
        </p:nvSpPr>
        <p:spPr>
          <a:xfrm>
            <a:off x="946304" y="5928715"/>
            <a:ext cx="3201517" cy="246221"/>
          </a:xfrm>
          <a:prstGeom prst="rect">
            <a:avLst/>
          </a:prstGeom>
        </p:spPr>
        <p:txBody>
          <a:bodyPr wrap="none">
            <a:spAutoFit/>
          </a:bodyPr>
          <a:lstStyle/>
          <a:p>
            <a:r>
              <a:rPr lang="en-US" altLang="ja-JP" sz="1000" dirty="0"/>
              <a:t>Analysis of </a:t>
            </a:r>
            <a:r>
              <a:rPr lang="en-US" altLang="ja-JP" sz="1000" dirty="0" err="1"/>
              <a:t>hyperthermophilic</a:t>
            </a:r>
            <a:r>
              <a:rPr lang="en-US" altLang="ja-JP" sz="1000" dirty="0"/>
              <a:t> amino acid racemase</a:t>
            </a:r>
            <a:endParaRPr lang="ja-JP" altLang="en-US" sz="1000" dirty="0"/>
          </a:p>
        </p:txBody>
      </p:sp>
    </p:spTree>
  </p:cSld>
  <p:clrMapOvr>
    <a:masterClrMapping/>
  </p:clrMapOvr>
</p:sld>
</file>

<file path=ppt/theme/theme1.xml><?xml version="1.0" encoding="utf-8"?>
<a:theme xmlns:a="http://schemas.openxmlformats.org/drawingml/2006/main" name="研究者紹介V３ひな形">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研究者紹介V３ひな形</Template>
  <TotalTime>139</TotalTime>
  <Words>166</Words>
  <Application>Microsoft Office PowerPoint</Application>
  <PresentationFormat>画面に合わせる (4:3)</PresentationFormat>
  <Paragraphs>42</Paragraphs>
  <Slides>2</Slides>
  <Notes>2</Notes>
  <HiddenSlides>0</HiddenSlides>
  <MMClips>0</MMClips>
  <ScaleCrop>false</ScaleCrop>
  <HeadingPairs>
    <vt:vector size="4" baseType="variant">
      <vt:variant>
        <vt:lpstr>テーマ</vt:lpstr>
      </vt:variant>
      <vt:variant>
        <vt:i4>1</vt:i4>
      </vt:variant>
      <vt:variant>
        <vt:lpstr>スライド タイトル</vt:lpstr>
      </vt:variant>
      <vt:variant>
        <vt:i4>2</vt:i4>
      </vt:variant>
    </vt:vector>
  </HeadingPairs>
  <TitlesOfParts>
    <vt:vector size="3" baseType="lpstr">
      <vt:lpstr>研究者紹介V３ひな形</vt:lpstr>
      <vt:lpstr>極限環境微生物酵素の機能構造と食品への応用 ［キーワード：超好熱アーキア，アミノ酸ラセマーゼ，D-アミノ酸］　准教授　川上竜巳</vt:lpstr>
      <vt:lpstr>Functional and structural analysis of extremophilic enzymes Associate professor, Ryushi Kawakami, Ph.D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&lt;研究題目&gt;                                                &lt;肩書&gt;　&lt;氏名first  name, family name&gt;</dc:title>
  <dc:creator>admini</dc:creator>
  <cp:lastModifiedBy>admini</cp:lastModifiedBy>
  <cp:revision>19</cp:revision>
  <cp:lastPrinted>2016-06-13T02:02:15Z</cp:lastPrinted>
  <dcterms:created xsi:type="dcterms:W3CDTF">2015-04-30T08:53:54Z</dcterms:created>
  <dcterms:modified xsi:type="dcterms:W3CDTF">2016-06-21T05:03:33Z</dcterms:modified>
</cp:coreProperties>
</file>