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3" r:id="rId2"/>
    <p:sldId id="262" r:id="rId3"/>
  </p:sldIdLst>
  <p:sldSz cx="9144000" cy="6858000" type="screen4x3"/>
  <p:notesSz cx="6805613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1B3"/>
    <a:srgbClr val="FF6600"/>
    <a:srgbClr val="FF8C01"/>
    <a:srgbClr val="00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42" autoAdjust="0"/>
    <p:restoredTop sz="94660"/>
  </p:normalViewPr>
  <p:slideViewPr>
    <p:cSldViewPr>
      <p:cViewPr>
        <p:scale>
          <a:sx n="97" d="100"/>
          <a:sy n="97" d="100"/>
        </p:scale>
        <p:origin x="-1608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51BBC46D-FCC0-418C-8029-FC14F7855195}" type="datetimeFigureOut">
              <a:rPr lang="ja-JP" altLang="en-US"/>
              <a:pPr>
                <a:defRPr/>
              </a:pPr>
              <a:t>2016/6/14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00199F6B-D319-4930-B01A-8F0007CD25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68441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717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D7AE0B6-D9CB-4FEB-89EA-3BEDEF6B7FE3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614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C342A47-B8EB-40F6-B7E3-8C7EEBB800CB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22A8A-F239-49BC-AE57-A5BE5F409702}" type="datetimeFigureOut">
              <a:rPr lang="ja-JP" altLang="en-US"/>
              <a:pPr>
                <a:defRPr/>
              </a:pPr>
              <a:t>2016/6/14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72185-1E72-46A4-960C-345B5E65BDC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2659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2D9E5-097D-426B-8D1C-730AE3068A4F}" type="datetimeFigureOut">
              <a:rPr lang="ja-JP" altLang="en-US"/>
              <a:pPr>
                <a:defRPr/>
              </a:pPr>
              <a:t>2016/6/14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F4939-704F-49B6-A037-E1FA2301EEB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88790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611E3-D618-4BA1-BD17-913E26288300}" type="datetimeFigureOut">
              <a:rPr lang="ja-JP" altLang="en-US"/>
              <a:pPr>
                <a:defRPr/>
              </a:pPr>
              <a:t>2016/6/14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B6FFF-93B9-4598-9AF1-2BB910CE3BE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2164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50428-06FC-489D-889D-231DDEBF1F53}" type="datetimeFigureOut">
              <a:rPr lang="ja-JP" altLang="en-US"/>
              <a:pPr>
                <a:defRPr/>
              </a:pPr>
              <a:t>2016/6/14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DED34-499C-40A0-A4B6-669CAC1AB8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6400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FB87-CAE4-470C-AB98-044EC02DE043}" type="datetimeFigureOut">
              <a:rPr lang="ja-JP" altLang="en-US"/>
              <a:pPr>
                <a:defRPr/>
              </a:pPr>
              <a:t>2016/6/14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C6E3-F5B7-43A7-912F-D984B0BB62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7053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850106"/>
          </a:xfrm>
          <a:gradFill flip="none" rotWithShape="1">
            <a:gsLst>
              <a:gs pos="0">
                <a:srgbClr val="FF6600">
                  <a:tint val="66000"/>
                  <a:satMod val="160000"/>
                </a:srgbClr>
              </a:gs>
              <a:gs pos="50000">
                <a:srgbClr val="FF6600">
                  <a:tint val="44500"/>
                  <a:satMod val="160000"/>
                </a:srgbClr>
              </a:gs>
              <a:gs pos="100000">
                <a:srgbClr val="FF6600">
                  <a:tint val="23500"/>
                  <a:satMod val="160000"/>
                </a:srgbClr>
              </a:gs>
            </a:gsLst>
            <a:lin ang="0" scaled="1"/>
            <a:tileRect/>
          </a:gra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2400">
                <a:ln>
                  <a:solidFill>
                    <a:schemeClr val="tx1"/>
                  </a:solidFill>
                </a:ln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4006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just">
              <a:buNone/>
              <a:defRPr sz="1800"/>
            </a:lvl1pPr>
            <a:lvl2pPr marL="457200" indent="0" algn="just">
              <a:buNone/>
              <a:defRPr sz="1600"/>
            </a:lvl2pPr>
            <a:lvl3pPr marL="914400" indent="0" algn="just">
              <a:buNone/>
              <a:defRPr sz="1400"/>
            </a:lvl3pPr>
            <a:lvl4pPr marL="1371600" indent="0" algn="just">
              <a:buNone/>
              <a:defRPr sz="1200"/>
            </a:lvl4pPr>
            <a:lvl5pPr marL="1828800" indent="0" algn="just"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381642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just">
              <a:buNone/>
              <a:defRPr sz="1200"/>
            </a:lvl1pPr>
            <a:lvl2pPr marL="457200" indent="0" algn="just">
              <a:buNone/>
              <a:defRPr sz="1600"/>
            </a:lvl2pPr>
            <a:lvl3pPr marL="914400" indent="0" algn="just">
              <a:buNone/>
              <a:defRPr sz="1400"/>
            </a:lvl3pPr>
            <a:lvl4pPr marL="1371600" indent="0" algn="just">
              <a:buNone/>
              <a:defRPr sz="1200"/>
            </a:lvl4pPr>
            <a:lvl5pPr marL="1828800" indent="0" algn="just"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8" name="コンテンツ プレースホルダー 3"/>
          <p:cNvSpPr>
            <a:spLocks noGrp="1"/>
          </p:cNvSpPr>
          <p:nvPr>
            <p:ph sz="half" idx="10"/>
          </p:nvPr>
        </p:nvSpPr>
        <p:spPr>
          <a:xfrm>
            <a:off x="4644008" y="5157192"/>
            <a:ext cx="4038600" cy="144016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just">
              <a:buNone/>
              <a:defRPr sz="1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740225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C2273-727C-4632-84AC-41AD4A4D168F}" type="datetimeFigureOut">
              <a:rPr lang="ja-JP" altLang="en-US"/>
              <a:pPr>
                <a:defRPr/>
              </a:pPr>
              <a:t>2016/6/14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B8DA0-0B5A-41BB-BD43-299A309CD65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7208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5CCED-61FF-47A5-8C4B-D693AF39B512}" type="datetimeFigureOut">
              <a:rPr lang="ja-JP" altLang="en-US"/>
              <a:pPr>
                <a:defRPr/>
              </a:pPr>
              <a:t>2016/6/14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654B2-EDAD-4A1F-B24B-02719E08A95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2916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32AA8-5401-4682-88D5-DE56C12B821A}" type="datetimeFigureOut">
              <a:rPr lang="ja-JP" altLang="en-US"/>
              <a:pPr>
                <a:defRPr/>
              </a:pPr>
              <a:t>2016/6/14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F2CC7-1F89-4125-90A2-1747F224E5A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8780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7926D-D477-4FE9-B069-8522D50248FB}" type="datetimeFigureOut">
              <a:rPr lang="ja-JP" altLang="en-US"/>
              <a:pPr>
                <a:defRPr/>
              </a:pPr>
              <a:t>2016/6/14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9C5B7-5031-4F50-97DF-5723DF857BC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89406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AAD6A-7CA0-42A3-8EFB-0924B99A1A9B}" type="datetimeFigureOut">
              <a:rPr lang="ja-JP" altLang="en-US"/>
              <a:pPr>
                <a:defRPr/>
              </a:pPr>
              <a:t>2016/6/14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C970A-6CF2-4558-B0DC-53E43D2DC6C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35824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5BDE91F-E928-4FE4-8E05-BA79C82458A8}" type="datetimeFigureOut">
              <a:rPr lang="ja-JP" altLang="en-US"/>
              <a:pPr>
                <a:defRPr/>
              </a:pPr>
              <a:t>2016/6/14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E4DE67E-518F-4E9B-811D-3AF3AF098E7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1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8188" y="83568"/>
            <a:ext cx="7200800" cy="1042151"/>
          </a:xfr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  <a:lin ang="10800000"/>
          </a:gradFill>
          <a:ln>
            <a:noFill/>
          </a:ln>
          <a:effectLst>
            <a:softEdge rad="25400"/>
          </a:effectLst>
          <a:extLst/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dirty="0"/>
              <a:t>PDE</a:t>
            </a:r>
            <a:r>
              <a:rPr lang="ja-JP" altLang="ja-JP" dirty="0"/>
              <a:t>酵素阻害活性に基づいた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ja-JP" dirty="0"/>
              <a:t>農産物由来ポリフェノールの新規生理活性の探索</a:t>
            </a:r>
            <a:r>
              <a:rPr lang="en-US" altLang="ja-JP" sz="1800" dirty="0" smtClean="0"/>
              <a:t/>
            </a:r>
            <a:br>
              <a:rPr lang="en-US" altLang="ja-JP" sz="1800" dirty="0" smtClean="0"/>
            </a:br>
            <a:r>
              <a:rPr lang="ja-JP" altLang="en-US" sz="1400" dirty="0" smtClean="0">
                <a:latin typeface="+mn-ea"/>
              </a:rPr>
              <a:t>［</a:t>
            </a:r>
            <a:r>
              <a:rPr lang="ja-JP" altLang="en-US" sz="1400" dirty="0">
                <a:latin typeface="+mn-ea"/>
              </a:rPr>
              <a:t>キーワード</a:t>
            </a:r>
            <a:r>
              <a:rPr lang="ja-JP" altLang="en-US" sz="1400" dirty="0" smtClean="0">
                <a:latin typeface="+mn-ea"/>
              </a:rPr>
              <a:t>：</a:t>
            </a:r>
            <a:r>
              <a:rPr lang="ja-JP" altLang="ja-JP" sz="1400" kern="0" dirty="0">
                <a:latin typeface="+mn-ea"/>
              </a:rPr>
              <a:t>ポリフェノール</a:t>
            </a:r>
            <a:r>
              <a:rPr lang="ja-JP" altLang="en-US" sz="1400" dirty="0">
                <a:latin typeface="+mn-ea"/>
              </a:rPr>
              <a:t>，</a:t>
            </a:r>
            <a:r>
              <a:rPr lang="ja-JP" altLang="ja-JP" sz="1400" kern="0" dirty="0">
                <a:latin typeface="+mn-ea"/>
              </a:rPr>
              <a:t>機能性食品素材</a:t>
            </a:r>
            <a:r>
              <a:rPr lang="ja-JP" altLang="en-US" sz="1400" dirty="0">
                <a:latin typeface="+mn-ea"/>
              </a:rPr>
              <a:t>，</a:t>
            </a:r>
            <a:r>
              <a:rPr lang="ja-JP" altLang="ja-JP" sz="1400" kern="0" dirty="0">
                <a:latin typeface="+mn-ea"/>
              </a:rPr>
              <a:t>ホスホジエステラーゼ</a:t>
            </a:r>
            <a:r>
              <a:rPr lang="ja-JP" altLang="en-US" sz="1400" dirty="0" smtClean="0">
                <a:latin typeface="+mn-ea"/>
              </a:rPr>
              <a:t>］</a:t>
            </a:r>
            <a:r>
              <a:rPr lang="ja-JP" altLang="en-US" sz="2000" dirty="0"/>
              <a:t> </a:t>
            </a:r>
            <a:r>
              <a:rPr lang="ja-JP" altLang="en-US" sz="1800" dirty="0" smtClean="0"/>
              <a:t>准教授 湯浅 </a:t>
            </a:r>
            <a:r>
              <a:rPr lang="ja-JP" altLang="en-US" sz="1800" dirty="0"/>
              <a:t>恵造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196975"/>
            <a:ext cx="4038600" cy="5400675"/>
          </a:xfrm>
          <a:ln w="6350"/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endParaRPr lang="ja-JP" altLang="en-US" dirty="0">
              <a:latin typeface="+mn-ea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ja-JP" altLang="en-US" dirty="0">
              <a:latin typeface="+mn-ea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038600" cy="381635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>
                <a:latin typeface="+mn-ea"/>
              </a:rPr>
              <a:t>内容</a:t>
            </a:r>
            <a:r>
              <a:rPr lang="ja-JP" altLang="en-US" dirty="0" smtClean="0">
                <a:latin typeface="+mn-ea"/>
              </a:rPr>
              <a:t>：</a:t>
            </a:r>
            <a:endParaRPr lang="en-US" altLang="ja-JP" dirty="0">
              <a:latin typeface="+mn-ea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dirty="0">
                <a:latin typeface="+mn-ea"/>
              </a:rPr>
              <a:t> </a:t>
            </a:r>
            <a:r>
              <a:rPr lang="en-US" altLang="ja-JP" dirty="0" smtClean="0">
                <a:latin typeface="+mn-ea"/>
              </a:rPr>
              <a:t> </a:t>
            </a:r>
            <a:r>
              <a:rPr lang="ja-JP" altLang="en-US" dirty="0" smtClean="0">
                <a:latin typeface="+mn-ea"/>
              </a:rPr>
              <a:t>近年</a:t>
            </a:r>
            <a:r>
              <a:rPr lang="ja-JP" altLang="en-US" dirty="0">
                <a:latin typeface="+mn-ea"/>
              </a:rPr>
              <a:t>、様々な植物から種々のポリフェノール類が同定され、それを利用した機能性食品素材の開発が期待されているが、多くは十分な有効活用に至っていない。徳島県特産物のスダチの果皮から同定された「スダチチン」はスダチ特有のポリメトキシフラボン </a:t>
            </a:r>
            <a:r>
              <a:rPr lang="en-US" altLang="ja-JP" dirty="0">
                <a:latin typeface="+mn-ea"/>
              </a:rPr>
              <a:t>(PMF) </a:t>
            </a:r>
            <a:r>
              <a:rPr lang="ja-JP" altLang="en-US" dirty="0">
                <a:latin typeface="+mn-ea"/>
              </a:rPr>
              <a:t>で、有効利用が望まれてはいるが、生理活性解明に関する研究はほとんど行われていない。一方、代表的な</a:t>
            </a:r>
            <a:r>
              <a:rPr lang="en-US" altLang="ja-JP" dirty="0">
                <a:latin typeface="+mn-ea"/>
              </a:rPr>
              <a:t>PMF</a:t>
            </a:r>
            <a:r>
              <a:rPr lang="ja-JP" altLang="en-US" dirty="0">
                <a:latin typeface="+mn-ea"/>
              </a:rPr>
              <a:t>のノビレチンは、抗アルツハイマー病など種々の薬理活性を有することが明らかにされ、その作用機構として、細胞内セカンドメッセンジャーである</a:t>
            </a:r>
            <a:r>
              <a:rPr lang="en-US" altLang="ja-JP" dirty="0" err="1">
                <a:latin typeface="+mn-ea"/>
              </a:rPr>
              <a:t>cAMP</a:t>
            </a:r>
            <a:r>
              <a:rPr lang="en-US" altLang="ja-JP" dirty="0">
                <a:latin typeface="+mn-ea"/>
              </a:rPr>
              <a:t>/cGMP</a:t>
            </a:r>
            <a:r>
              <a:rPr lang="ja-JP" altLang="en-US" dirty="0">
                <a:latin typeface="+mn-ea"/>
              </a:rPr>
              <a:t>を分解するホスホジエステラーゼ </a:t>
            </a:r>
            <a:r>
              <a:rPr lang="en-US" altLang="ja-JP" dirty="0">
                <a:latin typeface="+mn-ea"/>
              </a:rPr>
              <a:t>(PDE) </a:t>
            </a:r>
            <a:r>
              <a:rPr lang="ja-JP" altLang="en-US" dirty="0">
                <a:latin typeface="+mn-ea"/>
              </a:rPr>
              <a:t>の阻害が考えられている。</a:t>
            </a:r>
            <a:r>
              <a:rPr lang="en-US" altLang="ja-JP" dirty="0">
                <a:latin typeface="+mn-ea"/>
              </a:rPr>
              <a:t>PDE</a:t>
            </a:r>
            <a:r>
              <a:rPr lang="ja-JP" altLang="en-US" dirty="0">
                <a:latin typeface="+mn-ea"/>
              </a:rPr>
              <a:t>は</a:t>
            </a:r>
            <a:r>
              <a:rPr lang="en-US" altLang="ja-JP" dirty="0">
                <a:latin typeface="+mn-ea"/>
              </a:rPr>
              <a:t>21</a:t>
            </a:r>
            <a:r>
              <a:rPr lang="ja-JP" altLang="en-US" dirty="0">
                <a:latin typeface="+mn-ea"/>
              </a:rPr>
              <a:t>の遺伝子ファミリーを有しており、組織分布や酵素化学的性質などの違いによる複雑な細胞内</a:t>
            </a:r>
            <a:r>
              <a:rPr lang="en-US" altLang="ja-JP" dirty="0" err="1">
                <a:latin typeface="+mn-ea"/>
              </a:rPr>
              <a:t>cAMP</a:t>
            </a:r>
            <a:r>
              <a:rPr lang="en-US" altLang="ja-JP" dirty="0">
                <a:latin typeface="+mn-ea"/>
              </a:rPr>
              <a:t>/cGMP</a:t>
            </a:r>
            <a:r>
              <a:rPr lang="ja-JP" altLang="en-US" dirty="0">
                <a:latin typeface="+mn-ea"/>
              </a:rPr>
              <a:t>濃度制御によって、炎症反応や脂質代謝など様々な生理作用に関与している。そのため、</a:t>
            </a:r>
            <a:r>
              <a:rPr lang="en-US" altLang="ja-JP" dirty="0">
                <a:latin typeface="+mn-ea"/>
              </a:rPr>
              <a:t>PDE</a:t>
            </a:r>
            <a:r>
              <a:rPr lang="ja-JP" altLang="en-US" dirty="0">
                <a:latin typeface="+mn-ea"/>
              </a:rPr>
              <a:t>選択的阻害剤は様々な治療薬としての応用が期待されている</a:t>
            </a:r>
            <a:r>
              <a:rPr lang="ja-JP" altLang="en-US" dirty="0" smtClean="0">
                <a:latin typeface="+mn-ea"/>
              </a:rPr>
              <a:t>。</a:t>
            </a:r>
            <a:endParaRPr lang="en-US" altLang="ja-JP" dirty="0" smtClean="0">
              <a:latin typeface="+mn-ea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altLang="ja-JP" dirty="0">
                <a:latin typeface="+mn-ea"/>
              </a:rPr>
              <a:t> </a:t>
            </a:r>
            <a:r>
              <a:rPr lang="en-US" altLang="ja-JP" dirty="0" smtClean="0">
                <a:latin typeface="+mn-ea"/>
              </a:rPr>
              <a:t> </a:t>
            </a:r>
            <a:r>
              <a:rPr lang="ja-JP" altLang="en-US" dirty="0" smtClean="0">
                <a:latin typeface="+mn-ea"/>
              </a:rPr>
              <a:t>我々</a:t>
            </a:r>
            <a:r>
              <a:rPr lang="ja-JP" altLang="en-US" dirty="0">
                <a:latin typeface="+mn-ea"/>
              </a:rPr>
              <a:t>は、「スダチチン」をはじめとする様々な農産物由来ポリフェノールについて</a:t>
            </a:r>
            <a:r>
              <a:rPr lang="en-US" altLang="ja-JP" dirty="0">
                <a:latin typeface="+mn-ea"/>
              </a:rPr>
              <a:t>PDE</a:t>
            </a:r>
            <a:r>
              <a:rPr lang="ja-JP" altLang="en-US" dirty="0">
                <a:latin typeface="+mn-ea"/>
              </a:rPr>
              <a:t>の阻害活性を網羅的に解析し、その阻害活性に基づいた新規機能性食品素材の開発を試みている。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ja-JP" altLang="en-US" dirty="0">
              <a:latin typeface="+mn-ea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10"/>
          </p:nvPr>
        </p:nvSpPr>
        <p:spPr>
          <a:xfrm>
            <a:off x="4643438" y="5084763"/>
            <a:ext cx="4038600" cy="1512887"/>
          </a:xfrm>
        </p:spPr>
        <p:txBody>
          <a:bodyPr rtlCol="0"/>
          <a:lstStyle/>
          <a:p>
            <a:pPr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+mn-ea"/>
              </a:rPr>
              <a:t>分野：</a:t>
            </a:r>
            <a:r>
              <a:rPr lang="en-US" altLang="ja-JP" sz="1200" dirty="0">
                <a:latin typeface="+mn-ea"/>
              </a:rPr>
              <a:t> </a:t>
            </a:r>
            <a:r>
              <a:rPr lang="ja-JP" altLang="en-US" sz="1200" dirty="0">
                <a:latin typeface="+mn-ea"/>
              </a:rPr>
              <a:t>農芸化学</a:t>
            </a:r>
            <a:endParaRPr lang="en-US" altLang="ja-JP" sz="1200" dirty="0">
              <a:latin typeface="+mn-ea"/>
            </a:endParaRPr>
          </a:p>
          <a:p>
            <a:pPr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+mn-ea"/>
              </a:rPr>
              <a:t>専門： 分子生物学、生化学</a:t>
            </a:r>
            <a:endParaRPr lang="en-US" altLang="ja-JP" sz="1200" dirty="0">
              <a:latin typeface="+mn-ea"/>
            </a:endParaRPr>
          </a:p>
          <a:p>
            <a:pPr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dirty="0">
                <a:latin typeface="+mn-ea"/>
                <a:cs typeface="Times New Roman" pitchFamily="18" charset="0"/>
              </a:rPr>
              <a:t>E-mail: </a:t>
            </a:r>
            <a:r>
              <a:rPr lang="en-US" altLang="ja-JP" sz="1200" dirty="0" smtClean="0">
                <a:latin typeface="+mn-ea"/>
                <a:cs typeface="Times New Roman" pitchFamily="18" charset="0"/>
              </a:rPr>
              <a:t>kyuasa@tokushima-u.ac.jp</a:t>
            </a:r>
            <a:endParaRPr lang="en-US" altLang="ja-JP" sz="1200" dirty="0">
              <a:latin typeface="+mn-ea"/>
              <a:cs typeface="Times New Roman" pitchFamily="18" charset="0"/>
            </a:endParaRPr>
          </a:p>
          <a:p>
            <a:pPr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dirty="0">
                <a:latin typeface="+mn-ea"/>
                <a:cs typeface="Times New Roman" pitchFamily="18" charset="0"/>
              </a:rPr>
              <a:t>Tel.   088-656-7527</a:t>
            </a:r>
          </a:p>
          <a:p>
            <a:pPr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dirty="0">
                <a:latin typeface="+mn-ea"/>
                <a:cs typeface="Times New Roman" pitchFamily="18" charset="0"/>
              </a:rPr>
              <a:t>Fax:   088-655-3161</a:t>
            </a:r>
          </a:p>
        </p:txBody>
      </p:sp>
      <p:sp>
        <p:nvSpPr>
          <p:cNvPr id="4103" name="Rectangle 62"/>
          <p:cNvSpPr>
            <a:spLocks noChangeArrowheads="1"/>
          </p:cNvSpPr>
          <p:nvPr/>
        </p:nvSpPr>
        <p:spPr bwMode="auto">
          <a:xfrm>
            <a:off x="2257425" y="3027363"/>
            <a:ext cx="77470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ja-JP" altLang="en-US" sz="900" b="1">
                <a:solidFill>
                  <a:schemeClr val="bg1"/>
                </a:solidFill>
                <a:latin typeface="HGPｺﾞｼｯｸM" pitchFamily="50" charset="-128"/>
                <a:ea typeface="HGPｺﾞｼｯｸM" pitchFamily="50" charset="-128"/>
              </a:rPr>
              <a:t>コンタクト不良</a:t>
            </a:r>
            <a:endParaRPr lang="ja-JP" altLang="en-US" sz="1100" b="1">
              <a:solidFill>
                <a:schemeClr val="bg1"/>
              </a:solidFill>
              <a:latin typeface="HGPｺﾞｼｯｸM" pitchFamily="50" charset="-128"/>
              <a:ea typeface="HGPｺﾞｼｯｸM" pitchFamily="50" charset="-128"/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 flipH="1">
            <a:off x="1989138" y="3165475"/>
            <a:ext cx="504825" cy="581025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rot="10800000">
            <a:off x="3444875" y="3492500"/>
            <a:ext cx="215900" cy="233363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935651" cy="107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11" y="1484784"/>
            <a:ext cx="3779848" cy="460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219" y="5229200"/>
            <a:ext cx="899065" cy="1208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8188" y="83568"/>
            <a:ext cx="7200800" cy="1042151"/>
          </a:xfr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  <a:lin ang="10800000" scaled="1"/>
          </a:gradFill>
          <a:ln>
            <a:noFill/>
          </a:ln>
          <a:effectLst>
            <a:softEdge rad="25400"/>
          </a:effectLst>
          <a:extLst/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sz="2000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Development of New Functional Food Materials </a:t>
            </a:r>
            <a:br>
              <a:rPr lang="en-US" altLang="ja-JP" sz="2000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</a:br>
            <a:r>
              <a:rPr lang="en-US" altLang="ja-JP" sz="2000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based on the PDE Inhibitory Activity</a:t>
            </a:r>
            <a:r>
              <a:rPr lang="en-US" altLang="ja-JP" sz="1800" dirty="0">
                <a:latin typeface="Arial" pitchFamily="34" charset="0"/>
                <a:cs typeface="Arial" pitchFamily="34" charset="0"/>
              </a:rPr>
              <a:t/>
            </a:r>
            <a:br>
              <a:rPr lang="en-US" altLang="ja-JP" sz="1800" dirty="0">
                <a:latin typeface="Arial" pitchFamily="34" charset="0"/>
                <a:cs typeface="Arial" pitchFamily="34" charset="0"/>
              </a:rPr>
            </a:br>
            <a:r>
              <a:rPr lang="en-US" altLang="ja-JP" sz="1600" dirty="0" smtClean="0">
                <a:latin typeface="Arial" pitchFamily="34" charset="0"/>
                <a:cs typeface="Arial" pitchFamily="34" charset="0"/>
              </a:rPr>
              <a:t>                                                               Associate </a:t>
            </a:r>
            <a:r>
              <a:rPr lang="en-US" altLang="ja-JP" sz="1600" dirty="0">
                <a:latin typeface="Arial" pitchFamily="34" charset="0"/>
                <a:cs typeface="Arial" pitchFamily="34" charset="0"/>
              </a:rPr>
              <a:t>Professor</a:t>
            </a:r>
            <a:r>
              <a:rPr lang="ja-JP" altLang="en-US" sz="1800" dirty="0">
                <a:latin typeface="Arial" pitchFamily="34" charset="0"/>
                <a:cs typeface="Arial" pitchFamily="34" charset="0"/>
              </a:rPr>
              <a:t>　</a:t>
            </a:r>
            <a:r>
              <a:rPr lang="en-US" altLang="ja-JP" sz="1800" dirty="0">
                <a:latin typeface="Arial" pitchFamily="34" charset="0"/>
                <a:cs typeface="Arial" pitchFamily="34" charset="0"/>
              </a:rPr>
              <a:t>Keizo Yuasa</a:t>
            </a:r>
            <a:endParaRPr lang="ja-JP" alt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196975"/>
            <a:ext cx="4038600" cy="5400675"/>
          </a:xfrm>
          <a:ln w="6350">
            <a:miter lim="800000"/>
            <a:headEnd/>
            <a:tailEnd/>
          </a:ln>
        </p:spPr>
        <p:txBody>
          <a:bodyPr/>
          <a:lstStyle/>
          <a:p>
            <a:endParaRPr lang="ja-JP" altLang="en-US" sz="1200" dirty="0" smtClean="0">
              <a:latin typeface="Arial" charset="0"/>
              <a:cs typeface="Arial" charset="0"/>
            </a:endParaRPr>
          </a:p>
          <a:p>
            <a:endParaRPr lang="ja-JP" altLang="en-US" sz="1200" dirty="0" smtClean="0">
              <a:latin typeface="Arial" charset="0"/>
              <a:cs typeface="Arial" charset="0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038600" cy="381635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dirty="0" smtClean="0">
                <a:latin typeface="Arial" pitchFamily="34" charset="0"/>
                <a:cs typeface="Arial" pitchFamily="34" charset="0"/>
              </a:rPr>
              <a:t>Content:</a:t>
            </a:r>
            <a:endParaRPr lang="en-US" altLang="ja-JP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dirty="0">
                <a:latin typeface="Arial" pitchFamily="34" charset="0"/>
                <a:ea typeface="Arial Unicode MS" panose="020B0604020202020204" pitchFamily="50" charset="-128"/>
                <a:cs typeface="Arial" pitchFamily="34" charset="0"/>
              </a:rPr>
              <a:t> </a:t>
            </a:r>
            <a:r>
              <a:rPr lang="en-US" altLang="ja-JP" dirty="0" smtClean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   Although </a:t>
            </a:r>
            <a:r>
              <a:rPr lang="en-US" altLang="ja-JP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several thousand polyphenols have been identified in plant, most of them are not effectively used. In the pericarp of</a:t>
            </a:r>
            <a:r>
              <a:rPr lang="en-US" altLang="ja-JP" i="1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 Citrus </a:t>
            </a:r>
            <a:r>
              <a:rPr lang="en-US" altLang="ja-JP" i="1" dirty="0" err="1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sudachi</a:t>
            </a:r>
            <a:r>
              <a:rPr lang="en-US" altLang="ja-JP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, a well-known fruit in Tokushima Prefecture in Japan, </a:t>
            </a:r>
            <a:r>
              <a:rPr lang="en-US" altLang="ja-JP" dirty="0" err="1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sudachitin</a:t>
            </a:r>
            <a:r>
              <a:rPr lang="en-US" altLang="ja-JP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 is found, but its biological activity has not been analyzed yet. On the other hand, </a:t>
            </a:r>
            <a:r>
              <a:rPr lang="en-US" altLang="ja-JP" dirty="0" err="1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nobiletin</a:t>
            </a:r>
            <a:r>
              <a:rPr lang="en-US" altLang="ja-JP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, a typical </a:t>
            </a:r>
            <a:r>
              <a:rPr lang="en-US" altLang="ja-JP" dirty="0" err="1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polymethoxyflavone</a:t>
            </a:r>
            <a:r>
              <a:rPr lang="en-US" altLang="ja-JP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 from the pericarp</a:t>
            </a:r>
            <a:r>
              <a:rPr lang="en-US" altLang="ja-JP" i="1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 </a:t>
            </a:r>
            <a:r>
              <a:rPr lang="en-US" altLang="ja-JP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of </a:t>
            </a:r>
            <a:r>
              <a:rPr lang="en-US" altLang="ja-JP" i="1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Citrus </a:t>
            </a:r>
            <a:r>
              <a:rPr lang="en-US" altLang="ja-JP" i="1" dirty="0" err="1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depressa</a:t>
            </a:r>
            <a:r>
              <a:rPr lang="en-US" altLang="ja-JP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, possesses a wide range of pharmacological activities. </a:t>
            </a:r>
            <a:r>
              <a:rPr lang="en-US" altLang="ja-JP" dirty="0" err="1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Nobiletin</a:t>
            </a:r>
            <a:r>
              <a:rPr lang="en-US" altLang="ja-JP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 stimulates </a:t>
            </a:r>
            <a:r>
              <a:rPr lang="en-US" altLang="ja-JP" dirty="0" err="1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cAMP</a:t>
            </a:r>
            <a:r>
              <a:rPr lang="en-US" altLang="ja-JP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 signaling through inhibition of cyclic nucleotide</a:t>
            </a:r>
            <a:r>
              <a:rPr lang="ja-JP" altLang="ja-JP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 </a:t>
            </a:r>
            <a:r>
              <a:rPr lang="en-US" altLang="ja-JP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phosphodiesterase (PDE), which catalyzes the hydrolysis of </a:t>
            </a:r>
            <a:r>
              <a:rPr lang="en-US" altLang="ja-JP" dirty="0" err="1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cAMP</a:t>
            </a:r>
            <a:r>
              <a:rPr lang="en-US" altLang="ja-JP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 and cGMP. </a:t>
            </a:r>
            <a:r>
              <a:rPr lang="ja-JP" altLang="ja-JP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Mammalian PDEs are composed of 21 genes and</a:t>
            </a:r>
            <a:r>
              <a:rPr lang="en-US" altLang="ja-JP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 </a:t>
            </a:r>
            <a:r>
              <a:rPr lang="ja-JP" altLang="ja-JP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are closely related to </a:t>
            </a:r>
            <a:r>
              <a:rPr lang="en-US" altLang="ja-JP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the regulation of numerous physiological functions </a:t>
            </a:r>
            <a:r>
              <a:rPr lang="ja-JP" altLang="ja-JP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through alteration of intracellular cyclic nucleotide levels. Therefore, </a:t>
            </a:r>
            <a:r>
              <a:rPr lang="en-US" altLang="ja-JP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PDE selective inhibitors are expected to be useful for the treatment of various diseases. </a:t>
            </a:r>
            <a:endParaRPr lang="en-US" altLang="ja-JP" dirty="0" smtClean="0"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  <a:p>
            <a:pPr fontAlgn="auto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   We </a:t>
            </a:r>
            <a:r>
              <a:rPr lang="en-US" altLang="ja-JP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analyze the inhibitory effects of a variety of polyphenols including </a:t>
            </a:r>
            <a:r>
              <a:rPr lang="en-US" altLang="ja-JP" dirty="0" err="1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sudachitin</a:t>
            </a:r>
            <a:r>
              <a:rPr lang="en-US" altLang="ja-JP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 on PDE activities, and are tackling the development of new functional food materials based on the inhibitory activity.</a:t>
            </a:r>
            <a:endParaRPr lang="ja-JP" altLang="en-US" dirty="0"/>
          </a:p>
        </p:txBody>
      </p:sp>
      <p:sp>
        <p:nvSpPr>
          <p:cNvPr id="3077" name="コンテンツ プレースホルダー 4"/>
          <p:cNvSpPr>
            <a:spLocks noGrp="1"/>
          </p:cNvSpPr>
          <p:nvPr>
            <p:ph sz="half" idx="10"/>
          </p:nvPr>
        </p:nvSpPr>
        <p:spPr>
          <a:xfrm>
            <a:off x="4643438" y="5084763"/>
            <a:ext cx="4038600" cy="1512887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n-US" altLang="ja-JP" sz="1200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Keywords: polyphenol, functional food material, 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ja-JP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cyclic nucleotide phosphodiesterase</a:t>
            </a:r>
            <a:endParaRPr lang="en-US" altLang="ja-JP" sz="1200" dirty="0"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en-US" altLang="ja-JP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kyuasa@tokushima-u.ac.jp</a:t>
            </a:r>
            <a:r>
              <a:rPr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Tel. </a:t>
            </a:r>
            <a:r>
              <a:rPr lang="ja-JP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+81-88-656-7527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Fax:</a:t>
            </a:r>
            <a:r>
              <a:rPr lang="ja-JP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+81-88-655-3161</a:t>
            </a:r>
          </a:p>
        </p:txBody>
      </p:sp>
      <p:sp>
        <p:nvSpPr>
          <p:cNvPr id="3079" name="Rectangle 62"/>
          <p:cNvSpPr>
            <a:spLocks noChangeArrowheads="1"/>
          </p:cNvSpPr>
          <p:nvPr/>
        </p:nvSpPr>
        <p:spPr bwMode="auto">
          <a:xfrm>
            <a:off x="2268538" y="2997200"/>
            <a:ext cx="7747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en-US" altLang="ja-JP" sz="1100" b="1">
                <a:solidFill>
                  <a:schemeClr val="bg1"/>
                </a:solidFill>
                <a:latin typeface="HGPｺﾞｼｯｸM" pitchFamily="50" charset="-128"/>
                <a:ea typeface="HGPｺﾞｼｯｸM" pitchFamily="50" charset="-128"/>
              </a:rPr>
              <a:t>crack</a:t>
            </a:r>
            <a:endParaRPr lang="ja-JP" altLang="en-US" sz="1100" b="1">
              <a:solidFill>
                <a:schemeClr val="bg1"/>
              </a:solidFill>
              <a:latin typeface="HGPｺﾞｼｯｸM" pitchFamily="50" charset="-128"/>
              <a:ea typeface="HGPｺﾞｼｯｸM" pitchFamily="50" charset="-128"/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 flipH="1">
            <a:off x="1989138" y="3165475"/>
            <a:ext cx="504825" cy="581025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rot="10800000">
            <a:off x="3444875" y="3492500"/>
            <a:ext cx="215900" cy="233363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935652" cy="107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11" y="1484784"/>
            <a:ext cx="3779848" cy="460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373216"/>
            <a:ext cx="899065" cy="1208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研究者紹介V３ひな形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研究者紹介V３ひな形</Template>
  <TotalTime>33</TotalTime>
  <Words>467</Words>
  <Application>Microsoft Office PowerPoint</Application>
  <PresentationFormat>画面に合わせる (4:3)</PresentationFormat>
  <Paragraphs>22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研究者紹介V３ひな形</vt:lpstr>
      <vt:lpstr>PDE酵素阻害活性に基づいた 農産物由来ポリフェノールの新規生理活性の探索 ［キーワード：ポリフェノール，機能性食品素材，ホスホジエステラーゼ］ 准教授 湯浅 恵造</vt:lpstr>
      <vt:lpstr>Development of New Functional Food Materials  based on the PDE Inhibitory Activity                                                                Associate Professor　Keizo Yuasa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&lt;研究題目&gt;                                                &lt;肩書&gt;　&lt;氏名first  name, family name&gt;</dc:title>
  <dc:creator>admini</dc:creator>
  <cp:lastModifiedBy>admini</cp:lastModifiedBy>
  <cp:revision>8</cp:revision>
  <cp:lastPrinted>2016-05-25T10:39:18Z</cp:lastPrinted>
  <dcterms:created xsi:type="dcterms:W3CDTF">2015-04-30T08:53:54Z</dcterms:created>
  <dcterms:modified xsi:type="dcterms:W3CDTF">2016-06-14T06:06:48Z</dcterms:modified>
</cp:coreProperties>
</file>