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4660"/>
  </p:normalViewPr>
  <p:slideViewPr>
    <p:cSldViewPr>
      <p:cViewPr>
        <p:scale>
          <a:sx n="113" d="100"/>
          <a:sy n="113" d="100"/>
        </p:scale>
        <p:origin x="-1158"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2016/6/28</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080705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3838914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2016/6/28</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oka.Naohiro@tokushima-u.ac.jp" TargetMode="Externa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normAutofit fontScale="90000"/>
          </a:bodyPr>
          <a:lstStyle/>
          <a:p>
            <a:pPr fontAlgn="auto">
              <a:spcAft>
                <a:spcPts val="0"/>
              </a:spcAft>
              <a:defRPr/>
            </a:pPr>
            <a:r>
              <a:rPr lang="ja-JP" altLang="en-US" b="1" dirty="0" smtClean="0"/>
              <a:t>新しい海藻養殖種および有用成分の探索と</a:t>
            </a:r>
            <a:r>
              <a:rPr lang="en-US" altLang="ja-JP" b="1" dirty="0" smtClean="0"/>
              <a:t/>
            </a:r>
            <a:br>
              <a:rPr lang="en-US" altLang="ja-JP" b="1" dirty="0" smtClean="0"/>
            </a:br>
            <a:r>
              <a:rPr lang="ja-JP" altLang="en-US" b="1" dirty="0" smtClean="0"/>
              <a:t>低コスト</a:t>
            </a:r>
            <a:r>
              <a:rPr lang="ja-JP" altLang="en-US" b="1" dirty="0"/>
              <a:t>量産化</a:t>
            </a:r>
            <a:r>
              <a:rPr lang="ja-JP" altLang="en-US" b="1" dirty="0" smtClean="0"/>
              <a:t>技術の開発</a:t>
            </a:r>
            <a:r>
              <a:rPr lang="en-US" altLang="ja-JP" sz="1800" dirty="0" smtClean="0"/>
              <a:t/>
            </a:r>
            <a:br>
              <a:rPr lang="en-US" altLang="ja-JP" sz="1800" dirty="0" smtClean="0"/>
            </a:br>
            <a:r>
              <a:rPr lang="ja-JP" altLang="en-US" sz="1800" dirty="0" smtClean="0"/>
              <a:t>　　　</a:t>
            </a:r>
            <a:r>
              <a:rPr lang="ja-JP" altLang="en-US" sz="1400" dirty="0" smtClean="0">
                <a:latin typeface="+mn-ea"/>
              </a:rPr>
              <a:t>［</a:t>
            </a:r>
            <a:r>
              <a:rPr lang="ja-JP" altLang="en-US" sz="1400" dirty="0">
                <a:latin typeface="+mn-ea"/>
              </a:rPr>
              <a:t>キーワード</a:t>
            </a:r>
            <a:r>
              <a:rPr lang="ja-JP" altLang="en-US" sz="1400" dirty="0" smtClean="0">
                <a:latin typeface="+mn-ea"/>
              </a:rPr>
              <a:t>：海藻、有用成分、量産化技術］</a:t>
            </a:r>
            <a:r>
              <a:rPr lang="ja-JP" altLang="en-US" sz="2000" dirty="0"/>
              <a:t>　</a:t>
            </a:r>
            <a:r>
              <a:rPr lang="ja-JP" altLang="en-US" sz="2000" dirty="0" smtClean="0"/>
              <a:t>　</a:t>
            </a:r>
            <a:r>
              <a:rPr lang="ja-JP" altLang="en-US" sz="2000" dirty="0" smtClean="0">
                <a:latin typeface="+mn-ea"/>
              </a:rPr>
              <a:t>講師</a:t>
            </a:r>
            <a:r>
              <a:rPr lang="ja-JP" altLang="en-US" sz="2000" dirty="0">
                <a:latin typeface="+mn-ea"/>
              </a:rPr>
              <a:t>　</a:t>
            </a:r>
            <a:r>
              <a:rPr lang="ja-JP" altLang="en-US" sz="2000" dirty="0" smtClean="0">
                <a:latin typeface="+mn-ea"/>
              </a:rPr>
              <a:t>岡　直宏</a:t>
            </a:r>
            <a:endParaRPr lang="ja-JP" altLang="en-US" sz="2000" dirty="0"/>
          </a:p>
        </p:txBody>
      </p:sp>
      <p:sp>
        <p:nvSpPr>
          <p:cNvPr id="3" name="コンテンツ プレースホルダー 2"/>
          <p:cNvSpPr>
            <a:spLocks noGrp="1"/>
          </p:cNvSpPr>
          <p:nvPr>
            <p:ph sz="half" idx="1"/>
          </p:nvPr>
        </p:nvSpPr>
        <p:spPr>
          <a:xfrm>
            <a:off x="457200" y="1196975"/>
            <a:ext cx="4038600" cy="5400675"/>
          </a:xfrm>
          <a:ln w="6350"/>
        </p:spPr>
        <p:txBody>
          <a:bodyPr rtlCol="0"/>
          <a:lstStyle/>
          <a:p>
            <a:pPr fontAlgn="auto">
              <a:spcAft>
                <a:spcPts val="0"/>
              </a:spcAft>
              <a:buFont typeface="Arial" pitchFamily="34" charset="0"/>
              <a:buNone/>
              <a:defRPr/>
            </a:pPr>
            <a:endParaRPr lang="ja-JP" altLang="en-US"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ja-JP" altLang="en-US" dirty="0">
                <a:latin typeface="+mn-ea"/>
              </a:rPr>
              <a:t>内容：</a:t>
            </a:r>
            <a:endParaRPr lang="en-US" altLang="ja-JP" dirty="0">
              <a:latin typeface="+mn-ea"/>
            </a:endParaRPr>
          </a:p>
          <a:p>
            <a:pPr fontAlgn="auto">
              <a:spcAft>
                <a:spcPts val="0"/>
              </a:spcAft>
              <a:buFont typeface="Arial" pitchFamily="34" charset="0"/>
              <a:buNone/>
              <a:defRPr/>
            </a:pPr>
            <a:r>
              <a:rPr lang="ja-JP" altLang="en-US" dirty="0" smtClean="0">
                <a:latin typeface="+mn-ea"/>
              </a:rPr>
              <a:t>　</a:t>
            </a:r>
            <a:endParaRPr lang="en-US" altLang="ja-JP" dirty="0" smtClean="0">
              <a:latin typeface="+mn-ea"/>
            </a:endParaRPr>
          </a:p>
          <a:p>
            <a:pPr fontAlgn="auto">
              <a:spcAft>
                <a:spcPts val="0"/>
              </a:spcAft>
              <a:buFont typeface="Arial" pitchFamily="34" charset="0"/>
              <a:buNone/>
              <a:defRPr/>
            </a:pPr>
            <a:r>
              <a:rPr lang="ja-JP" altLang="en-US" dirty="0" smtClean="0">
                <a:latin typeface="+mn-ea"/>
              </a:rPr>
              <a:t>　大型海藻はワカメやコンブ、スジアオノリなど食用のみならず、その成分</a:t>
            </a:r>
            <a:r>
              <a:rPr lang="ja-JP" altLang="en-US" dirty="0">
                <a:latin typeface="+mn-ea"/>
              </a:rPr>
              <a:t>は</a:t>
            </a:r>
            <a:r>
              <a:rPr lang="ja-JP" altLang="en-US" dirty="0" smtClean="0">
                <a:latin typeface="+mn-ea"/>
              </a:rPr>
              <a:t>医薬品や化粧品、健康食品に利用されるが、現在は一部の大型海藻が利用されているに過ぎない。</a:t>
            </a:r>
            <a:endParaRPr lang="en-US" altLang="ja-JP" dirty="0" smtClean="0">
              <a:latin typeface="+mn-ea"/>
            </a:endParaRPr>
          </a:p>
          <a:p>
            <a:pPr fontAlgn="auto">
              <a:spcAft>
                <a:spcPts val="0"/>
              </a:spcAft>
              <a:buFont typeface="Arial" pitchFamily="34" charset="0"/>
              <a:buNone/>
              <a:defRPr/>
            </a:pPr>
            <a:r>
              <a:rPr lang="ja-JP" altLang="en-US" dirty="0">
                <a:latin typeface="+mn-ea"/>
              </a:rPr>
              <a:t>　</a:t>
            </a:r>
            <a:r>
              <a:rPr lang="ja-JP" altLang="en-US" dirty="0" smtClean="0">
                <a:latin typeface="+mn-ea"/>
              </a:rPr>
              <a:t>我々は様々な大型海藻をスクリーニングし、食用途となる新しい種類や、有用な機能性成分の探索に取り組んでいる。また基礎研究では海藻の生長や成分生産に特化した至適培養条件の検索、応用研究では屋外水槽を用いた大量培養（パイロットプラントレベル）による陸上培養システムの構築にも取り組んでいる。</a:t>
            </a:r>
            <a:r>
              <a:rPr lang="ja-JP" altLang="en-US" dirty="0">
                <a:latin typeface="+mn-ea"/>
              </a:rPr>
              <a:t>　</a:t>
            </a:r>
          </a:p>
          <a:p>
            <a:pPr fontAlgn="auto">
              <a:spcAft>
                <a:spcPts val="0"/>
              </a:spcAft>
              <a:buFont typeface="Arial" pitchFamily="34" charset="0"/>
              <a:buNone/>
              <a:defRPr/>
            </a:pPr>
            <a:endParaRPr lang="ja-JP" altLang="en-US" dirty="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buFont typeface="Arial" pitchFamily="34" charset="0"/>
              <a:buNone/>
              <a:defRPr/>
            </a:pPr>
            <a:endParaRPr lang="en-US" altLang="ja-JP" sz="1200" dirty="0" smtClean="0">
              <a:latin typeface="+mn-ea"/>
            </a:endParaRPr>
          </a:p>
          <a:p>
            <a:pPr fontAlgn="auto">
              <a:lnSpc>
                <a:spcPct val="90000"/>
              </a:lnSpc>
              <a:spcBef>
                <a:spcPts val="600"/>
              </a:spcBef>
              <a:spcAft>
                <a:spcPts val="0"/>
              </a:spcAft>
              <a:buFont typeface="Arial" pitchFamily="34" charset="0"/>
              <a:buNone/>
              <a:defRPr/>
            </a:pPr>
            <a:r>
              <a:rPr lang="ja-JP" altLang="en-US" sz="1200" dirty="0" smtClean="0">
                <a:latin typeface="+mn-ea"/>
              </a:rPr>
              <a:t>分野：</a:t>
            </a:r>
            <a:r>
              <a:rPr lang="ja-JP" altLang="en-US" sz="1200" dirty="0">
                <a:latin typeface="+mn-ea"/>
              </a:rPr>
              <a:t>生物学</a:t>
            </a:r>
            <a:endParaRPr lang="en-US" altLang="ja-JP" sz="1200" dirty="0" smtClean="0">
              <a:latin typeface="+mn-ea"/>
            </a:endParaRPr>
          </a:p>
          <a:p>
            <a:pPr fontAlgn="auto">
              <a:lnSpc>
                <a:spcPct val="90000"/>
              </a:lnSpc>
              <a:spcBef>
                <a:spcPts val="600"/>
              </a:spcBef>
              <a:spcAft>
                <a:spcPts val="0"/>
              </a:spcAft>
              <a:buFont typeface="Arial" pitchFamily="34" charset="0"/>
              <a:buNone/>
              <a:defRPr/>
            </a:pPr>
            <a:r>
              <a:rPr lang="ja-JP" altLang="en-US" sz="1200" dirty="0" smtClean="0">
                <a:latin typeface="+mn-ea"/>
              </a:rPr>
              <a:t>専門：水圏生産</a:t>
            </a:r>
            <a:r>
              <a:rPr lang="ja-JP" altLang="en-US" sz="1200" dirty="0">
                <a:latin typeface="+mn-ea"/>
              </a:rPr>
              <a:t>科学</a:t>
            </a:r>
            <a:endParaRPr lang="en-US" altLang="ja-JP" sz="1200" dirty="0">
              <a:latin typeface="+mn-ea"/>
            </a:endParaRPr>
          </a:p>
          <a:p>
            <a:pPr fontAlgn="auto">
              <a:lnSpc>
                <a:spcPct val="90000"/>
              </a:lnSpc>
              <a:spcBef>
                <a:spcPts val="600"/>
              </a:spcBef>
              <a:spcAft>
                <a:spcPts val="0"/>
              </a:spcAft>
              <a:buFont typeface="Arial" pitchFamily="34" charset="0"/>
              <a:buNone/>
              <a:defRPr/>
            </a:pPr>
            <a:r>
              <a:rPr lang="en-US" altLang="ja-JP" sz="1200" dirty="0" smtClean="0">
                <a:latin typeface="+mn-ea"/>
                <a:cs typeface="Times New Roman" pitchFamily="18" charset="0"/>
              </a:rPr>
              <a:t>E-mail</a:t>
            </a:r>
            <a:r>
              <a:rPr lang="en-US" altLang="ja-JP" sz="1200" dirty="0">
                <a:latin typeface="+mn-ea"/>
                <a:cs typeface="Times New Roman" pitchFamily="18" charset="0"/>
              </a:rPr>
              <a:t>: </a:t>
            </a:r>
            <a:r>
              <a:rPr lang="en-US" altLang="ja-JP" sz="1200" dirty="0" smtClean="0">
                <a:latin typeface="+mn-ea"/>
                <a:cs typeface="Times New Roman" pitchFamily="18" charset="0"/>
                <a:hlinkClick r:id="rId3"/>
              </a:rPr>
              <a:t>oka.Naohiro@tokushima-u.ac.jp</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Tel.   </a:t>
            </a:r>
            <a:r>
              <a:rPr lang="ja-JP" altLang="en-US" sz="1200" dirty="0" smtClean="0">
                <a:latin typeface="+mn-ea"/>
                <a:cs typeface="Times New Roman" pitchFamily="18" charset="0"/>
              </a:rPr>
              <a:t>電話番号</a:t>
            </a:r>
            <a:r>
              <a:rPr lang="en-US" altLang="ja-JP" sz="1200" dirty="0" smtClean="0">
                <a:latin typeface="+mn-ea"/>
                <a:cs typeface="Times New Roman" pitchFamily="18" charset="0"/>
              </a:rPr>
              <a:t>088-656-5200</a:t>
            </a:r>
            <a:endParaRPr lang="en-US" altLang="ja-JP" sz="1200" dirty="0">
              <a:latin typeface="+mn-ea"/>
              <a:cs typeface="Times New Roman" pitchFamily="18" charset="0"/>
            </a:endParaRPr>
          </a:p>
        </p:txBody>
      </p:sp>
      <p:sp>
        <p:nvSpPr>
          <p:cNvPr id="4103"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図 6"/>
          <p:cNvPicPr>
            <a:picLocks noChangeAspect="1"/>
          </p:cNvPicPr>
          <p:nvPr/>
        </p:nvPicPr>
        <p:blipFill>
          <a:blip r:embed="rId5"/>
          <a:stretch>
            <a:fillRect/>
          </a:stretch>
        </p:blipFill>
        <p:spPr>
          <a:xfrm>
            <a:off x="1684529" y="3314653"/>
            <a:ext cx="2695191" cy="1342933"/>
          </a:xfrm>
          <a:prstGeom prst="rect">
            <a:avLst/>
          </a:prstGeom>
        </p:spPr>
      </p:pic>
      <p:pic>
        <p:nvPicPr>
          <p:cNvPr id="8" name="図 7"/>
          <p:cNvPicPr>
            <a:picLocks noChangeAspect="1"/>
          </p:cNvPicPr>
          <p:nvPr/>
        </p:nvPicPr>
        <p:blipFill>
          <a:blip r:embed="rId6"/>
          <a:stretch>
            <a:fillRect/>
          </a:stretch>
        </p:blipFill>
        <p:spPr>
          <a:xfrm>
            <a:off x="539552" y="1303566"/>
            <a:ext cx="4032448" cy="1973224"/>
          </a:xfrm>
          <a:prstGeom prst="rect">
            <a:avLst/>
          </a:prstGeom>
        </p:spPr>
      </p:pic>
      <p:pic>
        <p:nvPicPr>
          <p:cNvPr id="9" name="図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84835" y="4877310"/>
            <a:ext cx="1907704" cy="1430778"/>
          </a:xfrm>
          <a:prstGeom prst="rect">
            <a:avLst/>
          </a:prstGeom>
        </p:spPr>
      </p:pic>
      <p:pic>
        <p:nvPicPr>
          <p:cNvPr id="10" name="図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400000">
            <a:off x="655628" y="5056157"/>
            <a:ext cx="1430779" cy="1073084"/>
          </a:xfrm>
          <a:prstGeom prst="rect">
            <a:avLst/>
          </a:prstGeom>
        </p:spPr>
      </p:pic>
      <p:sp>
        <p:nvSpPr>
          <p:cNvPr id="11" name="屈折矢印 10"/>
          <p:cNvSpPr/>
          <p:nvPr/>
        </p:nvSpPr>
        <p:spPr>
          <a:xfrm rot="5400000">
            <a:off x="914628" y="3366012"/>
            <a:ext cx="728589" cy="62667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43895" y="6336040"/>
            <a:ext cx="1454244" cy="261610"/>
          </a:xfrm>
          <a:prstGeom prst="rect">
            <a:avLst/>
          </a:prstGeom>
          <a:noFill/>
        </p:spPr>
        <p:txBody>
          <a:bodyPr wrap="none" rtlCol="0">
            <a:spAutoFit/>
          </a:bodyPr>
          <a:lstStyle/>
          <a:p>
            <a:r>
              <a:rPr lang="ja-JP" altLang="en-US" sz="1100" b="1" dirty="0" smtClean="0">
                <a:latin typeface="Arial" panose="020B0604020202020204" pitchFamily="34" charset="0"/>
                <a:cs typeface="Arial" panose="020B0604020202020204" pitchFamily="34" charset="0"/>
              </a:rPr>
              <a:t>室内培養（基礎研究）</a:t>
            </a:r>
            <a:endParaRPr kumimoji="1" lang="ja-JP" altLang="en-US" sz="1100" b="1" dirty="0">
              <a:latin typeface="Arial" panose="020B0604020202020204" pitchFamily="34" charset="0"/>
              <a:cs typeface="Arial" panose="020B0604020202020204" pitchFamily="34" charset="0"/>
            </a:endParaRPr>
          </a:p>
        </p:txBody>
      </p:sp>
      <p:sp>
        <p:nvSpPr>
          <p:cNvPr id="19" name="テキスト ボックス 18"/>
          <p:cNvSpPr txBox="1"/>
          <p:nvPr/>
        </p:nvSpPr>
        <p:spPr>
          <a:xfrm>
            <a:off x="2511565" y="6337248"/>
            <a:ext cx="1454244" cy="261610"/>
          </a:xfrm>
          <a:prstGeom prst="rect">
            <a:avLst/>
          </a:prstGeom>
          <a:noFill/>
        </p:spPr>
        <p:txBody>
          <a:bodyPr wrap="none" rtlCol="0">
            <a:spAutoFit/>
          </a:bodyPr>
          <a:lstStyle/>
          <a:p>
            <a:r>
              <a:rPr lang="ja-JP" altLang="en-US" sz="1100" b="1" dirty="0" smtClean="0">
                <a:latin typeface="Arial" panose="020B0604020202020204" pitchFamily="34" charset="0"/>
                <a:cs typeface="Arial" panose="020B0604020202020204" pitchFamily="34" charset="0"/>
              </a:rPr>
              <a:t>屋外養殖（応用研究）</a:t>
            </a:r>
            <a:endParaRPr kumimoji="1" lang="ja-JP" altLang="en-US" sz="11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normAutofit/>
          </a:bodyPr>
          <a:lstStyle/>
          <a:p>
            <a:pPr fontAlgn="auto">
              <a:spcAft>
                <a:spcPts val="0"/>
              </a:spcAft>
              <a:defRPr/>
            </a:pPr>
            <a:r>
              <a:rPr lang="en-US" altLang="ja-JP" sz="2000" dirty="0">
                <a:latin typeface="Arial" pitchFamily="34" charset="0"/>
                <a:cs typeface="Arial" pitchFamily="34" charset="0"/>
              </a:rPr>
              <a:t>Research and </a:t>
            </a:r>
            <a:r>
              <a:rPr lang="en-US" altLang="ja-JP" sz="2000" dirty="0" smtClean="0">
                <a:latin typeface="Arial" pitchFamily="34" charset="0"/>
                <a:cs typeface="Arial" pitchFamily="34" charset="0"/>
              </a:rPr>
              <a:t>tank culture </a:t>
            </a:r>
            <a:r>
              <a:rPr lang="en-US" altLang="ja-JP" sz="2000" dirty="0">
                <a:latin typeface="Arial" pitchFamily="34" charset="0"/>
                <a:cs typeface="Arial" pitchFamily="34" charset="0"/>
              </a:rPr>
              <a:t>technology development of new </a:t>
            </a:r>
            <a:r>
              <a:rPr lang="en-US" altLang="ja-JP" sz="2000" dirty="0" smtClean="0">
                <a:latin typeface="Arial" pitchFamily="34" charset="0"/>
                <a:cs typeface="Arial" pitchFamily="34" charset="0"/>
              </a:rPr>
              <a:t>aquaculture </a:t>
            </a:r>
            <a:r>
              <a:rPr lang="en-US" altLang="ja-JP" sz="2000" dirty="0">
                <a:latin typeface="Arial" pitchFamily="34" charset="0"/>
                <a:cs typeface="Arial" pitchFamily="34" charset="0"/>
              </a:rPr>
              <a:t>species and </a:t>
            </a:r>
            <a:r>
              <a:rPr lang="en-US" altLang="ja-JP" sz="2000" dirty="0" smtClean="0">
                <a:latin typeface="Arial" pitchFamily="34" charset="0"/>
                <a:cs typeface="Arial" pitchFamily="34" charset="0"/>
              </a:rPr>
              <a:t>functional ingredients of seaweed.</a:t>
            </a:r>
            <a:r>
              <a:rPr lang="en-US" altLang="ja-JP" sz="1800" dirty="0" smtClean="0">
                <a:latin typeface="Arial" pitchFamily="34" charset="0"/>
                <a:cs typeface="Arial" pitchFamily="34" charset="0"/>
              </a:rPr>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                                               </a:t>
            </a:r>
            <a:r>
              <a:rPr lang="en-US" altLang="ja-JP" sz="1600" dirty="0" smtClean="0">
                <a:latin typeface="Arial" pitchFamily="34" charset="0"/>
                <a:cs typeface="Arial" pitchFamily="34" charset="0"/>
              </a:rPr>
              <a:t>Lecture</a:t>
            </a:r>
            <a:r>
              <a:rPr lang="en-US" altLang="ja-JP" sz="1600" dirty="0">
                <a:latin typeface="Arial" pitchFamily="34" charset="0"/>
                <a:cs typeface="Arial" pitchFamily="34" charset="0"/>
              </a:rPr>
              <a:t>r</a:t>
            </a:r>
            <a:r>
              <a:rPr lang="ja-JP" altLang="en-US" sz="1600" dirty="0">
                <a:latin typeface="Arial" pitchFamily="34" charset="0"/>
                <a:cs typeface="Arial" pitchFamily="34" charset="0"/>
              </a:rPr>
              <a:t>　</a:t>
            </a:r>
            <a:r>
              <a:rPr lang="ja-JP" altLang="en-US" sz="1600" dirty="0" smtClean="0">
                <a:latin typeface="Arial" pitchFamily="34" charset="0"/>
                <a:cs typeface="Arial" pitchFamily="34" charset="0"/>
              </a:rPr>
              <a:t>  </a:t>
            </a:r>
            <a:r>
              <a:rPr lang="en-US" altLang="ja-JP" sz="1600" dirty="0" smtClean="0">
                <a:latin typeface="Arial" pitchFamily="34" charset="0"/>
                <a:cs typeface="Arial" pitchFamily="34" charset="0"/>
              </a:rPr>
              <a:t>Naohiro Oka</a:t>
            </a:r>
            <a:endParaRPr lang="ja-JP" altLang="en-US" sz="16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endParaRPr lang="ja-JP" altLang="en-US" sz="1200" dirty="0" smtClean="0">
              <a:latin typeface="Arial" charset="0"/>
              <a:cs typeface="Arial" charset="0"/>
            </a:endParaRPr>
          </a:p>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en-US" altLang="ja-JP" dirty="0" smtClean="0">
                <a:latin typeface="Arial" pitchFamily="34" charset="0"/>
                <a:cs typeface="Arial" pitchFamily="34" charset="0"/>
              </a:rPr>
              <a:t>Content: </a:t>
            </a:r>
          </a:p>
          <a:p>
            <a:pPr fontAlgn="auto">
              <a:spcAft>
                <a:spcPts val="0"/>
              </a:spcAft>
              <a:defRPr/>
            </a:pPr>
            <a:endParaRPr lang="en-US" altLang="ja-JP" dirty="0" smtClean="0">
              <a:latin typeface="Arial" pitchFamily="34" charset="0"/>
              <a:cs typeface="Arial" pitchFamily="34" charset="0"/>
            </a:endParaRPr>
          </a:p>
          <a:p>
            <a:pPr fontAlgn="auto">
              <a:spcAft>
                <a:spcPts val="0"/>
              </a:spcAft>
              <a:defRPr/>
            </a:pPr>
            <a:r>
              <a:rPr lang="en-US" altLang="ja-JP" dirty="0" smtClean="0">
                <a:latin typeface="Arial" pitchFamily="34" charset="0"/>
                <a:cs typeface="Arial" pitchFamily="34" charset="0"/>
              </a:rPr>
              <a:t> We </a:t>
            </a:r>
            <a:r>
              <a:rPr lang="en-US" altLang="ja-JP" dirty="0">
                <a:latin typeface="Arial" pitchFamily="34" charset="0"/>
                <a:cs typeface="Arial" pitchFamily="34" charset="0"/>
              </a:rPr>
              <a:t>screened a variety of </a:t>
            </a:r>
            <a:r>
              <a:rPr lang="en-US" altLang="ja-JP" dirty="0" smtClean="0">
                <a:latin typeface="Arial" pitchFamily="34" charset="0"/>
                <a:cs typeface="Arial" pitchFamily="34" charset="0"/>
              </a:rPr>
              <a:t>seaweeds, </a:t>
            </a:r>
            <a:r>
              <a:rPr lang="en-US" altLang="ja-JP" dirty="0">
                <a:latin typeface="Arial" pitchFamily="34" charset="0"/>
                <a:cs typeface="Arial" pitchFamily="34" charset="0"/>
              </a:rPr>
              <a:t>we are working on the search for new types and useful functional ingredients to be a food applications. Also search of optimal culture conditions that specializes in growth and component production of seaweed in the basic research, the applied research are also working to build a land-based culture system by the mass culture with an outdoor water tank (pilot plant level).</a:t>
            </a:r>
            <a:endParaRPr lang="ja-JP" altLang="en-US" dirty="0"/>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dirty="0" smtClean="0">
                <a:latin typeface="Arial" charset="0"/>
                <a:cs typeface="Arial" charset="0"/>
              </a:rPr>
              <a:t>Keywords</a:t>
            </a:r>
            <a:r>
              <a:rPr lang="ja-JP" altLang="en-US" sz="1200" dirty="0" smtClean="0">
                <a:latin typeface="Arial" charset="0"/>
                <a:cs typeface="Arial" charset="0"/>
              </a:rPr>
              <a:t>：</a:t>
            </a:r>
            <a:r>
              <a:rPr lang="en-US" altLang="ja-JP" sz="1200" dirty="0" smtClean="0">
                <a:latin typeface="Arial" charset="0"/>
                <a:cs typeface="Arial" charset="0"/>
              </a:rPr>
              <a:t>seaweed, aquaculture, functional ingredients</a:t>
            </a:r>
          </a:p>
          <a:p>
            <a:r>
              <a:rPr lang="en-US" altLang="ja-JP" sz="1200" dirty="0" smtClean="0">
                <a:latin typeface="Arial" charset="0"/>
                <a:cs typeface="Arial" charset="0"/>
              </a:rPr>
              <a:t>E-mail: oka.Naohiro@tokushima-u.ac.jp</a:t>
            </a:r>
          </a:p>
          <a:p>
            <a:r>
              <a:rPr lang="en-US" altLang="ja-JP" sz="1200" dirty="0" smtClean="0">
                <a:latin typeface="Arial" charset="0"/>
                <a:cs typeface="Arial" charset="0"/>
              </a:rPr>
              <a:t>Tel.  +81-88-656-5200</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図 4"/>
          <p:cNvPicPr>
            <a:picLocks noChangeAspect="1"/>
          </p:cNvPicPr>
          <p:nvPr/>
        </p:nvPicPr>
        <p:blipFill>
          <a:blip r:embed="rId4"/>
          <a:stretch>
            <a:fillRect/>
          </a:stretch>
        </p:blipFill>
        <p:spPr>
          <a:xfrm>
            <a:off x="539552" y="1375410"/>
            <a:ext cx="4050719" cy="1940578"/>
          </a:xfrm>
          <a:prstGeom prst="rect">
            <a:avLst/>
          </a:prstGeom>
        </p:spPr>
      </p:pic>
      <p:sp>
        <p:nvSpPr>
          <p:cNvPr id="13" name="屈折矢印 12"/>
          <p:cNvSpPr/>
          <p:nvPr/>
        </p:nvSpPr>
        <p:spPr>
          <a:xfrm rot="5400000">
            <a:off x="762229" y="3449312"/>
            <a:ext cx="728589" cy="62667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a:blip r:embed="rId5"/>
          <a:stretch>
            <a:fillRect/>
          </a:stretch>
        </p:blipFill>
        <p:spPr>
          <a:xfrm>
            <a:off x="1592263" y="3427637"/>
            <a:ext cx="2645270" cy="1297507"/>
          </a:xfrm>
          <a:prstGeom prst="rect">
            <a:avLst/>
          </a:prstGeom>
        </p:spPr>
      </p:pic>
      <p:pic>
        <p:nvPicPr>
          <p:cNvPr id="27" name="図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26709" y="4869160"/>
            <a:ext cx="2101169" cy="1575877"/>
          </a:xfrm>
          <a:prstGeom prst="rect">
            <a:avLst/>
          </a:prstGeom>
        </p:spPr>
      </p:pic>
      <p:pic>
        <p:nvPicPr>
          <p:cNvPr id="28" name="図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485326" y="5067403"/>
            <a:ext cx="1585935" cy="118945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232</TotalTime>
  <Words>154</Words>
  <Application>Microsoft Office PowerPoint</Application>
  <PresentationFormat>画面に合わせる (4:3)</PresentationFormat>
  <Paragraphs>25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新しい海藻養殖種および有用成分の探索と 低コスト量産化技術の開発 　　　［キーワード：海藻、有用成分、量産化技術］　　講師　岡　直宏</vt:lpstr>
      <vt:lpstr>Research and tank culture technology development of new aquaculture species and functional ingredients of seaweed.                                                Lecturer　  Naohiro Oka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24</cp:revision>
  <cp:lastPrinted>2016-05-25T10:39:18Z</cp:lastPrinted>
  <dcterms:created xsi:type="dcterms:W3CDTF">2015-04-30T08:53:54Z</dcterms:created>
  <dcterms:modified xsi:type="dcterms:W3CDTF">2016-06-28T00:53:38Z</dcterms:modified>
</cp:coreProperties>
</file>