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C1B3"/>
    <a:srgbClr val="FF6600"/>
    <a:srgbClr val="FF8C01"/>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2" autoAdjust="0"/>
    <p:restoredTop sz="94660"/>
  </p:normalViewPr>
  <p:slideViewPr>
    <p:cSldViewPr>
      <p:cViewPr>
        <p:scale>
          <a:sx n="113" d="100"/>
          <a:sy n="113" d="100"/>
        </p:scale>
        <p:origin x="-1158"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2016/6/30</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717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D7AE0B6-D9CB-4FEB-89EA-3BEDEF6B7FE3}"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2795750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4C342A47-B8EB-40F6-B7E3-8C7EEBB800CB}" type="slidenum">
              <a:rPr lang="ja-JP" altLang="en-US"/>
              <a:pPr fontAlgn="base">
                <a:spcBef>
                  <a:spcPct val="0"/>
                </a:spcBef>
                <a:spcAft>
                  <a:spcPct val="0"/>
                </a:spcAft>
              </a:pPr>
              <a:t>2</a:t>
            </a:fld>
            <a:endParaRPr lang="ja-JP" altLang="en-US"/>
          </a:p>
        </p:txBody>
      </p:sp>
    </p:spTree>
    <p:extLst>
      <p:ext uri="{BB962C8B-B14F-4D97-AF65-F5344CB8AC3E}">
        <p14:creationId xmlns:p14="http://schemas.microsoft.com/office/powerpoint/2010/main" val="760887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dirty="0" smtClean="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2016/6/30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2016/6/30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2016/6/30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2016/6/30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2016/6/30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2016/6/30</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emf"/><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emf"/><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p:cNvSpPr/>
          <p:nvPr/>
        </p:nvSpPr>
        <p:spPr>
          <a:xfrm>
            <a:off x="611560" y="3649181"/>
            <a:ext cx="3790410" cy="2856482"/>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611560" y="1340768"/>
            <a:ext cx="3749063" cy="1772431"/>
          </a:xfrm>
          <a:prstGeom prst="round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a:extLst/>
        </p:spPr>
        <p:txBody>
          <a:bodyPr rtlCol="0">
            <a:normAutofit/>
          </a:bodyPr>
          <a:lstStyle/>
          <a:p>
            <a:pPr fontAlgn="auto">
              <a:spcAft>
                <a:spcPts val="0"/>
              </a:spcAft>
              <a:defRPr/>
            </a:pPr>
            <a:r>
              <a:rPr lang="ja-JP" altLang="en-US" dirty="0" smtClean="0">
                <a:latin typeface="+mn-ea"/>
              </a:rPr>
              <a:t>ゲノム編集</a:t>
            </a:r>
            <a:r>
              <a:rPr lang="ja-JP" altLang="en-US" dirty="0">
                <a:latin typeface="+mn-ea"/>
              </a:rPr>
              <a:t>技術</a:t>
            </a:r>
            <a:r>
              <a:rPr lang="ja-JP" altLang="en-US" dirty="0" smtClean="0">
                <a:latin typeface="+mn-ea"/>
              </a:rPr>
              <a:t>を活用した医用モデルブタの作製</a:t>
            </a:r>
            <a:r>
              <a:rPr lang="en-US" altLang="ja-JP" sz="1800" dirty="0" smtClean="0"/>
              <a:t/>
            </a:r>
            <a:br>
              <a:rPr lang="en-US" altLang="ja-JP" sz="1800" dirty="0" smtClean="0"/>
            </a:br>
            <a:r>
              <a:rPr lang="ja-JP" altLang="en-US" sz="1800" dirty="0" smtClean="0"/>
              <a:t>　　　</a:t>
            </a:r>
            <a:r>
              <a:rPr lang="ja-JP" altLang="en-US" sz="1400" dirty="0" smtClean="0">
                <a:latin typeface="+mn-ea"/>
              </a:rPr>
              <a:t>［</a:t>
            </a:r>
            <a:r>
              <a:rPr lang="ja-JP" altLang="en-US" sz="1400" dirty="0">
                <a:latin typeface="+mn-ea"/>
              </a:rPr>
              <a:t>キーワード</a:t>
            </a:r>
            <a:r>
              <a:rPr lang="ja-JP" altLang="en-US" sz="1400" dirty="0" smtClean="0">
                <a:latin typeface="+mn-ea"/>
              </a:rPr>
              <a:t>：ブタ</a:t>
            </a:r>
            <a:r>
              <a:rPr lang="en-US" altLang="ja-JP" sz="1400" dirty="0" smtClean="0">
                <a:latin typeface="+mn-ea"/>
              </a:rPr>
              <a:t>, </a:t>
            </a:r>
            <a:r>
              <a:rPr lang="ja-JP" altLang="en-US" sz="1400" dirty="0" smtClean="0">
                <a:latin typeface="+mn-ea"/>
              </a:rPr>
              <a:t>体外胚生産，ゲノム</a:t>
            </a:r>
            <a:r>
              <a:rPr lang="ja-JP" altLang="en-US" sz="1400" dirty="0">
                <a:latin typeface="+mn-ea"/>
              </a:rPr>
              <a:t>編集</a:t>
            </a:r>
            <a:r>
              <a:rPr lang="ja-JP" altLang="en-US" sz="1400" dirty="0" smtClean="0">
                <a:latin typeface="+mn-ea"/>
              </a:rPr>
              <a:t>］</a:t>
            </a:r>
            <a:r>
              <a:rPr lang="ja-JP" altLang="en-US" sz="2000" dirty="0"/>
              <a:t>　</a:t>
            </a:r>
            <a:r>
              <a:rPr lang="ja-JP" altLang="en-US" sz="2000" dirty="0" smtClean="0"/>
              <a:t>　</a:t>
            </a:r>
            <a:r>
              <a:rPr lang="en-US" altLang="ja-JP" sz="2000" dirty="0" smtClean="0">
                <a:latin typeface="+mn-ea"/>
              </a:rPr>
              <a:t>&lt;</a:t>
            </a:r>
            <a:r>
              <a:rPr lang="ja-JP" altLang="en-US" sz="2000" dirty="0">
                <a:latin typeface="+mn-ea"/>
              </a:rPr>
              <a:t>特</a:t>
            </a:r>
            <a:r>
              <a:rPr lang="ja-JP" altLang="en-US" sz="2000" dirty="0" smtClean="0">
                <a:latin typeface="+mn-ea"/>
              </a:rPr>
              <a:t>任</a:t>
            </a:r>
            <a:r>
              <a:rPr lang="ja-JP" altLang="en-US" sz="2000" dirty="0">
                <a:latin typeface="+mn-ea"/>
              </a:rPr>
              <a:t>助教</a:t>
            </a:r>
            <a:r>
              <a:rPr lang="en-US" altLang="ja-JP" sz="2000" dirty="0" smtClean="0">
                <a:latin typeface="+mn-ea"/>
              </a:rPr>
              <a:t>&gt;</a:t>
            </a:r>
            <a:r>
              <a:rPr lang="ja-JP" altLang="en-US" sz="2000" dirty="0">
                <a:latin typeface="+mn-ea"/>
              </a:rPr>
              <a:t>　</a:t>
            </a:r>
            <a:r>
              <a:rPr lang="en-US" altLang="ja-JP" sz="2000" dirty="0" smtClean="0">
                <a:latin typeface="+mn-ea"/>
              </a:rPr>
              <a:t>&lt;</a:t>
            </a:r>
            <a:r>
              <a:rPr lang="ja-JP" altLang="en-US" sz="2000" dirty="0" smtClean="0">
                <a:latin typeface="+mn-ea"/>
              </a:rPr>
              <a:t>谷原史倫</a:t>
            </a:r>
            <a:r>
              <a:rPr lang="en-US" altLang="ja-JP" sz="2000" dirty="0" smtClean="0">
                <a:latin typeface="+mn-ea"/>
              </a:rPr>
              <a:t>&gt;</a:t>
            </a:r>
            <a:endParaRPr lang="ja-JP" altLang="en-US" sz="2000" dirty="0"/>
          </a:p>
        </p:txBody>
      </p:sp>
      <p:sp>
        <p:nvSpPr>
          <p:cNvPr id="3" name="コンテンツ プレースホルダー 2"/>
          <p:cNvSpPr>
            <a:spLocks noGrp="1"/>
          </p:cNvSpPr>
          <p:nvPr>
            <p:ph sz="half" idx="1"/>
          </p:nvPr>
        </p:nvSpPr>
        <p:spPr>
          <a:xfrm>
            <a:off x="457200" y="1196975"/>
            <a:ext cx="4038600" cy="5400675"/>
          </a:xfrm>
          <a:ln w="6350"/>
        </p:spPr>
        <p:txBody>
          <a:bodyPr rtlCol="0"/>
          <a:lstStyle/>
          <a:p>
            <a:pPr fontAlgn="auto">
              <a:spcAft>
                <a:spcPts val="0"/>
              </a:spcAft>
              <a:buFont typeface="Arial" pitchFamily="34" charset="0"/>
              <a:buNone/>
              <a:defRPr/>
            </a:pPr>
            <a:r>
              <a:rPr lang="ja-JP" altLang="en-US" dirty="0" smtClean="0">
                <a:latin typeface="+mn-ea"/>
              </a:rPr>
              <a:t>　</a:t>
            </a:r>
            <a:endParaRPr lang="ja-JP" altLang="en-US" dirty="0">
              <a:latin typeface="+mn-ea"/>
            </a:endParaRPr>
          </a:p>
        </p:txBody>
      </p:sp>
      <p:sp>
        <p:nvSpPr>
          <p:cNvPr id="4" name="コンテンツ プレースホルダー 3"/>
          <p:cNvSpPr>
            <a:spLocks noGrp="1"/>
          </p:cNvSpPr>
          <p:nvPr>
            <p:ph sz="half" idx="2"/>
          </p:nvPr>
        </p:nvSpPr>
        <p:spPr>
          <a:xfrm>
            <a:off x="4648200" y="1196975"/>
            <a:ext cx="4038600" cy="3816350"/>
          </a:xfrm>
        </p:spPr>
        <p:txBody>
          <a:bodyPr rtlCol="0">
            <a:normAutofit fontScale="92500"/>
          </a:bodyPr>
          <a:lstStyle/>
          <a:p>
            <a:pPr fontAlgn="auto">
              <a:spcAft>
                <a:spcPts val="0"/>
              </a:spcAft>
              <a:buFont typeface="Arial" pitchFamily="34" charset="0"/>
              <a:buNone/>
              <a:defRPr/>
            </a:pPr>
            <a:r>
              <a:rPr lang="ja-JP" altLang="en-US" dirty="0">
                <a:latin typeface="+mn-ea"/>
              </a:rPr>
              <a:t>内容：</a:t>
            </a:r>
            <a:endParaRPr lang="en-US" altLang="ja-JP" dirty="0">
              <a:latin typeface="+mn-ea"/>
            </a:endParaRPr>
          </a:p>
          <a:p>
            <a:pPr fontAlgn="auto">
              <a:lnSpc>
                <a:spcPct val="150000"/>
              </a:lnSpc>
              <a:spcAft>
                <a:spcPts val="0"/>
              </a:spcAft>
              <a:buFont typeface="Arial" pitchFamily="34" charset="0"/>
              <a:buNone/>
              <a:defRPr/>
            </a:pPr>
            <a:r>
              <a:rPr lang="ja-JP" altLang="en-US" dirty="0" smtClean="0">
                <a:latin typeface="+mn-ea"/>
              </a:rPr>
              <a:t>　近年、家畜の生殖工学技術は</a:t>
            </a:r>
            <a:r>
              <a:rPr lang="ja-JP" altLang="en-US" dirty="0">
                <a:latin typeface="+mn-ea"/>
              </a:rPr>
              <a:t>急速</a:t>
            </a:r>
            <a:r>
              <a:rPr lang="ja-JP" altLang="en-US" dirty="0" smtClean="0">
                <a:latin typeface="+mn-ea"/>
              </a:rPr>
              <a:t>に発展し、精子の半永久的な凍結保存や、卵巣から採取した卵子の体外培養、体外受精、体細胞核移植によるクロ</a:t>
            </a:r>
            <a:r>
              <a:rPr lang="en-US" altLang="ja-JP" dirty="0" smtClean="0">
                <a:latin typeface="+mn-ea"/>
              </a:rPr>
              <a:t>―</a:t>
            </a:r>
            <a:r>
              <a:rPr lang="ja-JP" altLang="en-US" dirty="0" smtClean="0">
                <a:latin typeface="+mn-ea"/>
              </a:rPr>
              <a:t>ン動物の作製といった様々なことが可能となりました。</a:t>
            </a:r>
            <a:endParaRPr lang="en-US" altLang="ja-JP" dirty="0" smtClean="0">
              <a:latin typeface="+mn-ea"/>
            </a:endParaRPr>
          </a:p>
          <a:p>
            <a:pPr fontAlgn="auto">
              <a:lnSpc>
                <a:spcPct val="150000"/>
              </a:lnSpc>
              <a:spcAft>
                <a:spcPts val="0"/>
              </a:spcAft>
              <a:defRPr/>
            </a:pPr>
            <a:r>
              <a:rPr lang="ja-JP" altLang="en-US" dirty="0">
                <a:latin typeface="+mn-ea"/>
              </a:rPr>
              <a:t>　</a:t>
            </a:r>
            <a:r>
              <a:rPr lang="ja-JP" altLang="en-US" dirty="0" smtClean="0">
                <a:latin typeface="+mn-ea"/>
              </a:rPr>
              <a:t>私はこれまで、ウシやブタ、ネコ、イヌといった動物の生殖工学研究、特にブタの体外受精に関する研究を行って</a:t>
            </a:r>
            <a:r>
              <a:rPr lang="ja-JP" altLang="en-US" dirty="0">
                <a:latin typeface="+mn-ea"/>
              </a:rPr>
              <a:t>きました</a:t>
            </a:r>
            <a:r>
              <a:rPr lang="ja-JP" altLang="en-US" dirty="0" smtClean="0">
                <a:latin typeface="+mn-ea"/>
              </a:rPr>
              <a:t>。ブタは生</a:t>
            </a:r>
            <a:r>
              <a:rPr lang="ja-JP" altLang="en-US" dirty="0">
                <a:latin typeface="+mn-ea"/>
              </a:rPr>
              <a:t>理学的、解剖学的</a:t>
            </a:r>
            <a:r>
              <a:rPr lang="ja-JP" altLang="en-US" dirty="0" smtClean="0">
                <a:latin typeface="+mn-ea"/>
              </a:rPr>
              <a:t>にヒトに近く、優れたモデル動物になりうると現在注目を集めています。また、</a:t>
            </a:r>
            <a:r>
              <a:rPr lang="ja-JP" altLang="en-US" dirty="0">
                <a:latin typeface="+mn-ea"/>
              </a:rPr>
              <a:t>ドナー不足が</a:t>
            </a:r>
            <a:r>
              <a:rPr lang="ja-JP" altLang="en-US" dirty="0" smtClean="0">
                <a:latin typeface="+mn-ea"/>
              </a:rPr>
              <a:t>深刻化している人間の臓器移植のドナー動物としても着目され（</a:t>
            </a:r>
            <a:r>
              <a:rPr lang="ja-JP" altLang="en-US" dirty="0">
                <a:latin typeface="+mn-ea"/>
              </a:rPr>
              <a:t>異種間臓器移植</a:t>
            </a:r>
            <a:r>
              <a:rPr lang="ja-JP" altLang="en-US" dirty="0" smtClean="0">
                <a:latin typeface="+mn-ea"/>
              </a:rPr>
              <a:t>）、盛んに研究されています。徳島大学では、これまで培ってきた体外培養技術を基礎とし、</a:t>
            </a:r>
            <a:r>
              <a:rPr lang="en-US" altLang="ja-JP" dirty="0" smtClean="0">
                <a:latin typeface="+mn-ea"/>
              </a:rPr>
              <a:t>CRISPR/Cas9</a:t>
            </a:r>
            <a:r>
              <a:rPr lang="ja-JP" altLang="en-US" dirty="0" smtClean="0">
                <a:latin typeface="+mn-ea"/>
              </a:rPr>
              <a:t>システムなどのゲノム編集技術を活用して人間の医療研究に役立つ医用モデルブタの作製に関する研究を行っています。</a:t>
            </a:r>
            <a:endParaRPr lang="en-US" altLang="ja-JP" dirty="0" smtClean="0">
              <a:latin typeface="+mn-ea"/>
            </a:endParaRPr>
          </a:p>
        </p:txBody>
      </p:sp>
      <p:sp>
        <p:nvSpPr>
          <p:cNvPr id="5" name="コンテンツ プレースホルダー 4"/>
          <p:cNvSpPr>
            <a:spLocks noGrp="1"/>
          </p:cNvSpPr>
          <p:nvPr>
            <p:ph sz="half" idx="10"/>
          </p:nvPr>
        </p:nvSpPr>
        <p:spPr>
          <a:xfrm>
            <a:off x="4643438" y="5084763"/>
            <a:ext cx="4038600" cy="1512887"/>
          </a:xfrm>
        </p:spPr>
        <p:txBody>
          <a:bodyPr rtlCol="0"/>
          <a:lstStyle/>
          <a:p>
            <a:pPr fontAlgn="auto">
              <a:lnSpc>
                <a:spcPct val="90000"/>
              </a:lnSpc>
              <a:spcBef>
                <a:spcPts val="600"/>
              </a:spcBef>
              <a:spcAft>
                <a:spcPts val="0"/>
              </a:spcAft>
              <a:buFont typeface="Arial" pitchFamily="34" charset="0"/>
              <a:buNone/>
              <a:defRPr/>
            </a:pPr>
            <a:r>
              <a:rPr lang="ja-JP" altLang="en-US" sz="1200" dirty="0">
                <a:latin typeface="+mn-ea"/>
              </a:rPr>
              <a:t>分野</a:t>
            </a:r>
            <a:r>
              <a:rPr lang="ja-JP" altLang="en-US" sz="1200" dirty="0" smtClean="0">
                <a:latin typeface="+mn-ea"/>
              </a:rPr>
              <a:t>：</a:t>
            </a:r>
            <a:r>
              <a:rPr lang="en-US" altLang="ja-JP" sz="1200" dirty="0" smtClean="0">
                <a:latin typeface="+mn-ea"/>
              </a:rPr>
              <a:t>&lt;</a:t>
            </a:r>
            <a:r>
              <a:rPr lang="ja-JP" altLang="en-US" sz="1200" dirty="0" smtClean="0">
                <a:latin typeface="+mn-ea"/>
              </a:rPr>
              <a:t>農学</a:t>
            </a:r>
            <a:r>
              <a:rPr lang="en-US" altLang="ja-JP" sz="1200" dirty="0" smtClean="0">
                <a:latin typeface="+mn-ea"/>
              </a:rPr>
              <a:t>&gt;</a:t>
            </a:r>
          </a:p>
          <a:p>
            <a:pPr fontAlgn="auto">
              <a:lnSpc>
                <a:spcPct val="90000"/>
              </a:lnSpc>
              <a:spcBef>
                <a:spcPts val="600"/>
              </a:spcBef>
              <a:spcAft>
                <a:spcPts val="0"/>
              </a:spcAft>
              <a:buFont typeface="Arial" pitchFamily="34" charset="0"/>
              <a:buNone/>
              <a:defRPr/>
            </a:pPr>
            <a:r>
              <a:rPr lang="ja-JP" altLang="en-US" sz="1200" dirty="0" smtClean="0">
                <a:latin typeface="+mn-ea"/>
              </a:rPr>
              <a:t>専門：</a:t>
            </a:r>
            <a:r>
              <a:rPr lang="en-US" altLang="ja-JP" sz="1200" dirty="0" smtClean="0">
                <a:latin typeface="+mn-ea"/>
              </a:rPr>
              <a:t>&lt;</a:t>
            </a:r>
            <a:r>
              <a:rPr lang="ja-JP" altLang="en-US" sz="1200" dirty="0" smtClean="0">
                <a:latin typeface="+mn-ea"/>
              </a:rPr>
              <a:t>家畜繁殖学</a:t>
            </a:r>
            <a:r>
              <a:rPr lang="en-US" altLang="ja-JP" sz="1200" dirty="0" smtClean="0">
                <a:latin typeface="+mn-ea"/>
              </a:rPr>
              <a:t>&gt;</a:t>
            </a:r>
            <a:endParaRPr lang="en-US" altLang="ja-JP" sz="1200" dirty="0">
              <a:latin typeface="+mn-ea"/>
            </a:endParaRPr>
          </a:p>
          <a:p>
            <a:pPr fontAlgn="auto">
              <a:lnSpc>
                <a:spcPct val="90000"/>
              </a:lnSpc>
              <a:spcBef>
                <a:spcPts val="600"/>
              </a:spcBef>
              <a:spcAft>
                <a:spcPts val="0"/>
              </a:spcAft>
              <a:buFont typeface="Arial" pitchFamily="34" charset="0"/>
              <a:buNone/>
              <a:defRPr/>
            </a:pPr>
            <a:endParaRPr lang="en-US" altLang="ja-JP" sz="1200" dirty="0" smtClean="0">
              <a:latin typeface="+mn-ea"/>
              <a:cs typeface="Times New Roman" pitchFamily="18" charset="0"/>
            </a:endParaRPr>
          </a:p>
          <a:p>
            <a:pPr fontAlgn="auto">
              <a:lnSpc>
                <a:spcPct val="90000"/>
              </a:lnSpc>
              <a:spcBef>
                <a:spcPts val="600"/>
              </a:spcBef>
              <a:spcAft>
                <a:spcPts val="0"/>
              </a:spcAft>
              <a:buFont typeface="Arial" pitchFamily="34" charset="0"/>
              <a:buNone/>
              <a:defRPr/>
            </a:pPr>
            <a:r>
              <a:rPr lang="en-US" altLang="ja-JP" sz="1200" dirty="0" smtClean="0">
                <a:latin typeface="+mn-ea"/>
                <a:cs typeface="Times New Roman" pitchFamily="18" charset="0"/>
              </a:rPr>
              <a:t>E-mail</a:t>
            </a:r>
            <a:r>
              <a:rPr lang="en-US" altLang="ja-JP" sz="1200" dirty="0">
                <a:latin typeface="+mn-ea"/>
                <a:cs typeface="Times New Roman" pitchFamily="18" charset="0"/>
              </a:rPr>
              <a:t>: t</a:t>
            </a:r>
            <a:r>
              <a:rPr lang="en-US" altLang="ja-JP" sz="1200" dirty="0" smtClean="0">
                <a:latin typeface="+mn-ea"/>
                <a:cs typeface="Times New Roman" pitchFamily="18" charset="0"/>
              </a:rPr>
              <a:t>anihara@tokushima-u.ac.jp</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r>
              <a:rPr lang="en-US" altLang="ja-JP" sz="1200" dirty="0">
                <a:latin typeface="+mn-ea"/>
                <a:cs typeface="Times New Roman" pitchFamily="18" charset="0"/>
              </a:rPr>
              <a:t>Tel. </a:t>
            </a:r>
            <a:r>
              <a:rPr lang="en-US" altLang="ja-JP" sz="1200" dirty="0" smtClean="0">
                <a:latin typeface="+mn-ea"/>
                <a:cs typeface="Times New Roman" pitchFamily="18" charset="0"/>
              </a:rPr>
              <a:t>088-635-0796</a:t>
            </a:r>
            <a:endParaRPr lang="en-US" altLang="ja-JP" sz="1200" dirty="0">
              <a:latin typeface="+mn-ea"/>
              <a:cs typeface="Times New Roman" pitchFamily="18" charset="0"/>
            </a:endParaRPr>
          </a:p>
        </p:txBody>
      </p:sp>
      <p:cxnSp>
        <p:nvCxnSpPr>
          <p:cNvPr id="18" name="直線矢印コネクタ 17"/>
          <p:cNvCxnSpPr/>
          <p:nvPr/>
        </p:nvCxnSpPr>
        <p:spPr>
          <a:xfrm rot="10800000">
            <a:off x="1488400" y="3979356"/>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 name="角丸四角形 22"/>
          <p:cNvSpPr/>
          <p:nvPr/>
        </p:nvSpPr>
        <p:spPr>
          <a:xfrm>
            <a:off x="7596188" y="5373688"/>
            <a:ext cx="1008062" cy="1079500"/>
          </a:xfrm>
          <a:prstGeom prst="round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tx1"/>
                </a:solidFill>
              </a:rPr>
              <a:t>顔写真</a:t>
            </a:r>
            <a:r>
              <a:rPr lang="en-US" altLang="ja-JP" sz="1200" dirty="0">
                <a:solidFill>
                  <a:schemeClr val="tx1"/>
                </a:solidFill>
              </a:rPr>
              <a:t/>
            </a:r>
            <a:br>
              <a:rPr lang="en-US" altLang="ja-JP" sz="1200" dirty="0">
                <a:solidFill>
                  <a:schemeClr val="tx1"/>
                </a:solidFill>
              </a:rPr>
            </a:br>
            <a:r>
              <a:rPr lang="ja-JP" altLang="en-US" sz="1050" dirty="0">
                <a:solidFill>
                  <a:schemeClr val="tx1"/>
                </a:solidFill>
              </a:rPr>
              <a:t>（省略可）</a:t>
            </a:r>
            <a:endParaRPr lang="ja-JP" altLang="en-US" dirty="0">
              <a:solidFill>
                <a:schemeClr val="tx1"/>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図 5"/>
          <p:cNvPicPr>
            <a:picLocks noChangeAspect="1"/>
          </p:cNvPicPr>
          <p:nvPr/>
        </p:nvPicPr>
        <p:blipFill rotWithShape="1">
          <a:blip r:embed="rId4" cstate="print">
            <a:extLst>
              <a:ext uri="{28A0092B-C50C-407E-A947-70E740481C1C}">
                <a14:useLocalDpi xmlns:a14="http://schemas.microsoft.com/office/drawing/2010/main" val="0"/>
              </a:ext>
            </a:extLst>
          </a:blip>
          <a:srcRect l="23671" t="21749" r="18051" b="36104"/>
          <a:stretch/>
        </p:blipFill>
        <p:spPr>
          <a:xfrm>
            <a:off x="7554018" y="5138948"/>
            <a:ext cx="1092401" cy="1404516"/>
          </a:xfrm>
          <a:prstGeom prst="rect">
            <a:avLst/>
          </a:prstGeom>
        </p:spPr>
      </p:pic>
      <p:pic>
        <p:nvPicPr>
          <p:cNvPr id="12" name="図 11"/>
          <p:cNvPicPr>
            <a:picLocks noChangeAspect="1"/>
          </p:cNvPicPr>
          <p:nvPr/>
        </p:nvPicPr>
        <p:blipFill rotWithShape="1">
          <a:blip r:embed="rId5" cstate="print">
            <a:extLst>
              <a:ext uri="{28A0092B-C50C-407E-A947-70E740481C1C}">
                <a14:useLocalDpi xmlns:a14="http://schemas.microsoft.com/office/drawing/2010/main" val="0"/>
              </a:ext>
            </a:extLst>
          </a:blip>
          <a:srcRect l="37158" t="19357" r="11900" b="32071"/>
          <a:stretch/>
        </p:blipFill>
        <p:spPr>
          <a:xfrm flipH="1">
            <a:off x="2759883" y="3938160"/>
            <a:ext cx="1502869" cy="1059836"/>
          </a:xfrm>
          <a:prstGeom prst="rect">
            <a:avLst/>
          </a:prstGeom>
        </p:spPr>
      </p:pic>
      <p:pic>
        <p:nvPicPr>
          <p:cNvPr id="7" name="図 6"/>
          <p:cNvPicPr>
            <a:picLocks noChangeAspect="1"/>
          </p:cNvPicPr>
          <p:nvPr/>
        </p:nvPicPr>
        <p:blipFill rotWithShape="1">
          <a:blip r:embed="rId6" cstate="print">
            <a:extLst>
              <a:ext uri="{28A0092B-C50C-407E-A947-70E740481C1C}">
                <a14:useLocalDpi xmlns:a14="http://schemas.microsoft.com/office/drawing/2010/main" val="0"/>
              </a:ext>
            </a:extLst>
          </a:blip>
          <a:srcRect l="2756" t="10152" b="9583"/>
          <a:stretch/>
        </p:blipFill>
        <p:spPr>
          <a:xfrm>
            <a:off x="1865121" y="5401726"/>
            <a:ext cx="1417826" cy="877703"/>
          </a:xfrm>
          <a:prstGeom prst="rect">
            <a:avLst/>
          </a:prstGeom>
        </p:spPr>
      </p:pic>
      <p:sp>
        <p:nvSpPr>
          <p:cNvPr id="14" name="テキスト ボックス 13"/>
          <p:cNvSpPr txBox="1"/>
          <p:nvPr/>
        </p:nvSpPr>
        <p:spPr>
          <a:xfrm>
            <a:off x="897923" y="3925451"/>
            <a:ext cx="1050437" cy="307905"/>
          </a:xfrm>
          <a:prstGeom prst="rect">
            <a:avLst/>
          </a:prstGeom>
          <a:solidFill>
            <a:schemeClr val="bg1"/>
          </a:solidFill>
          <a:ln>
            <a:solidFill>
              <a:schemeClr val="tx1"/>
            </a:solidFill>
          </a:ln>
        </p:spPr>
        <p:txBody>
          <a:bodyPr wrap="square" rtlCol="0">
            <a:spAutoFit/>
          </a:bodyPr>
          <a:lstStyle/>
          <a:p>
            <a:pPr algn="ctr"/>
            <a:r>
              <a:rPr lang="ja-JP" altLang="en-US" sz="1401" dirty="0" smtClean="0"/>
              <a:t>ゲノム編集</a:t>
            </a:r>
            <a:endParaRPr lang="en-US" altLang="ja-JP" sz="1401" dirty="0"/>
          </a:p>
        </p:txBody>
      </p:sp>
      <p:grpSp>
        <p:nvGrpSpPr>
          <p:cNvPr id="15" name="グループ化 14"/>
          <p:cNvGrpSpPr/>
          <p:nvPr/>
        </p:nvGrpSpPr>
        <p:grpSpPr>
          <a:xfrm>
            <a:off x="1128566" y="4318127"/>
            <a:ext cx="1098926" cy="509964"/>
            <a:chOff x="3162293" y="2327124"/>
            <a:chExt cx="1098926" cy="509963"/>
          </a:xfrm>
        </p:grpSpPr>
        <p:grpSp>
          <p:nvGrpSpPr>
            <p:cNvPr id="16" name="グループ化 15"/>
            <p:cNvGrpSpPr/>
            <p:nvPr/>
          </p:nvGrpSpPr>
          <p:grpSpPr>
            <a:xfrm>
              <a:off x="3162293" y="2327124"/>
              <a:ext cx="544749" cy="509963"/>
              <a:chOff x="10048224" y="2648021"/>
              <a:chExt cx="544749" cy="515566"/>
            </a:xfrm>
          </p:grpSpPr>
          <p:sp>
            <p:nvSpPr>
              <p:cNvPr id="22" name="円/楕円 21"/>
              <p:cNvSpPr/>
              <p:nvPr/>
            </p:nvSpPr>
            <p:spPr>
              <a:xfrm>
                <a:off x="10048224" y="2648021"/>
                <a:ext cx="544749" cy="515566"/>
              </a:xfrm>
              <a:prstGeom prst="ellipse">
                <a:avLst/>
              </a:prstGeom>
              <a:noFill/>
              <a:ln w="571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sp>
            <p:nvSpPr>
              <p:cNvPr id="24" name="円/楕円 23"/>
              <p:cNvSpPr/>
              <p:nvPr/>
            </p:nvSpPr>
            <p:spPr>
              <a:xfrm>
                <a:off x="10106589" y="2735017"/>
                <a:ext cx="389106" cy="380485"/>
              </a:xfrm>
              <a:prstGeom prst="ellipse">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sp>
            <p:nvSpPr>
              <p:cNvPr id="25" name="円/楕円 24"/>
              <p:cNvSpPr/>
              <p:nvPr/>
            </p:nvSpPr>
            <p:spPr>
              <a:xfrm>
                <a:off x="10286054" y="2697451"/>
                <a:ext cx="113492" cy="55676"/>
              </a:xfrm>
              <a:prstGeom prst="ellipse">
                <a:avLst/>
              </a:prstGeo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sp>
            <p:nvSpPr>
              <p:cNvPr id="26" name="円/楕円 25"/>
              <p:cNvSpPr/>
              <p:nvPr/>
            </p:nvSpPr>
            <p:spPr>
              <a:xfrm>
                <a:off x="10221202" y="2905803"/>
                <a:ext cx="144000" cy="144000"/>
              </a:xfrm>
              <a:prstGeom prst="ellipse">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sp>
            <p:nvSpPr>
              <p:cNvPr id="27" name="円/楕円 26"/>
              <p:cNvSpPr/>
              <p:nvPr/>
            </p:nvSpPr>
            <p:spPr>
              <a:xfrm>
                <a:off x="10317666" y="2816480"/>
                <a:ext cx="144000" cy="144000"/>
              </a:xfrm>
              <a:prstGeom prst="ellipse">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grpSp>
        <p:sp>
          <p:nvSpPr>
            <p:cNvPr id="19" name="正方形/長方形 18"/>
            <p:cNvSpPr/>
            <p:nvPr/>
          </p:nvSpPr>
          <p:spPr>
            <a:xfrm>
              <a:off x="3662363" y="2536430"/>
              <a:ext cx="95250" cy="514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cxnSp>
          <p:nvCxnSpPr>
            <p:cNvPr id="20" name="直線コネクタ 19"/>
            <p:cNvCxnSpPr/>
            <p:nvPr/>
          </p:nvCxnSpPr>
          <p:spPr>
            <a:xfrm flipH="1">
              <a:off x="3496943" y="2496666"/>
              <a:ext cx="764276" cy="45675"/>
            </a:xfrm>
            <a:prstGeom prst="line">
              <a:avLst/>
            </a:prstGeom>
            <a:ln w="12700" cap="sq">
              <a:solidFill>
                <a:schemeClr val="tx1"/>
              </a:solidFill>
              <a:round/>
              <a:tailEnd type="none"/>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486593" y="2577822"/>
              <a:ext cx="774626" cy="55438"/>
            </a:xfrm>
            <a:prstGeom prst="line">
              <a:avLst/>
            </a:prstGeom>
            <a:ln w="12700" cap="sq">
              <a:solidFill>
                <a:schemeClr val="tx1"/>
              </a:solidFill>
              <a:round/>
              <a:tailEnd type="none"/>
            </a:ln>
          </p:spPr>
          <p:style>
            <a:lnRef idx="1">
              <a:schemeClr val="accent1"/>
            </a:lnRef>
            <a:fillRef idx="0">
              <a:schemeClr val="accent1"/>
            </a:fillRef>
            <a:effectRef idx="0">
              <a:schemeClr val="accent1"/>
            </a:effectRef>
            <a:fontRef idx="minor">
              <a:schemeClr val="tx1"/>
            </a:fontRef>
          </p:style>
        </p:cxnSp>
      </p:grpSp>
      <p:sp>
        <p:nvSpPr>
          <p:cNvPr id="28" name="フリーフォーム 27"/>
          <p:cNvSpPr/>
          <p:nvPr/>
        </p:nvSpPr>
        <p:spPr>
          <a:xfrm>
            <a:off x="1790327" y="4529250"/>
            <a:ext cx="177679" cy="45719"/>
          </a:xfrm>
          <a:custGeom>
            <a:avLst/>
            <a:gdLst>
              <a:gd name="connsiteX0" fmla="*/ 0 w 448041"/>
              <a:gd name="connsiteY0" fmla="*/ 116751 h 126478"/>
              <a:gd name="connsiteX1" fmla="*/ 145915 w 448041"/>
              <a:gd name="connsiteY1" fmla="*/ 19 h 126478"/>
              <a:gd name="connsiteX2" fmla="*/ 233464 w 448041"/>
              <a:gd name="connsiteY2" fmla="*/ 107023 h 126478"/>
              <a:gd name="connsiteX3" fmla="*/ 330741 w 448041"/>
              <a:gd name="connsiteY3" fmla="*/ 58385 h 126478"/>
              <a:gd name="connsiteX4" fmla="*/ 437745 w 448041"/>
              <a:gd name="connsiteY4" fmla="*/ 77840 h 126478"/>
              <a:gd name="connsiteX5" fmla="*/ 437745 w 448041"/>
              <a:gd name="connsiteY5" fmla="*/ 126478 h 126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041" h="126478">
                <a:moveTo>
                  <a:pt x="0" y="116751"/>
                </a:moveTo>
                <a:cubicBezTo>
                  <a:pt x="53502" y="59195"/>
                  <a:pt x="107004" y="1640"/>
                  <a:pt x="145915" y="19"/>
                </a:cubicBezTo>
                <a:cubicBezTo>
                  <a:pt x="184826" y="-1602"/>
                  <a:pt x="202660" y="97295"/>
                  <a:pt x="233464" y="107023"/>
                </a:cubicBezTo>
                <a:cubicBezTo>
                  <a:pt x="264268" y="116751"/>
                  <a:pt x="296694" y="63249"/>
                  <a:pt x="330741" y="58385"/>
                </a:cubicBezTo>
                <a:cubicBezTo>
                  <a:pt x="364788" y="53521"/>
                  <a:pt x="419911" y="66491"/>
                  <a:pt x="437745" y="77840"/>
                </a:cubicBezTo>
                <a:cubicBezTo>
                  <a:pt x="455579" y="89189"/>
                  <a:pt x="446662" y="107833"/>
                  <a:pt x="437745" y="12647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sp>
        <p:nvSpPr>
          <p:cNvPr id="29" name="テキスト ボックス 28"/>
          <p:cNvSpPr txBox="1"/>
          <p:nvPr/>
        </p:nvSpPr>
        <p:spPr>
          <a:xfrm>
            <a:off x="2876579" y="3795121"/>
            <a:ext cx="1283434" cy="307905"/>
          </a:xfrm>
          <a:prstGeom prst="rect">
            <a:avLst/>
          </a:prstGeom>
          <a:solidFill>
            <a:schemeClr val="bg1"/>
          </a:solidFill>
          <a:ln>
            <a:solidFill>
              <a:schemeClr val="tx1"/>
            </a:solidFill>
          </a:ln>
        </p:spPr>
        <p:txBody>
          <a:bodyPr wrap="square" rtlCol="0">
            <a:spAutoFit/>
          </a:bodyPr>
          <a:lstStyle/>
          <a:p>
            <a:pPr algn="ctr"/>
            <a:r>
              <a:rPr lang="ja-JP" altLang="en-US" sz="1401" dirty="0" smtClean="0"/>
              <a:t>胚盤胞補完</a:t>
            </a:r>
            <a:r>
              <a:rPr lang="ja-JP" altLang="en-US" sz="1401" dirty="0"/>
              <a:t>法</a:t>
            </a:r>
            <a:endParaRPr lang="en-US" altLang="ja-JP" sz="1401" dirty="0"/>
          </a:p>
        </p:txBody>
      </p:sp>
      <p:sp>
        <p:nvSpPr>
          <p:cNvPr id="8" name="テキスト ボックス 7"/>
          <p:cNvSpPr txBox="1"/>
          <p:nvPr/>
        </p:nvSpPr>
        <p:spPr>
          <a:xfrm>
            <a:off x="1744373" y="6250346"/>
            <a:ext cx="2232248" cy="276999"/>
          </a:xfrm>
          <a:prstGeom prst="rect">
            <a:avLst/>
          </a:prstGeom>
          <a:noFill/>
        </p:spPr>
        <p:txBody>
          <a:bodyPr wrap="square" rtlCol="0">
            <a:spAutoFit/>
          </a:bodyPr>
          <a:lstStyle/>
          <a:p>
            <a:r>
              <a:rPr kumimoji="1" lang="ja-JP" altLang="en-US" sz="1200" b="1" dirty="0" smtClean="0">
                <a:solidFill>
                  <a:srgbClr val="0000FF"/>
                </a:solidFill>
              </a:rPr>
              <a:t>医用モデルブタの作製</a:t>
            </a:r>
            <a:endParaRPr kumimoji="1" lang="ja-JP" altLang="en-US" sz="1200" b="1" dirty="0">
              <a:solidFill>
                <a:srgbClr val="0000FF"/>
              </a:solidFill>
            </a:endParaRPr>
          </a:p>
        </p:txBody>
      </p:sp>
      <p:sp>
        <p:nvSpPr>
          <p:cNvPr id="30" name="テキスト ボックス 29"/>
          <p:cNvSpPr txBox="1"/>
          <p:nvPr/>
        </p:nvSpPr>
        <p:spPr>
          <a:xfrm>
            <a:off x="629338" y="4899347"/>
            <a:ext cx="1934021" cy="276999"/>
          </a:xfrm>
          <a:prstGeom prst="rect">
            <a:avLst/>
          </a:prstGeom>
          <a:noFill/>
        </p:spPr>
        <p:txBody>
          <a:bodyPr wrap="square" rtlCol="0">
            <a:spAutoFit/>
          </a:bodyPr>
          <a:lstStyle/>
          <a:p>
            <a:r>
              <a:rPr kumimoji="1" lang="ja-JP" altLang="en-US" sz="1200" b="1" dirty="0" smtClean="0">
                <a:solidFill>
                  <a:srgbClr val="0000FF"/>
                </a:solidFill>
              </a:rPr>
              <a:t>前核</a:t>
            </a:r>
            <a:r>
              <a:rPr kumimoji="1" lang="en-US" altLang="ja-JP" sz="1200" b="1" dirty="0" smtClean="0">
                <a:solidFill>
                  <a:srgbClr val="0000FF"/>
                </a:solidFill>
              </a:rPr>
              <a:t>/</a:t>
            </a:r>
            <a:r>
              <a:rPr kumimoji="1" lang="ja-JP" altLang="en-US" sz="1200" b="1" dirty="0" smtClean="0">
                <a:solidFill>
                  <a:srgbClr val="0000FF"/>
                </a:solidFill>
              </a:rPr>
              <a:t>細胞質への</a:t>
            </a:r>
            <a:r>
              <a:rPr kumimoji="1" lang="en-US" altLang="ja-JP" sz="1200" b="1" dirty="0" smtClean="0">
                <a:solidFill>
                  <a:srgbClr val="0000FF"/>
                </a:solidFill>
              </a:rPr>
              <a:t>RNA</a:t>
            </a:r>
            <a:r>
              <a:rPr kumimoji="1" lang="ja-JP" altLang="en-US" sz="1200" b="1" dirty="0" smtClean="0">
                <a:solidFill>
                  <a:srgbClr val="0000FF"/>
                </a:solidFill>
              </a:rPr>
              <a:t>注入</a:t>
            </a:r>
            <a:endParaRPr kumimoji="1" lang="ja-JP" altLang="en-US" sz="1200" b="1" dirty="0">
              <a:solidFill>
                <a:srgbClr val="0000FF"/>
              </a:solidFill>
            </a:endParaRPr>
          </a:p>
        </p:txBody>
      </p:sp>
      <p:sp>
        <p:nvSpPr>
          <p:cNvPr id="31" name="テキスト ボックス 30"/>
          <p:cNvSpPr txBox="1"/>
          <p:nvPr/>
        </p:nvSpPr>
        <p:spPr>
          <a:xfrm>
            <a:off x="2945583" y="4985543"/>
            <a:ext cx="1265624" cy="276999"/>
          </a:xfrm>
          <a:prstGeom prst="rect">
            <a:avLst/>
          </a:prstGeom>
          <a:noFill/>
        </p:spPr>
        <p:txBody>
          <a:bodyPr wrap="square" rtlCol="0">
            <a:spAutoFit/>
          </a:bodyPr>
          <a:lstStyle/>
          <a:p>
            <a:r>
              <a:rPr lang="ja-JP" altLang="en-US" sz="1200" b="1" dirty="0">
                <a:solidFill>
                  <a:srgbClr val="0000FF"/>
                </a:solidFill>
              </a:rPr>
              <a:t>再構成</a:t>
            </a:r>
            <a:r>
              <a:rPr kumimoji="1" lang="ja-JP" altLang="en-US" sz="1200" b="1" dirty="0" smtClean="0">
                <a:solidFill>
                  <a:srgbClr val="0000FF"/>
                </a:solidFill>
              </a:rPr>
              <a:t>胚の作製</a:t>
            </a:r>
            <a:endParaRPr kumimoji="1" lang="ja-JP" altLang="en-US" sz="1200" b="1" dirty="0">
              <a:solidFill>
                <a:srgbClr val="0000FF"/>
              </a:solidFill>
            </a:endParaRPr>
          </a:p>
        </p:txBody>
      </p:sp>
      <p:pic>
        <p:nvPicPr>
          <p:cNvPr id="33" name="Picture 312" descr="PC080306"/>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4743" t="27184" r="23710"/>
          <a:stretch/>
        </p:blipFill>
        <p:spPr bwMode="auto">
          <a:xfrm>
            <a:off x="1926205" y="1777686"/>
            <a:ext cx="917419" cy="904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AutoShape 316"/>
          <p:cNvSpPr>
            <a:spLocks noChangeArrowheads="1"/>
          </p:cNvSpPr>
          <p:nvPr/>
        </p:nvSpPr>
        <p:spPr bwMode="auto">
          <a:xfrm>
            <a:off x="2586644" y="1551452"/>
            <a:ext cx="763893" cy="622540"/>
          </a:xfrm>
          <a:prstGeom prst="wedgeRectCallout">
            <a:avLst>
              <a:gd name="adj1" fmla="val -29310"/>
              <a:gd name="adj2" fmla="val 63691"/>
            </a:avLst>
          </a:prstGeom>
          <a:solidFill>
            <a:schemeClr val="bg1"/>
          </a:solidFill>
          <a:ln w="9525">
            <a:solidFill>
              <a:schemeClr val="tx1"/>
            </a:solidFill>
            <a:miter lim="800000"/>
            <a:headEnd/>
            <a:tailEnd/>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800"/>
          </a:p>
        </p:txBody>
      </p:sp>
      <p:pic>
        <p:nvPicPr>
          <p:cNvPr id="35" name="Picture 313" descr="PC08030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28969" y="1567925"/>
            <a:ext cx="696328" cy="570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Text Box 326"/>
          <p:cNvSpPr txBox="1">
            <a:spLocks noChangeArrowheads="1"/>
          </p:cNvSpPr>
          <p:nvPr/>
        </p:nvSpPr>
        <p:spPr bwMode="auto">
          <a:xfrm>
            <a:off x="2400687" y="1352470"/>
            <a:ext cx="146511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ja-JP" altLang="en-US" sz="1000" b="1" dirty="0" smtClean="0">
                <a:solidFill>
                  <a:srgbClr val="0000FF"/>
                </a:solidFill>
              </a:rPr>
              <a:t>ブタ凍結融解精子</a:t>
            </a:r>
            <a:endParaRPr lang="en-US" altLang="ja-JP" sz="1000" b="1" dirty="0">
              <a:solidFill>
                <a:srgbClr val="0000FF"/>
              </a:solidFill>
            </a:endParaRPr>
          </a:p>
        </p:txBody>
      </p:sp>
      <p:sp>
        <p:nvSpPr>
          <p:cNvPr id="37" name="Line 29"/>
          <p:cNvSpPr>
            <a:spLocks noChangeShapeType="1"/>
          </p:cNvSpPr>
          <p:nvPr/>
        </p:nvSpPr>
        <p:spPr bwMode="auto">
          <a:xfrm>
            <a:off x="1613125" y="2333762"/>
            <a:ext cx="278577" cy="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 name="下矢印 8"/>
          <p:cNvSpPr/>
          <p:nvPr/>
        </p:nvSpPr>
        <p:spPr>
          <a:xfrm>
            <a:off x="2288738" y="5220362"/>
            <a:ext cx="545828" cy="246185"/>
          </a:xfrm>
          <a:prstGeom prst="downArrow">
            <a:avLst/>
          </a:prstGeom>
          <a:solidFill>
            <a:srgbClr val="FFC1B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8" name="Picture 13" descr="C:\Users\Tanihira\Desktop\xeno\4月22日IVF　10の4乗\1月31日凍結\みどり\P4270022.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381040" y="1714890"/>
            <a:ext cx="890133" cy="66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18" descr="P427002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652454" y="2197202"/>
            <a:ext cx="629463" cy="602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11" descr="http://www.nias.affrc.go.jp/seika/nias/h14/nias02004-1.jpg"/>
          <p:cNvPicPr>
            <a:picLocks noChangeAspect="1" noChangeArrowheads="1"/>
          </p:cNvPicPr>
          <p:nvPr/>
        </p:nvPicPr>
        <p:blipFill>
          <a:blip r:embed="rId11">
            <a:extLst>
              <a:ext uri="{28A0092B-C50C-407E-A947-70E740481C1C}">
                <a14:useLocalDpi xmlns:a14="http://schemas.microsoft.com/office/drawing/2010/main" val="0"/>
              </a:ext>
            </a:extLst>
          </a:blip>
          <a:srcRect l="55095" t="75888" r="26547" b="854"/>
          <a:stretch>
            <a:fillRect/>
          </a:stretch>
        </p:blipFill>
        <p:spPr bwMode="auto">
          <a:xfrm>
            <a:off x="644475" y="1811668"/>
            <a:ext cx="1018119" cy="89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Line 29"/>
          <p:cNvSpPr>
            <a:spLocks noChangeShapeType="1"/>
          </p:cNvSpPr>
          <p:nvPr/>
        </p:nvSpPr>
        <p:spPr bwMode="auto">
          <a:xfrm>
            <a:off x="2945583" y="2395667"/>
            <a:ext cx="278577" cy="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2" name="テキスト ボックス 41"/>
          <p:cNvSpPr txBox="1"/>
          <p:nvPr/>
        </p:nvSpPr>
        <p:spPr>
          <a:xfrm>
            <a:off x="2288183" y="2719766"/>
            <a:ext cx="777976" cy="261610"/>
          </a:xfrm>
          <a:prstGeom prst="rect">
            <a:avLst/>
          </a:prstGeom>
          <a:solidFill>
            <a:schemeClr val="bg1"/>
          </a:solidFill>
          <a:ln>
            <a:solidFill>
              <a:schemeClr val="tx1"/>
            </a:solidFill>
          </a:ln>
        </p:spPr>
        <p:txBody>
          <a:bodyPr wrap="square" rtlCol="0">
            <a:spAutoFit/>
          </a:bodyPr>
          <a:lstStyle/>
          <a:p>
            <a:pPr algn="ctr"/>
            <a:r>
              <a:rPr lang="ja-JP" altLang="en-US" sz="1100" dirty="0" smtClean="0"/>
              <a:t>体外受精</a:t>
            </a:r>
            <a:endParaRPr lang="en-US" altLang="ja-JP" sz="1100" dirty="0"/>
          </a:p>
        </p:txBody>
      </p:sp>
      <p:sp>
        <p:nvSpPr>
          <p:cNvPr id="43" name="テキスト ボックス 42"/>
          <p:cNvSpPr txBox="1"/>
          <p:nvPr/>
        </p:nvSpPr>
        <p:spPr>
          <a:xfrm>
            <a:off x="3424953" y="2779972"/>
            <a:ext cx="967011" cy="276999"/>
          </a:xfrm>
          <a:prstGeom prst="rect">
            <a:avLst/>
          </a:prstGeom>
          <a:noFill/>
        </p:spPr>
        <p:txBody>
          <a:bodyPr wrap="square" rtlCol="0">
            <a:spAutoFit/>
          </a:bodyPr>
          <a:lstStyle/>
          <a:p>
            <a:r>
              <a:rPr kumimoji="1" lang="ja-JP" altLang="en-US" sz="1200" b="1" dirty="0" smtClean="0">
                <a:solidFill>
                  <a:srgbClr val="0000FF"/>
                </a:solidFill>
              </a:rPr>
              <a:t>胚盤胞</a:t>
            </a:r>
            <a:endParaRPr kumimoji="1" lang="ja-JP" altLang="en-US" sz="1200" b="1" dirty="0">
              <a:solidFill>
                <a:srgbClr val="0000FF"/>
              </a:solidFill>
            </a:endParaRPr>
          </a:p>
        </p:txBody>
      </p:sp>
      <p:sp>
        <p:nvSpPr>
          <p:cNvPr id="44" name="テキスト ボックス 43"/>
          <p:cNvSpPr txBox="1"/>
          <p:nvPr/>
        </p:nvSpPr>
        <p:spPr>
          <a:xfrm>
            <a:off x="771783" y="2705702"/>
            <a:ext cx="967011" cy="276999"/>
          </a:xfrm>
          <a:prstGeom prst="rect">
            <a:avLst/>
          </a:prstGeom>
          <a:noFill/>
        </p:spPr>
        <p:txBody>
          <a:bodyPr wrap="square" rtlCol="0">
            <a:spAutoFit/>
          </a:bodyPr>
          <a:lstStyle/>
          <a:p>
            <a:r>
              <a:rPr kumimoji="1" lang="ja-JP" altLang="en-US" sz="1200" b="1" dirty="0" smtClean="0">
                <a:solidFill>
                  <a:srgbClr val="0000FF"/>
                </a:solidFill>
              </a:rPr>
              <a:t>ブタ卵子</a:t>
            </a:r>
            <a:endParaRPr kumimoji="1" lang="ja-JP" altLang="en-US" sz="1200" b="1" dirty="0">
              <a:solidFill>
                <a:srgbClr val="0000FF"/>
              </a:solidFill>
            </a:endParaRPr>
          </a:p>
        </p:txBody>
      </p:sp>
      <p:sp>
        <p:nvSpPr>
          <p:cNvPr id="45" name="下矢印 44"/>
          <p:cNvSpPr/>
          <p:nvPr/>
        </p:nvSpPr>
        <p:spPr>
          <a:xfrm>
            <a:off x="1700480" y="3288256"/>
            <a:ext cx="569626" cy="298310"/>
          </a:xfrm>
          <a:prstGeom prst="downArrow">
            <a:avLst/>
          </a:prstGeom>
          <a:solidFill>
            <a:srgbClr val="FFC1B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2236753" y="3264047"/>
            <a:ext cx="2232533" cy="338554"/>
          </a:xfrm>
          <a:prstGeom prst="rect">
            <a:avLst/>
          </a:prstGeom>
          <a:noFill/>
        </p:spPr>
        <p:txBody>
          <a:bodyPr wrap="square" rtlCol="0">
            <a:spAutoFit/>
          </a:bodyPr>
          <a:lstStyle/>
          <a:p>
            <a:r>
              <a:rPr kumimoji="1" lang="ja-JP" altLang="en-US" sz="1600" b="1" dirty="0" smtClean="0">
                <a:solidFill>
                  <a:srgbClr val="FF0000"/>
                </a:solidFill>
              </a:rPr>
              <a:t>体外胚生産技術を利用</a:t>
            </a:r>
            <a:endParaRPr kumimoji="1" lang="ja-JP" altLang="en-US" sz="1600"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a:extLst/>
        </p:spPr>
        <p:txBody>
          <a:bodyPr rtlCol="0"/>
          <a:lstStyle/>
          <a:p>
            <a:pPr algn="l" fontAlgn="auto">
              <a:spcAft>
                <a:spcPts val="0"/>
              </a:spcAft>
              <a:defRPr/>
            </a:pPr>
            <a:r>
              <a:rPr lang="en-US" altLang="ja-JP" sz="2000" dirty="0" smtClean="0">
                <a:latin typeface="Arial" pitchFamily="34" charset="0"/>
                <a:cs typeface="Arial" pitchFamily="34" charset="0"/>
              </a:rPr>
              <a:t>Production of pig as a model</a:t>
            </a:r>
            <a:r>
              <a:rPr lang="ja-JP" altLang="en-US" sz="2000" dirty="0">
                <a:latin typeface="Arial" pitchFamily="34" charset="0"/>
                <a:cs typeface="Arial" pitchFamily="34" charset="0"/>
              </a:rPr>
              <a:t> </a:t>
            </a:r>
            <a:r>
              <a:rPr lang="en-US" altLang="ja-JP" sz="2000" dirty="0" smtClean="0">
                <a:latin typeface="Arial" pitchFamily="34" charset="0"/>
                <a:cs typeface="Arial" pitchFamily="34" charset="0"/>
              </a:rPr>
              <a:t>animal for human medical using genome editing technology</a:t>
            </a:r>
            <a:r>
              <a:rPr lang="en-US" altLang="ja-JP" sz="1800" dirty="0" smtClean="0">
                <a:latin typeface="Arial" pitchFamily="34" charset="0"/>
                <a:cs typeface="Arial" pitchFamily="34" charset="0"/>
              </a:rPr>
              <a:t/>
            </a:r>
            <a:br>
              <a:rPr lang="en-US" altLang="ja-JP" sz="1800" dirty="0" smtClean="0">
                <a:latin typeface="Arial" pitchFamily="34" charset="0"/>
                <a:cs typeface="Arial" pitchFamily="34" charset="0"/>
              </a:rPr>
            </a:br>
            <a:r>
              <a:rPr lang="en-US" altLang="ja-JP" sz="1800" dirty="0" smtClean="0">
                <a:latin typeface="Arial" pitchFamily="34" charset="0"/>
                <a:cs typeface="Arial" pitchFamily="34" charset="0"/>
              </a:rPr>
              <a:t>&lt;Specially Appointed Assistant Professor&gt;</a:t>
            </a:r>
            <a:r>
              <a:rPr lang="ja-JP" altLang="en-US" sz="1800" dirty="0">
                <a:latin typeface="Arial" pitchFamily="34" charset="0"/>
                <a:cs typeface="Arial" pitchFamily="34" charset="0"/>
              </a:rPr>
              <a:t>　</a:t>
            </a:r>
            <a:r>
              <a:rPr lang="en-US" altLang="ja-JP" sz="1800" dirty="0" smtClean="0">
                <a:latin typeface="Arial" pitchFamily="34" charset="0"/>
                <a:cs typeface="Arial" pitchFamily="34" charset="0"/>
              </a:rPr>
              <a:t>&lt;Fuminori Tanihara&gt;</a:t>
            </a:r>
            <a:endParaRPr lang="ja-JP" altLang="en-US" sz="2000" dirty="0">
              <a:latin typeface="Arial" pitchFamily="34" charset="0"/>
              <a:cs typeface="Arial" pitchFamily="34" charset="0"/>
            </a:endParaRPr>
          </a:p>
        </p:txBody>
      </p:sp>
      <p:sp>
        <p:nvSpPr>
          <p:cNvPr id="3075" name="コンテンツ プレースホルダー 2"/>
          <p:cNvSpPr>
            <a:spLocks noGrp="1"/>
          </p:cNvSpPr>
          <p:nvPr>
            <p:ph sz="half" idx="1"/>
          </p:nvPr>
        </p:nvSpPr>
        <p:spPr>
          <a:xfrm>
            <a:off x="457200" y="1196975"/>
            <a:ext cx="4038600" cy="5400675"/>
          </a:xfrm>
          <a:ln w="6350">
            <a:miter lim="800000"/>
            <a:headEnd/>
            <a:tailEnd/>
          </a:ln>
        </p:spPr>
        <p:txBody>
          <a:bodyPr/>
          <a:lstStyle/>
          <a:p>
            <a:endParaRPr lang="ja-JP" altLang="en-US" sz="1200" dirty="0" smtClean="0">
              <a:latin typeface="Arial" charset="0"/>
              <a:cs typeface="Arial" charset="0"/>
            </a:endParaRPr>
          </a:p>
          <a:p>
            <a:endParaRPr lang="ja-JP" altLang="en-US" sz="1200" dirty="0" smtClean="0">
              <a:latin typeface="Arial" charset="0"/>
              <a:cs typeface="Arial" charset="0"/>
            </a:endParaRPr>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buFont typeface="Arial" pitchFamily="34" charset="0"/>
              <a:buNone/>
              <a:defRPr/>
            </a:pPr>
            <a:r>
              <a:rPr lang="en-US" altLang="ja-JP" dirty="0" smtClean="0">
                <a:latin typeface="Arial" pitchFamily="34" charset="0"/>
                <a:cs typeface="Arial" pitchFamily="34" charset="0"/>
              </a:rPr>
              <a:t>Content:</a:t>
            </a:r>
            <a:endParaRPr lang="en-US" altLang="ja-JP" dirty="0">
              <a:latin typeface="Arial" pitchFamily="34" charset="0"/>
              <a:cs typeface="Arial" pitchFamily="34" charset="0"/>
            </a:endParaRPr>
          </a:p>
          <a:p>
            <a:pPr fontAlgn="auto">
              <a:spcAft>
                <a:spcPts val="0"/>
              </a:spcAft>
              <a:defRPr/>
            </a:pPr>
            <a:r>
              <a:rPr lang="ja-JP" altLang="en-US" dirty="0">
                <a:latin typeface="Arial" pitchFamily="34" charset="0"/>
                <a:cs typeface="Arial" pitchFamily="34" charset="0"/>
              </a:rPr>
              <a:t> </a:t>
            </a:r>
            <a:r>
              <a:rPr lang="ja-JP" altLang="en-US" dirty="0" smtClean="0">
                <a:latin typeface="Arial" pitchFamily="34" charset="0"/>
                <a:cs typeface="Arial" pitchFamily="34" charset="0"/>
              </a:rPr>
              <a:t>   </a:t>
            </a:r>
            <a:r>
              <a:rPr lang="en-US" altLang="ja-JP" dirty="0" smtClean="0">
                <a:latin typeface="Arial" pitchFamily="34" charset="0"/>
                <a:cs typeface="Arial" pitchFamily="34" charset="0"/>
              </a:rPr>
              <a:t>In </a:t>
            </a:r>
            <a:r>
              <a:rPr lang="en-US" altLang="ja-JP" dirty="0">
                <a:latin typeface="Arial" pitchFamily="34" charset="0"/>
                <a:cs typeface="Arial" pitchFamily="34" charset="0"/>
              </a:rPr>
              <a:t>recent years, reproductive engineering technology of livestock was rapidly developing, and it enabled various things, for example, semi-permanent cryopreservation of sperm, in vitro culture of oocytes obtained from the ovaries, in vitro fertilization, production of clone animal by somatic cell nuclear transfer.</a:t>
            </a:r>
          </a:p>
          <a:p>
            <a:pPr fontAlgn="auto">
              <a:spcAft>
                <a:spcPts val="0"/>
              </a:spcAft>
              <a:defRPr/>
            </a:pPr>
            <a:r>
              <a:rPr lang="en-US" altLang="ja-JP" dirty="0" smtClean="0">
                <a:latin typeface="Arial" pitchFamily="34" charset="0"/>
                <a:cs typeface="Arial" pitchFamily="34" charset="0"/>
              </a:rPr>
              <a:t>    I </a:t>
            </a:r>
            <a:r>
              <a:rPr lang="en-US" altLang="ja-JP" dirty="0">
                <a:latin typeface="Arial" pitchFamily="34" charset="0"/>
                <a:cs typeface="Arial" pitchFamily="34" charset="0"/>
              </a:rPr>
              <a:t>have studied animal reproductive engineering research, such as cattle, pigs, cats, and dogs. I have especially studied in vitro fertilization of pig. Pig is similar to human physiologically and anatomically, therefore expected that it can be a good model animal for human medical research. In addition, the pig is also attracted as a donor animal of human organ transplant (xenotransplantation). In the University of Tokushima, we will focus on pigs and try the production of a medical model pigs to help human medical research using the genome editing technology, such as CRISPR / Cas9 system.</a:t>
            </a:r>
          </a:p>
          <a:p>
            <a:pPr fontAlgn="auto">
              <a:spcAft>
                <a:spcPts val="0"/>
              </a:spcAft>
              <a:buFont typeface="Arial" pitchFamily="34" charset="0"/>
              <a:buNone/>
              <a:defRPr/>
            </a:pPr>
            <a:endParaRPr lang="ja-JP" altLang="en-US" dirty="0"/>
          </a:p>
        </p:txBody>
      </p:sp>
      <p:sp>
        <p:nvSpPr>
          <p:cNvPr id="3077" name="コンテンツ プレースホルダー 4"/>
          <p:cNvSpPr>
            <a:spLocks noGrp="1"/>
          </p:cNvSpPr>
          <p:nvPr>
            <p:ph sz="half" idx="10"/>
          </p:nvPr>
        </p:nvSpPr>
        <p:spPr>
          <a:xfrm>
            <a:off x="4643438" y="5084763"/>
            <a:ext cx="4038600" cy="1512887"/>
          </a:xfrm>
          <a:ln>
            <a:miter lim="800000"/>
            <a:headEnd/>
            <a:tailEnd/>
          </a:ln>
        </p:spPr>
        <p:txBody>
          <a:bodyPr/>
          <a:lstStyle/>
          <a:p>
            <a:endParaRPr lang="en-US" altLang="ja-JP" sz="1200" dirty="0" smtClean="0">
              <a:latin typeface="Arial" charset="0"/>
              <a:cs typeface="Arial" charset="0"/>
            </a:endParaRPr>
          </a:p>
          <a:p>
            <a:r>
              <a:rPr lang="en-US" altLang="ja-JP" sz="1200" dirty="0" smtClean="0">
                <a:latin typeface="Arial" charset="0"/>
                <a:cs typeface="Arial" charset="0"/>
              </a:rPr>
              <a:t>Keywords</a:t>
            </a:r>
            <a:r>
              <a:rPr lang="ja-JP" altLang="en-US" sz="1200" dirty="0" smtClean="0">
                <a:latin typeface="Arial" charset="0"/>
                <a:cs typeface="Arial" charset="0"/>
              </a:rPr>
              <a:t>：</a:t>
            </a:r>
            <a:r>
              <a:rPr lang="en-US" altLang="ja-JP" sz="1200" dirty="0" smtClean="0">
                <a:latin typeface="Arial" charset="0"/>
                <a:cs typeface="Arial" charset="0"/>
              </a:rPr>
              <a:t>Animal Reproduction</a:t>
            </a:r>
          </a:p>
          <a:p>
            <a:endParaRPr lang="en-US" altLang="ja-JP" sz="1200" dirty="0" smtClean="0">
              <a:latin typeface="Arial" charset="0"/>
              <a:cs typeface="Arial" charset="0"/>
            </a:endParaRPr>
          </a:p>
          <a:p>
            <a:r>
              <a:rPr lang="en-US" altLang="ja-JP" sz="1200" dirty="0" smtClean="0">
                <a:latin typeface="Arial" charset="0"/>
                <a:cs typeface="Arial" charset="0"/>
              </a:rPr>
              <a:t>E-mail: Tanihara@tokushima-u.ac.jp</a:t>
            </a:r>
          </a:p>
          <a:p>
            <a:r>
              <a:rPr lang="en-US" altLang="ja-JP" sz="1200" dirty="0" smtClean="0">
                <a:latin typeface="Arial" charset="0"/>
                <a:cs typeface="Arial" charset="0"/>
              </a:rPr>
              <a:t>Tel. +81-88-635-0796</a:t>
            </a:r>
          </a:p>
        </p:txBody>
      </p:sp>
      <p:sp>
        <p:nvSpPr>
          <p:cNvPr id="3079"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 name="角丸四角形 22"/>
          <p:cNvSpPr/>
          <p:nvPr/>
        </p:nvSpPr>
        <p:spPr>
          <a:xfrm>
            <a:off x="7596188" y="5373688"/>
            <a:ext cx="1008062" cy="1079500"/>
          </a:xfrm>
          <a:prstGeom prst="round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tx1"/>
                </a:solidFill>
              </a:rPr>
              <a:t>顔写真</a:t>
            </a:r>
            <a:r>
              <a:rPr lang="en-US" altLang="ja-JP" sz="1200" dirty="0">
                <a:solidFill>
                  <a:schemeClr val="tx1"/>
                </a:solidFill>
              </a:rPr>
              <a:t/>
            </a:r>
            <a:br>
              <a:rPr lang="en-US" altLang="ja-JP" sz="1200" dirty="0">
                <a:solidFill>
                  <a:schemeClr val="tx1"/>
                </a:solidFill>
              </a:rPr>
            </a:br>
            <a:r>
              <a:rPr lang="ja-JP" altLang="en-US" sz="1050" dirty="0">
                <a:solidFill>
                  <a:schemeClr val="tx1"/>
                </a:solidFill>
              </a:rPr>
              <a:t>（省略可）</a:t>
            </a:r>
            <a:endParaRPr lang="ja-JP" altLang="en-US" dirty="0">
              <a:solidFill>
                <a:schemeClr val="tx1"/>
              </a:solidFill>
            </a:endParaRPr>
          </a:p>
        </p:txBody>
      </p: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図 11"/>
          <p:cNvPicPr>
            <a:picLocks noChangeAspect="1"/>
          </p:cNvPicPr>
          <p:nvPr/>
        </p:nvPicPr>
        <p:blipFill rotWithShape="1">
          <a:blip r:embed="rId4" cstate="print">
            <a:extLst>
              <a:ext uri="{28A0092B-C50C-407E-A947-70E740481C1C}">
                <a14:useLocalDpi xmlns:a14="http://schemas.microsoft.com/office/drawing/2010/main" val="0"/>
              </a:ext>
            </a:extLst>
          </a:blip>
          <a:srcRect l="23671" t="21749" r="18051" b="36104"/>
          <a:stretch/>
        </p:blipFill>
        <p:spPr>
          <a:xfrm>
            <a:off x="7554018" y="5138948"/>
            <a:ext cx="1092401" cy="1404516"/>
          </a:xfrm>
          <a:prstGeom prst="rect">
            <a:avLst/>
          </a:prstGeom>
        </p:spPr>
      </p:pic>
      <p:sp>
        <p:nvSpPr>
          <p:cNvPr id="13" name="角丸四角形 12"/>
          <p:cNvSpPr/>
          <p:nvPr/>
        </p:nvSpPr>
        <p:spPr>
          <a:xfrm>
            <a:off x="619431" y="3644131"/>
            <a:ext cx="3790410" cy="2856482"/>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619431" y="1335718"/>
            <a:ext cx="3749063" cy="1772431"/>
          </a:xfrm>
          <a:prstGeom prst="round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p:nvPr/>
        </p:nvCxnSpPr>
        <p:spPr>
          <a:xfrm rot="10800000">
            <a:off x="1496271" y="3974306"/>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6" name="図 15"/>
          <p:cNvPicPr>
            <a:picLocks noChangeAspect="1"/>
          </p:cNvPicPr>
          <p:nvPr/>
        </p:nvPicPr>
        <p:blipFill rotWithShape="1">
          <a:blip r:embed="rId5" cstate="print">
            <a:extLst>
              <a:ext uri="{28A0092B-C50C-407E-A947-70E740481C1C}">
                <a14:useLocalDpi xmlns:a14="http://schemas.microsoft.com/office/drawing/2010/main" val="0"/>
              </a:ext>
            </a:extLst>
          </a:blip>
          <a:srcRect l="37158" t="19357" r="11900" b="32071"/>
          <a:stretch/>
        </p:blipFill>
        <p:spPr>
          <a:xfrm flipH="1">
            <a:off x="2767754" y="3933110"/>
            <a:ext cx="1502869" cy="1059836"/>
          </a:xfrm>
          <a:prstGeom prst="rect">
            <a:avLst/>
          </a:prstGeom>
        </p:spPr>
      </p:pic>
      <p:pic>
        <p:nvPicPr>
          <p:cNvPr id="19" name="図 18"/>
          <p:cNvPicPr>
            <a:picLocks noChangeAspect="1"/>
          </p:cNvPicPr>
          <p:nvPr/>
        </p:nvPicPr>
        <p:blipFill rotWithShape="1">
          <a:blip r:embed="rId6" cstate="print">
            <a:extLst>
              <a:ext uri="{28A0092B-C50C-407E-A947-70E740481C1C}">
                <a14:useLocalDpi xmlns:a14="http://schemas.microsoft.com/office/drawing/2010/main" val="0"/>
              </a:ext>
            </a:extLst>
          </a:blip>
          <a:srcRect l="2756" t="10152" b="9583"/>
          <a:stretch/>
        </p:blipFill>
        <p:spPr>
          <a:xfrm>
            <a:off x="1872992" y="5396676"/>
            <a:ext cx="1417826" cy="877703"/>
          </a:xfrm>
          <a:prstGeom prst="rect">
            <a:avLst/>
          </a:prstGeom>
        </p:spPr>
      </p:pic>
      <p:sp>
        <p:nvSpPr>
          <p:cNvPr id="20" name="テキスト ボックス 19"/>
          <p:cNvSpPr txBox="1"/>
          <p:nvPr/>
        </p:nvSpPr>
        <p:spPr>
          <a:xfrm>
            <a:off x="832526" y="3920401"/>
            <a:ext cx="1502764" cy="307905"/>
          </a:xfrm>
          <a:prstGeom prst="rect">
            <a:avLst/>
          </a:prstGeom>
          <a:solidFill>
            <a:schemeClr val="bg1"/>
          </a:solidFill>
          <a:ln>
            <a:solidFill>
              <a:schemeClr val="tx1"/>
            </a:solidFill>
          </a:ln>
        </p:spPr>
        <p:txBody>
          <a:bodyPr wrap="square" rtlCol="0">
            <a:spAutoFit/>
          </a:bodyPr>
          <a:lstStyle/>
          <a:p>
            <a:pPr algn="ctr"/>
            <a:r>
              <a:rPr lang="en-US" altLang="ja-JP" sz="1401" dirty="0" smtClean="0"/>
              <a:t>Gnome editing</a:t>
            </a:r>
            <a:endParaRPr lang="en-US" altLang="ja-JP" sz="1401" dirty="0"/>
          </a:p>
        </p:txBody>
      </p:sp>
      <p:grpSp>
        <p:nvGrpSpPr>
          <p:cNvPr id="21" name="グループ化 20"/>
          <p:cNvGrpSpPr/>
          <p:nvPr/>
        </p:nvGrpSpPr>
        <p:grpSpPr>
          <a:xfrm>
            <a:off x="1136437" y="4313077"/>
            <a:ext cx="1098926" cy="509964"/>
            <a:chOff x="3162293" y="2327124"/>
            <a:chExt cx="1098926" cy="509963"/>
          </a:xfrm>
        </p:grpSpPr>
        <p:grpSp>
          <p:nvGrpSpPr>
            <p:cNvPr id="22" name="グループ化 21"/>
            <p:cNvGrpSpPr/>
            <p:nvPr/>
          </p:nvGrpSpPr>
          <p:grpSpPr>
            <a:xfrm>
              <a:off x="3162293" y="2327124"/>
              <a:ext cx="544749" cy="509963"/>
              <a:chOff x="10048224" y="2648021"/>
              <a:chExt cx="544749" cy="515566"/>
            </a:xfrm>
          </p:grpSpPr>
          <p:sp>
            <p:nvSpPr>
              <p:cNvPr id="27" name="円/楕円 26"/>
              <p:cNvSpPr/>
              <p:nvPr/>
            </p:nvSpPr>
            <p:spPr>
              <a:xfrm>
                <a:off x="10048224" y="2648021"/>
                <a:ext cx="544749" cy="515566"/>
              </a:xfrm>
              <a:prstGeom prst="ellipse">
                <a:avLst/>
              </a:prstGeom>
              <a:noFill/>
              <a:ln w="571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sp>
            <p:nvSpPr>
              <p:cNvPr id="28" name="円/楕円 27"/>
              <p:cNvSpPr/>
              <p:nvPr/>
            </p:nvSpPr>
            <p:spPr>
              <a:xfrm>
                <a:off x="10106589" y="2735017"/>
                <a:ext cx="389106" cy="380485"/>
              </a:xfrm>
              <a:prstGeom prst="ellipse">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sp>
            <p:nvSpPr>
              <p:cNvPr id="29" name="円/楕円 28"/>
              <p:cNvSpPr/>
              <p:nvPr/>
            </p:nvSpPr>
            <p:spPr>
              <a:xfrm>
                <a:off x="10286054" y="2697451"/>
                <a:ext cx="113492" cy="55676"/>
              </a:xfrm>
              <a:prstGeom prst="ellipse">
                <a:avLst/>
              </a:prstGeo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sp>
            <p:nvSpPr>
              <p:cNvPr id="30" name="円/楕円 29"/>
              <p:cNvSpPr/>
              <p:nvPr/>
            </p:nvSpPr>
            <p:spPr>
              <a:xfrm>
                <a:off x="10221202" y="2905803"/>
                <a:ext cx="144000" cy="144000"/>
              </a:xfrm>
              <a:prstGeom prst="ellipse">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sp>
            <p:nvSpPr>
              <p:cNvPr id="31" name="円/楕円 30"/>
              <p:cNvSpPr/>
              <p:nvPr/>
            </p:nvSpPr>
            <p:spPr>
              <a:xfrm>
                <a:off x="10317666" y="2816480"/>
                <a:ext cx="144000" cy="144000"/>
              </a:xfrm>
              <a:prstGeom prst="ellipse">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grpSp>
        <p:sp>
          <p:nvSpPr>
            <p:cNvPr id="24" name="正方形/長方形 23"/>
            <p:cNvSpPr/>
            <p:nvPr/>
          </p:nvSpPr>
          <p:spPr>
            <a:xfrm>
              <a:off x="3662363" y="2536430"/>
              <a:ext cx="95250" cy="514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cxnSp>
          <p:nvCxnSpPr>
            <p:cNvPr id="25" name="直線コネクタ 24"/>
            <p:cNvCxnSpPr/>
            <p:nvPr/>
          </p:nvCxnSpPr>
          <p:spPr>
            <a:xfrm flipH="1">
              <a:off x="3496943" y="2496666"/>
              <a:ext cx="764276" cy="45675"/>
            </a:xfrm>
            <a:prstGeom prst="line">
              <a:avLst/>
            </a:prstGeom>
            <a:ln w="12700" cap="sq">
              <a:solidFill>
                <a:schemeClr val="tx1"/>
              </a:solidFill>
              <a:round/>
              <a:tailEnd type="none"/>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3486593" y="2577822"/>
              <a:ext cx="774626" cy="55438"/>
            </a:xfrm>
            <a:prstGeom prst="line">
              <a:avLst/>
            </a:prstGeom>
            <a:ln w="12700" cap="sq">
              <a:solidFill>
                <a:schemeClr val="tx1"/>
              </a:solidFill>
              <a:round/>
              <a:tailEnd type="none"/>
            </a:ln>
          </p:spPr>
          <p:style>
            <a:lnRef idx="1">
              <a:schemeClr val="accent1"/>
            </a:lnRef>
            <a:fillRef idx="0">
              <a:schemeClr val="accent1"/>
            </a:fillRef>
            <a:effectRef idx="0">
              <a:schemeClr val="accent1"/>
            </a:effectRef>
            <a:fontRef idx="minor">
              <a:schemeClr val="tx1"/>
            </a:fontRef>
          </p:style>
        </p:cxnSp>
      </p:grpSp>
      <p:sp>
        <p:nvSpPr>
          <p:cNvPr id="32" name="フリーフォーム 31"/>
          <p:cNvSpPr/>
          <p:nvPr/>
        </p:nvSpPr>
        <p:spPr>
          <a:xfrm>
            <a:off x="1798198" y="4524200"/>
            <a:ext cx="177679" cy="45719"/>
          </a:xfrm>
          <a:custGeom>
            <a:avLst/>
            <a:gdLst>
              <a:gd name="connsiteX0" fmla="*/ 0 w 448041"/>
              <a:gd name="connsiteY0" fmla="*/ 116751 h 126478"/>
              <a:gd name="connsiteX1" fmla="*/ 145915 w 448041"/>
              <a:gd name="connsiteY1" fmla="*/ 19 h 126478"/>
              <a:gd name="connsiteX2" fmla="*/ 233464 w 448041"/>
              <a:gd name="connsiteY2" fmla="*/ 107023 h 126478"/>
              <a:gd name="connsiteX3" fmla="*/ 330741 w 448041"/>
              <a:gd name="connsiteY3" fmla="*/ 58385 h 126478"/>
              <a:gd name="connsiteX4" fmla="*/ 437745 w 448041"/>
              <a:gd name="connsiteY4" fmla="*/ 77840 h 126478"/>
              <a:gd name="connsiteX5" fmla="*/ 437745 w 448041"/>
              <a:gd name="connsiteY5" fmla="*/ 126478 h 126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041" h="126478">
                <a:moveTo>
                  <a:pt x="0" y="116751"/>
                </a:moveTo>
                <a:cubicBezTo>
                  <a:pt x="53502" y="59195"/>
                  <a:pt x="107004" y="1640"/>
                  <a:pt x="145915" y="19"/>
                </a:cubicBezTo>
                <a:cubicBezTo>
                  <a:pt x="184826" y="-1602"/>
                  <a:pt x="202660" y="97295"/>
                  <a:pt x="233464" y="107023"/>
                </a:cubicBezTo>
                <a:cubicBezTo>
                  <a:pt x="264268" y="116751"/>
                  <a:pt x="296694" y="63249"/>
                  <a:pt x="330741" y="58385"/>
                </a:cubicBezTo>
                <a:cubicBezTo>
                  <a:pt x="364788" y="53521"/>
                  <a:pt x="419911" y="66491"/>
                  <a:pt x="437745" y="77840"/>
                </a:cubicBezTo>
                <a:cubicBezTo>
                  <a:pt x="455579" y="89189"/>
                  <a:pt x="446662" y="107833"/>
                  <a:pt x="437745" y="12647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p>
        </p:txBody>
      </p:sp>
      <p:sp>
        <p:nvSpPr>
          <p:cNvPr id="33" name="テキスト ボックス 32"/>
          <p:cNvSpPr txBox="1"/>
          <p:nvPr/>
        </p:nvSpPr>
        <p:spPr>
          <a:xfrm>
            <a:off x="2430443" y="3801283"/>
            <a:ext cx="2008110" cy="261610"/>
          </a:xfrm>
          <a:prstGeom prst="rect">
            <a:avLst/>
          </a:prstGeom>
          <a:solidFill>
            <a:schemeClr val="bg1"/>
          </a:solidFill>
          <a:ln>
            <a:solidFill>
              <a:schemeClr val="tx1"/>
            </a:solidFill>
          </a:ln>
        </p:spPr>
        <p:txBody>
          <a:bodyPr wrap="square" rtlCol="0">
            <a:spAutoFit/>
          </a:bodyPr>
          <a:lstStyle/>
          <a:p>
            <a:pPr algn="ctr"/>
            <a:r>
              <a:rPr lang="en-US" altLang="ja-JP" sz="1100" dirty="0" smtClean="0"/>
              <a:t>Blastocyst </a:t>
            </a:r>
            <a:r>
              <a:rPr lang="en-US" altLang="ja-JP" sz="1100" dirty="0"/>
              <a:t>complementation</a:t>
            </a:r>
          </a:p>
        </p:txBody>
      </p:sp>
      <p:sp>
        <p:nvSpPr>
          <p:cNvPr id="34" name="テキスト ボックス 33"/>
          <p:cNvSpPr txBox="1"/>
          <p:nvPr/>
        </p:nvSpPr>
        <p:spPr>
          <a:xfrm>
            <a:off x="1007366" y="6254946"/>
            <a:ext cx="3465233" cy="276999"/>
          </a:xfrm>
          <a:prstGeom prst="rect">
            <a:avLst/>
          </a:prstGeom>
          <a:noFill/>
        </p:spPr>
        <p:txBody>
          <a:bodyPr wrap="square" rtlCol="0">
            <a:spAutoFit/>
          </a:bodyPr>
          <a:lstStyle/>
          <a:p>
            <a:r>
              <a:rPr lang="en-US" altLang="ja-JP" sz="1200" b="1" dirty="0" smtClean="0">
                <a:solidFill>
                  <a:srgbClr val="0000FF"/>
                </a:solidFill>
              </a:rPr>
              <a:t>Pig as a model animal for human medical</a:t>
            </a:r>
            <a:endParaRPr kumimoji="1" lang="ja-JP" altLang="en-US" sz="1200" b="1" dirty="0">
              <a:solidFill>
                <a:srgbClr val="0000FF"/>
              </a:solidFill>
            </a:endParaRPr>
          </a:p>
        </p:txBody>
      </p:sp>
      <p:sp>
        <p:nvSpPr>
          <p:cNvPr id="35" name="テキスト ボックス 34"/>
          <p:cNvSpPr txBox="1"/>
          <p:nvPr/>
        </p:nvSpPr>
        <p:spPr>
          <a:xfrm>
            <a:off x="686095" y="4831955"/>
            <a:ext cx="1934021" cy="461665"/>
          </a:xfrm>
          <a:prstGeom prst="rect">
            <a:avLst/>
          </a:prstGeom>
          <a:noFill/>
        </p:spPr>
        <p:txBody>
          <a:bodyPr wrap="square" rtlCol="0">
            <a:spAutoFit/>
          </a:bodyPr>
          <a:lstStyle/>
          <a:p>
            <a:r>
              <a:rPr kumimoji="1" lang="en-US" altLang="ja-JP" sz="1200" b="1" dirty="0" smtClean="0">
                <a:solidFill>
                  <a:srgbClr val="0000FF"/>
                </a:solidFill>
              </a:rPr>
              <a:t>Injection of RNAs into pronuclear/cytoplasm</a:t>
            </a:r>
          </a:p>
        </p:txBody>
      </p:sp>
      <p:sp>
        <p:nvSpPr>
          <p:cNvPr id="36" name="テキスト ボックス 35"/>
          <p:cNvSpPr txBox="1"/>
          <p:nvPr/>
        </p:nvSpPr>
        <p:spPr>
          <a:xfrm>
            <a:off x="2619609" y="4969347"/>
            <a:ext cx="2114590" cy="276999"/>
          </a:xfrm>
          <a:prstGeom prst="rect">
            <a:avLst/>
          </a:prstGeom>
          <a:noFill/>
        </p:spPr>
        <p:txBody>
          <a:bodyPr wrap="square" rtlCol="0">
            <a:spAutoFit/>
          </a:bodyPr>
          <a:lstStyle/>
          <a:p>
            <a:r>
              <a:rPr lang="en-US" altLang="ja-JP" sz="1200" b="1" dirty="0" smtClean="0">
                <a:solidFill>
                  <a:srgbClr val="0000FF"/>
                </a:solidFill>
              </a:rPr>
              <a:t>Reconstructed embryo</a:t>
            </a:r>
            <a:endParaRPr kumimoji="1" lang="ja-JP" altLang="en-US" sz="1200" b="1" dirty="0">
              <a:solidFill>
                <a:srgbClr val="0000FF"/>
              </a:solidFill>
            </a:endParaRPr>
          </a:p>
        </p:txBody>
      </p:sp>
      <p:pic>
        <p:nvPicPr>
          <p:cNvPr id="37" name="Picture 312" descr="PC080306"/>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4743" t="27184" r="23710"/>
          <a:stretch/>
        </p:blipFill>
        <p:spPr bwMode="auto">
          <a:xfrm>
            <a:off x="1934076" y="1772636"/>
            <a:ext cx="917419" cy="904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AutoShape 316"/>
          <p:cNvSpPr>
            <a:spLocks noChangeArrowheads="1"/>
          </p:cNvSpPr>
          <p:nvPr/>
        </p:nvSpPr>
        <p:spPr bwMode="auto">
          <a:xfrm>
            <a:off x="2594515" y="1546402"/>
            <a:ext cx="763893" cy="622540"/>
          </a:xfrm>
          <a:prstGeom prst="wedgeRectCallout">
            <a:avLst>
              <a:gd name="adj1" fmla="val -29310"/>
              <a:gd name="adj2" fmla="val 63691"/>
            </a:avLst>
          </a:prstGeom>
          <a:solidFill>
            <a:schemeClr val="bg1"/>
          </a:solidFill>
          <a:ln w="9525">
            <a:solidFill>
              <a:schemeClr val="tx1"/>
            </a:solidFill>
            <a:miter lim="800000"/>
            <a:headEnd/>
            <a:tailEnd/>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800"/>
          </a:p>
        </p:txBody>
      </p:sp>
      <p:pic>
        <p:nvPicPr>
          <p:cNvPr id="39" name="Picture 313" descr="PC08030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36840" y="1562875"/>
            <a:ext cx="696328" cy="570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Text Box 326"/>
          <p:cNvSpPr txBox="1">
            <a:spLocks noChangeArrowheads="1"/>
          </p:cNvSpPr>
          <p:nvPr/>
        </p:nvSpPr>
        <p:spPr bwMode="auto">
          <a:xfrm>
            <a:off x="2408558" y="1347420"/>
            <a:ext cx="16593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000" b="1" dirty="0" smtClean="0">
                <a:solidFill>
                  <a:srgbClr val="0000FF"/>
                </a:solidFill>
              </a:rPr>
              <a:t>Frozen-thawed sperm</a:t>
            </a:r>
            <a:endParaRPr lang="en-US" altLang="ja-JP" sz="1000" b="1" dirty="0">
              <a:solidFill>
                <a:srgbClr val="0000FF"/>
              </a:solidFill>
            </a:endParaRPr>
          </a:p>
        </p:txBody>
      </p:sp>
      <p:sp>
        <p:nvSpPr>
          <p:cNvPr id="41" name="Line 29"/>
          <p:cNvSpPr>
            <a:spLocks noChangeShapeType="1"/>
          </p:cNvSpPr>
          <p:nvPr/>
        </p:nvSpPr>
        <p:spPr bwMode="auto">
          <a:xfrm>
            <a:off x="1620996" y="2328712"/>
            <a:ext cx="278577" cy="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2" name="下矢印 41"/>
          <p:cNvSpPr/>
          <p:nvPr/>
        </p:nvSpPr>
        <p:spPr>
          <a:xfrm>
            <a:off x="2296609" y="5215312"/>
            <a:ext cx="545828" cy="246185"/>
          </a:xfrm>
          <a:prstGeom prst="downArrow">
            <a:avLst/>
          </a:prstGeom>
          <a:solidFill>
            <a:srgbClr val="FFC1B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3" name="Picture 13" descr="C:\Users\Tanihira\Desktop\xeno\4月22日IVF　10の4乗\1月31日凍結\みどり\P4270022.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388911" y="1709840"/>
            <a:ext cx="890133" cy="66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318" descr="P427002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660325" y="2192152"/>
            <a:ext cx="629463" cy="602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311" descr="http://www.nias.affrc.go.jp/seika/nias/h14/nias02004-1.jpg"/>
          <p:cNvPicPr>
            <a:picLocks noChangeAspect="1" noChangeArrowheads="1"/>
          </p:cNvPicPr>
          <p:nvPr/>
        </p:nvPicPr>
        <p:blipFill>
          <a:blip r:embed="rId11">
            <a:extLst>
              <a:ext uri="{28A0092B-C50C-407E-A947-70E740481C1C}">
                <a14:useLocalDpi xmlns:a14="http://schemas.microsoft.com/office/drawing/2010/main" val="0"/>
              </a:ext>
            </a:extLst>
          </a:blip>
          <a:srcRect l="55095" t="75888" r="26547" b="854"/>
          <a:stretch>
            <a:fillRect/>
          </a:stretch>
        </p:blipFill>
        <p:spPr bwMode="auto">
          <a:xfrm>
            <a:off x="652346" y="1806618"/>
            <a:ext cx="1018119" cy="89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Line 29"/>
          <p:cNvSpPr>
            <a:spLocks noChangeShapeType="1"/>
          </p:cNvSpPr>
          <p:nvPr/>
        </p:nvSpPr>
        <p:spPr bwMode="auto">
          <a:xfrm>
            <a:off x="2953454" y="2390617"/>
            <a:ext cx="278577" cy="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7" name="テキスト ボックス 46"/>
          <p:cNvSpPr txBox="1"/>
          <p:nvPr/>
        </p:nvSpPr>
        <p:spPr>
          <a:xfrm>
            <a:off x="1899573" y="2726299"/>
            <a:ext cx="1321786" cy="261610"/>
          </a:xfrm>
          <a:prstGeom prst="rect">
            <a:avLst/>
          </a:prstGeom>
          <a:solidFill>
            <a:schemeClr val="bg1"/>
          </a:solidFill>
          <a:ln>
            <a:solidFill>
              <a:schemeClr val="tx1"/>
            </a:solidFill>
          </a:ln>
        </p:spPr>
        <p:txBody>
          <a:bodyPr wrap="square" rtlCol="0">
            <a:spAutoFit/>
          </a:bodyPr>
          <a:lstStyle/>
          <a:p>
            <a:pPr algn="ctr"/>
            <a:r>
              <a:rPr lang="en-US" altLang="ja-JP" sz="1100" i="1" dirty="0" smtClean="0"/>
              <a:t>In vitro </a:t>
            </a:r>
            <a:r>
              <a:rPr lang="en-US" altLang="ja-JP" sz="1100" dirty="0" smtClean="0"/>
              <a:t>fertilization</a:t>
            </a:r>
            <a:endParaRPr lang="en-US" altLang="ja-JP" sz="1100" dirty="0"/>
          </a:p>
        </p:txBody>
      </p:sp>
      <p:sp>
        <p:nvSpPr>
          <p:cNvPr id="48" name="テキスト ボックス 47"/>
          <p:cNvSpPr txBox="1"/>
          <p:nvPr/>
        </p:nvSpPr>
        <p:spPr>
          <a:xfrm>
            <a:off x="805389" y="2647678"/>
            <a:ext cx="967011" cy="461665"/>
          </a:xfrm>
          <a:prstGeom prst="rect">
            <a:avLst/>
          </a:prstGeom>
          <a:noFill/>
        </p:spPr>
        <p:txBody>
          <a:bodyPr wrap="square" rtlCol="0">
            <a:spAutoFit/>
          </a:bodyPr>
          <a:lstStyle/>
          <a:p>
            <a:r>
              <a:rPr kumimoji="1" lang="en-US" altLang="ja-JP" sz="1200" b="1" dirty="0" smtClean="0">
                <a:solidFill>
                  <a:srgbClr val="0000FF"/>
                </a:solidFill>
              </a:rPr>
              <a:t>Porcine oocytes</a:t>
            </a:r>
            <a:endParaRPr kumimoji="1" lang="ja-JP" altLang="en-US" sz="1200" b="1" dirty="0">
              <a:solidFill>
                <a:srgbClr val="0000FF"/>
              </a:solidFill>
            </a:endParaRPr>
          </a:p>
        </p:txBody>
      </p:sp>
      <p:sp>
        <p:nvSpPr>
          <p:cNvPr id="49" name="下矢印 48"/>
          <p:cNvSpPr/>
          <p:nvPr/>
        </p:nvSpPr>
        <p:spPr>
          <a:xfrm>
            <a:off x="1708351" y="3283206"/>
            <a:ext cx="569626" cy="298310"/>
          </a:xfrm>
          <a:prstGeom prst="downArrow">
            <a:avLst/>
          </a:prstGeom>
          <a:solidFill>
            <a:srgbClr val="FFC1B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2277977" y="3073041"/>
            <a:ext cx="2232533" cy="584775"/>
          </a:xfrm>
          <a:prstGeom prst="rect">
            <a:avLst/>
          </a:prstGeom>
          <a:noFill/>
        </p:spPr>
        <p:txBody>
          <a:bodyPr wrap="square" rtlCol="0">
            <a:spAutoFit/>
          </a:bodyPr>
          <a:lstStyle/>
          <a:p>
            <a:r>
              <a:rPr kumimoji="1" lang="en-US" altLang="ja-JP" sz="1600" b="1" dirty="0" smtClean="0">
                <a:solidFill>
                  <a:srgbClr val="FF0000"/>
                </a:solidFill>
              </a:rPr>
              <a:t>Apply reproductive technology</a:t>
            </a:r>
            <a:endParaRPr kumimoji="1" lang="ja-JP" altLang="en-US" sz="1600" b="1" dirty="0">
              <a:solidFill>
                <a:srgbClr val="FF0000"/>
              </a:solidFill>
            </a:endParaRPr>
          </a:p>
        </p:txBody>
      </p:sp>
      <p:sp>
        <p:nvSpPr>
          <p:cNvPr id="51" name="テキスト ボックス 50"/>
          <p:cNvSpPr txBox="1"/>
          <p:nvPr/>
        </p:nvSpPr>
        <p:spPr>
          <a:xfrm>
            <a:off x="3307605" y="2738415"/>
            <a:ext cx="1095941" cy="276999"/>
          </a:xfrm>
          <a:prstGeom prst="rect">
            <a:avLst/>
          </a:prstGeom>
          <a:noFill/>
        </p:spPr>
        <p:txBody>
          <a:bodyPr wrap="square" rtlCol="0">
            <a:spAutoFit/>
          </a:bodyPr>
          <a:lstStyle/>
          <a:p>
            <a:r>
              <a:rPr kumimoji="1" lang="en-US" altLang="ja-JP" sz="1200" b="1" dirty="0" smtClean="0">
                <a:solidFill>
                  <a:srgbClr val="0000FF"/>
                </a:solidFill>
              </a:rPr>
              <a:t>Blastocysts</a:t>
            </a:r>
            <a:endParaRPr kumimoji="1" lang="ja-JP" altLang="en-US" sz="1200" b="1" dirty="0">
              <a:solidFill>
                <a:srgbClr val="0000FF"/>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173</TotalTime>
  <Words>292</Words>
  <Application>Microsoft Office PowerPoint</Application>
  <PresentationFormat>画面に合わせる (4:3)</PresentationFormat>
  <Paragraphs>44</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研究者紹介V３ひな形</vt:lpstr>
      <vt:lpstr>ゲノム編集技術を活用した医用モデルブタの作製 　　　［キーワード：ブタ, 体外胚生産，ゲノム編集］　　&lt;特任助教&gt;　&lt;谷原史倫&gt;</vt:lpstr>
      <vt:lpstr>Production of pig as a model animal for human medical using genome editing technology &lt;Specially Appointed Assistant Professor&gt;　&lt;Fuminori Tanihara&gt;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admini</cp:lastModifiedBy>
  <cp:revision>31</cp:revision>
  <cp:lastPrinted>2016-05-25T10:39:18Z</cp:lastPrinted>
  <dcterms:created xsi:type="dcterms:W3CDTF">2015-04-30T08:53:54Z</dcterms:created>
  <dcterms:modified xsi:type="dcterms:W3CDTF">2016-06-30T00:12:21Z</dcterms:modified>
</cp:coreProperties>
</file>