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2" r:id="rId3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8C0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7" autoAdjust="0"/>
    <p:restoredTop sz="92706" autoAdjust="0"/>
  </p:normalViewPr>
  <p:slideViewPr>
    <p:cSldViewPr>
      <p:cViewPr>
        <p:scale>
          <a:sx n="111" d="100"/>
          <a:sy n="111" d="100"/>
        </p:scale>
        <p:origin x="-10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38907859728878"/>
          <c:y val="6.0698554047538107E-2"/>
          <c:w val="0.66382672266577702"/>
          <c:h val="0.801906274406687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Sheet1!$I$104:$I$109</c:f>
                <c:numCache>
                  <c:formatCode>General</c:formatCode>
                  <c:ptCount val="6"/>
                  <c:pt idx="0">
                    <c:v>1.4142135623730649E-2</c:v>
                  </c:pt>
                  <c:pt idx="1">
                    <c:v>2.6870057685088791E-2</c:v>
                  </c:pt>
                  <c:pt idx="2">
                    <c:v>4.1719300090006704E-2</c:v>
                  </c:pt>
                  <c:pt idx="3">
                    <c:v>1.1879393923933972</c:v>
                  </c:pt>
                  <c:pt idx="4">
                    <c:v>1.1172287142747437</c:v>
                  </c:pt>
                  <c:pt idx="5">
                    <c:v>0.25738686835190328</c:v>
                  </c:pt>
                </c:numCache>
              </c:numRef>
            </c:plus>
            <c:minus>
              <c:numRef>
                <c:f>Sheet1!$I$104:$I$109</c:f>
                <c:numCache>
                  <c:formatCode>General</c:formatCode>
                  <c:ptCount val="6"/>
                  <c:pt idx="0">
                    <c:v>1.4142135623730649E-2</c:v>
                  </c:pt>
                  <c:pt idx="1">
                    <c:v>2.6870057685088791E-2</c:v>
                  </c:pt>
                  <c:pt idx="2">
                    <c:v>4.1719300090006704E-2</c:v>
                  </c:pt>
                  <c:pt idx="3">
                    <c:v>1.1879393923933972</c:v>
                  </c:pt>
                  <c:pt idx="4">
                    <c:v>1.1172287142747437</c:v>
                  </c:pt>
                  <c:pt idx="5">
                    <c:v>0.25738686835190328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Sheet1!$C$104:$C$109</c:f>
              <c:strCache>
                <c:ptCount val="6"/>
                <c:pt idx="0">
                  <c:v>SC39 A,B</c:v>
                </c:pt>
                <c:pt idx="1">
                  <c:v>SC39 O(1)</c:v>
                </c:pt>
                <c:pt idx="2">
                  <c:v>SC39 O(2)</c:v>
                </c:pt>
                <c:pt idx="3">
                  <c:v>SC39 A,B,O(1)</c:v>
                </c:pt>
                <c:pt idx="4">
                  <c:v>SC39 A,B,O(2)</c:v>
                </c:pt>
                <c:pt idx="5">
                  <c:v>SC39 O(1),O(2)</c:v>
                </c:pt>
              </c:strCache>
            </c:strRef>
          </c:cat>
          <c:val>
            <c:numRef>
              <c:f>Sheet1!$H$104:$H$109</c:f>
              <c:numCache>
                <c:formatCode>General</c:formatCode>
                <c:ptCount val="6"/>
                <c:pt idx="0">
                  <c:v>4.99</c:v>
                </c:pt>
                <c:pt idx="1">
                  <c:v>0.32699999999999996</c:v>
                </c:pt>
                <c:pt idx="2">
                  <c:v>0.27349999999999997</c:v>
                </c:pt>
                <c:pt idx="3">
                  <c:v>6.63</c:v>
                </c:pt>
                <c:pt idx="4">
                  <c:v>5.98</c:v>
                </c:pt>
                <c:pt idx="5">
                  <c:v>0.51300000000000001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4128"/>
        <c:axId val="28238208"/>
      </c:barChart>
      <c:catAx>
        <c:axId val="2822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38208"/>
        <c:crosses val="autoZero"/>
        <c:auto val="1"/>
        <c:lblAlgn val="ctr"/>
        <c:lblOffset val="100"/>
        <c:noMultiLvlLbl val="0"/>
      </c:catAx>
      <c:valAx>
        <c:axId val="28238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比生産速度</a:t>
                </a:r>
              </a:p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pg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/cell/day)</a:t>
                </a:r>
                <a:endParaRPr lang="ja-JP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7808110194190663E-2"/>
              <c:y val="0.138141604295381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ja-JP"/>
          </a:p>
        </c:txPr>
        <c:crossAx val="28224128"/>
        <c:crosses val="autoZero"/>
        <c:crossBetween val="between"/>
        <c:majorUnit val="2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38907859728878"/>
          <c:y val="6.0698554047538107E-2"/>
          <c:w val="0.66382672266577702"/>
          <c:h val="0.801906274406687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Sheet1!$I$104:$I$109</c:f>
                <c:numCache>
                  <c:formatCode>General</c:formatCode>
                  <c:ptCount val="6"/>
                  <c:pt idx="0">
                    <c:v>1.4142135623730649E-2</c:v>
                  </c:pt>
                  <c:pt idx="1">
                    <c:v>2.6870057685088791E-2</c:v>
                  </c:pt>
                  <c:pt idx="2">
                    <c:v>4.1719300090006704E-2</c:v>
                  </c:pt>
                  <c:pt idx="3">
                    <c:v>1.1879393923933972</c:v>
                  </c:pt>
                  <c:pt idx="4">
                    <c:v>1.1172287142747437</c:v>
                  </c:pt>
                  <c:pt idx="5">
                    <c:v>0.25738686835190328</c:v>
                  </c:pt>
                </c:numCache>
              </c:numRef>
            </c:plus>
            <c:minus>
              <c:numRef>
                <c:f>Sheet1!$I$104:$I$109</c:f>
                <c:numCache>
                  <c:formatCode>General</c:formatCode>
                  <c:ptCount val="6"/>
                  <c:pt idx="0">
                    <c:v>1.4142135623730649E-2</c:v>
                  </c:pt>
                  <c:pt idx="1">
                    <c:v>2.6870057685088791E-2</c:v>
                  </c:pt>
                  <c:pt idx="2">
                    <c:v>4.1719300090006704E-2</c:v>
                  </c:pt>
                  <c:pt idx="3">
                    <c:v>1.1879393923933972</c:v>
                  </c:pt>
                  <c:pt idx="4">
                    <c:v>1.1172287142747437</c:v>
                  </c:pt>
                  <c:pt idx="5">
                    <c:v>0.25738686835190328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Sheet1!$C$104:$C$109</c:f>
              <c:strCache>
                <c:ptCount val="6"/>
                <c:pt idx="0">
                  <c:v>SC39 A,B</c:v>
                </c:pt>
                <c:pt idx="1">
                  <c:v>SC39 O(1)</c:v>
                </c:pt>
                <c:pt idx="2">
                  <c:v>SC39 O(2)</c:v>
                </c:pt>
                <c:pt idx="3">
                  <c:v>SC39 A,B,O(1)</c:v>
                </c:pt>
                <c:pt idx="4">
                  <c:v>SC39 A,B,O(2)</c:v>
                </c:pt>
                <c:pt idx="5">
                  <c:v>SC39 O(1),O(2)</c:v>
                </c:pt>
              </c:strCache>
            </c:strRef>
          </c:cat>
          <c:val>
            <c:numRef>
              <c:f>Sheet1!$H$104:$H$109</c:f>
              <c:numCache>
                <c:formatCode>General</c:formatCode>
                <c:ptCount val="6"/>
                <c:pt idx="0">
                  <c:v>4.99</c:v>
                </c:pt>
                <c:pt idx="1">
                  <c:v>0.32699999999999996</c:v>
                </c:pt>
                <c:pt idx="2">
                  <c:v>0.27349999999999997</c:v>
                </c:pt>
                <c:pt idx="3">
                  <c:v>6.63</c:v>
                </c:pt>
                <c:pt idx="4">
                  <c:v>5.98</c:v>
                </c:pt>
                <c:pt idx="5">
                  <c:v>0.51300000000000001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56416"/>
        <c:axId val="34957952"/>
      </c:barChart>
      <c:catAx>
        <c:axId val="3495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957952"/>
        <c:crosses val="autoZero"/>
        <c:auto val="1"/>
        <c:lblAlgn val="ctr"/>
        <c:lblOffset val="100"/>
        <c:noMultiLvlLbl val="0"/>
      </c:catAx>
      <c:valAx>
        <c:axId val="34957952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ja-JP"/>
          </a:p>
        </c:txPr>
        <c:crossAx val="34956416"/>
        <c:crosses val="autoZero"/>
        <c:crossBetween val="between"/>
        <c:majorUnit val="2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1BBC46D-FCC0-418C-8029-FC14F7855195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99F6B-D319-4930-B01A-8F0007CD25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684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7AE0B6-D9CB-4FEB-89EA-3BEDEF6B7FE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42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1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42A47-B8EB-40F6-B7E3-8C7EEBB800C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8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2A8A-F239-49BC-AE57-A5BE5F409702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2185-1E72-46A4-960C-345B5E65BD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65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D9E5-097D-426B-8D1C-730AE3068A4F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4939-704F-49B6-A037-E1FA2301EEB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879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11E3-D618-4BA1-BD17-913E26288300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6FFF-93B9-4598-9AF1-2BB910CE3BE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21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0428-06FC-489D-889D-231DDEBF1F53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ED34-499C-40A0-A4B6-669CAC1AB8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40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FB87-CAE4-470C-AB98-044EC02DE043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C6E3-F5B7-43A7-912F-D984B0BB62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705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850106"/>
          </a:xfr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400"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4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800"/>
            </a:lvl1pPr>
            <a:lvl2pPr marL="457200" indent="0" algn="just">
              <a:buNone/>
              <a:defRPr sz="16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38164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marL="457200" indent="0" algn="just">
              <a:buNone/>
              <a:defRPr sz="1600"/>
            </a:lvl2pPr>
            <a:lvl3pPr marL="914400" indent="0" algn="just">
              <a:buNone/>
              <a:defRPr sz="1400"/>
            </a:lvl3pPr>
            <a:lvl4pPr marL="1371600" indent="0" algn="just">
              <a:buNone/>
              <a:defRPr sz="1200"/>
            </a:lvl4pPr>
            <a:lvl5pPr marL="1828800" indent="0" algn="just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コンテンツ プレースホルダー 3"/>
          <p:cNvSpPr>
            <a:spLocks noGrp="1"/>
          </p:cNvSpPr>
          <p:nvPr>
            <p:ph sz="half" idx="10"/>
          </p:nvPr>
        </p:nvSpPr>
        <p:spPr>
          <a:xfrm>
            <a:off x="4644008" y="5157192"/>
            <a:ext cx="4038600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just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402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2273-727C-4632-84AC-41AD4A4D168F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8DA0-0B5A-41BB-BD43-299A309CD6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20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CCED-61FF-47A5-8C4B-D693AF39B512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654B2-EDAD-4A1F-B24B-02719E08A9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291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2AA8-5401-4682-88D5-DE56C12B821A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2CC7-1F89-4125-90A2-1747F224E5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87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926D-D477-4FE9-B069-8522D50248FB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C5B7-5031-4F50-97DF-5723DF857B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94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AD6A-7CA0-42A3-8EFB-0924B99A1A9B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970A-6CF2-4558-B0DC-53E43D2DC6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5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BDE91F-E928-4FE4-8E05-BA79C82458A8}" type="datetimeFigureOut">
              <a:rPr lang="ja-JP" altLang="en-US"/>
              <a:pPr>
                <a:defRPr/>
              </a:pPr>
              <a:t>2016/6/21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4DE67E-518F-4E9B-811D-3AF3AF098E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.w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コンテンツ プレースホルダー 2"/>
          <p:cNvSpPr txBox="1">
            <a:spLocks/>
          </p:cNvSpPr>
          <p:nvPr/>
        </p:nvSpPr>
        <p:spPr bwMode="auto">
          <a:xfrm>
            <a:off x="457200" y="1196975"/>
            <a:ext cx="4038600" cy="54006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200" smtClean="0">
              <a:latin typeface="Arial" charset="0"/>
              <a:cs typeface="Arial" charset="0"/>
            </a:endParaRPr>
          </a:p>
          <a:p>
            <a:endParaRPr lang="ja-JP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3816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Chinese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hamster ovary (CHO) </a:t>
            </a:r>
            <a:r>
              <a:rPr lang="ja-JP" altLang="ja-JP" dirty="0">
                <a:latin typeface="Arial" panose="020B0604020202020204" pitchFamily="34" charset="0"/>
                <a:cs typeface="Arial" panose="020B0604020202020204" pitchFamily="34" charset="0"/>
              </a:rPr>
              <a:t>細胞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バイオ医</a:t>
            </a:r>
            <a:r>
              <a:rPr lang="ja-JP" altLang="ja-JP" dirty="0">
                <a:latin typeface="Arial" panose="020B0604020202020204" pitchFamily="34" charset="0"/>
                <a:cs typeface="Arial" panose="020B0604020202020204" pitchFamily="34" charset="0"/>
              </a:rPr>
              <a:t>薬品生産を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司る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主要な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宿主細胞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である。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細胞の染色体は変化しやすく、培養を続けること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で組換えや染色体数分布が生じる。私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ja-JP" altLang="ja-JP" dirty="0">
                <a:latin typeface="Arial" panose="020B0604020202020204" pitchFamily="34" charset="0"/>
                <a:cs typeface="Arial" panose="020B0604020202020204" pitchFamily="34" charset="0"/>
              </a:rPr>
              <a:t>細胞の生産細胞株の構築において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この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細胞</a:t>
            </a:r>
            <a:r>
              <a:rPr lang="ja-JP" altLang="ja-JP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染色体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不安定性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lang="ja-JP" altLang="ja-JP" dirty="0">
                <a:latin typeface="Arial" panose="020B0604020202020204" pitchFamily="34" charset="0"/>
                <a:cs typeface="Arial" panose="020B0604020202020204" pitchFamily="34" charset="0"/>
              </a:rPr>
              <a:t>着目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して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いる</a:t>
            </a:r>
            <a:r>
              <a:rPr lang="ja-JP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研究室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では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細胞ゲノム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BAC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ライブラリーおよび染色体物理地図を有しており、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細胞のそれぞれの染色体を識別することが可能である。その技術を生かし、まず一つ目として、各染色体の安定性を解析し、発現ベクター導入位置による発現量の違いについて検討を行っている。二つ目として、抗体生産に有利な染色体分布を解明したいと考えている。少ない染色体数を持つある細胞株において代謝が変化しており、その代謝の変化が抗体生産に有利に働く可能性が示唆されている。三つ目として、染色体不安定性そのものが抗体生産に与える影響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ついて研究を行っている。最後に四つ目として、遺伝子操作等により細胞の機能を変化させることで、生産効率が向上しないかどうかの模索をしている。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これらの研究を通して、より効率よく抗体医薬品を生産できる細胞株の構築を目標に、日々精進している。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0"/>
          </p:nvPr>
        </p:nvSpPr>
        <p:spPr>
          <a:xfrm>
            <a:off x="4643438" y="5084763"/>
            <a:ext cx="4038600" cy="1512887"/>
          </a:xfrm>
        </p:spPr>
        <p:txBody>
          <a:bodyPr rtlCol="0"/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分野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 生物機能・バイオプロセス</a:t>
            </a:r>
            <a:endParaRPr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専門：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生物化学工学</a:t>
            </a:r>
            <a:endParaRPr lang="en-US" altLang="ja-JP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yamanori@tokushima-u.ac.jp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.: 088-656-7519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Fax: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088-656-9148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96" y="5191664"/>
            <a:ext cx="9937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343199"/>
              </p:ext>
            </p:extLst>
          </p:nvPr>
        </p:nvGraphicFramePr>
        <p:xfrm>
          <a:off x="289619" y="3103730"/>
          <a:ext cx="2654659" cy="15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" y="1590700"/>
            <a:ext cx="175613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30" y="1591433"/>
            <a:ext cx="1044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47" y="1590700"/>
            <a:ext cx="1044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27584" y="1306860"/>
            <a:ext cx="2085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+mn-ea"/>
                <a:ea typeface="+mn-ea"/>
              </a:rPr>
              <a:t>CHO</a:t>
            </a:r>
            <a:r>
              <a:rPr kumimoji="1" lang="ja-JP" altLang="en-US" sz="1200" b="1" dirty="0" smtClean="0">
                <a:latin typeface="+mn-ea"/>
                <a:ea typeface="+mn-ea"/>
              </a:rPr>
              <a:t>細胞のフラスコ回転培養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96" y="5012170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3" y="5012170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64920" y="2805311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BAC-FISH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90383" y="473505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染色体異数性</a:t>
            </a:r>
            <a:endParaRPr kumimoji="1" lang="ja-JP" altLang="en-US" sz="1200" b="1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2843757" y="6207214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982379" y="6274286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Scale bars; 10 </a:t>
            </a:r>
            <a:r>
              <a:rPr kumimoji="1" lang="el-GR" altLang="ja-JP" sz="1200" b="1" dirty="0" smtClean="0">
                <a:latin typeface="Arial"/>
                <a:cs typeface="Arial"/>
              </a:rPr>
              <a:t>μ</a:t>
            </a:r>
            <a:r>
              <a:rPr kumimoji="1" lang="en-US" altLang="ja-JP" sz="1200" b="1" dirty="0" smtClean="0">
                <a:latin typeface="Arial"/>
                <a:cs typeface="Arial"/>
              </a:rPr>
              <a:t>m</a:t>
            </a:r>
            <a:endParaRPr kumimoji="1" lang="ja-JP" altLang="en-US" sz="1200" b="1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4144626" y="6207214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10976" y="4735051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M</a:t>
            </a:r>
            <a:r>
              <a:rPr kumimoji="1" lang="en-US" altLang="ja-JP" sz="1200" b="1" dirty="0" smtClean="0"/>
              <a:t>ulticolor-FISH</a:t>
            </a:r>
            <a:endParaRPr kumimoji="1" lang="ja-JP" altLang="en-US" sz="1200" b="1" dirty="0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93" y="308329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線コネクタ 50"/>
          <p:cNvCxnSpPr/>
          <p:nvPr/>
        </p:nvCxnSpPr>
        <p:spPr>
          <a:xfrm>
            <a:off x="4131496" y="4466908"/>
            <a:ext cx="259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3686818" y="4873550"/>
            <a:ext cx="7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902371" y="4873550"/>
            <a:ext cx="7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rot="16200000">
            <a:off x="1848372" y="4927550"/>
            <a:ext cx="1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rot="16200000">
            <a:off x="4352818" y="4927551"/>
            <a:ext cx="1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996319" y="2733685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/>
              <a:t>発現</a:t>
            </a:r>
            <a:r>
              <a:rPr lang="ja-JP" altLang="en-US" sz="1200" b="1" dirty="0" smtClean="0"/>
              <a:t>ベクター</a:t>
            </a:r>
            <a:r>
              <a:rPr kumimoji="1" lang="ja-JP" altLang="en-US" sz="1200" b="1" dirty="0" smtClean="0"/>
              <a:t>導入位置による</a:t>
            </a:r>
            <a:endParaRPr kumimoji="1" lang="en-US" altLang="ja-JP" sz="1200" b="1" dirty="0" smtClean="0"/>
          </a:p>
          <a:p>
            <a:pPr algn="ctr"/>
            <a:r>
              <a:rPr lang="ja-JP" altLang="en-US" sz="1200" b="1" dirty="0" smtClean="0"/>
              <a:t>抗体</a:t>
            </a:r>
            <a:r>
              <a:rPr lang="ja-JP" altLang="en-US" sz="1200" b="1" dirty="0"/>
              <a:t>比生産速度の違い</a:t>
            </a:r>
            <a:endParaRPr kumimoji="1" lang="ja-JP" altLang="en-US" sz="12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66683" y="130686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抗体濃度の定量</a:t>
            </a:r>
            <a:endParaRPr kumimoji="1" lang="ja-JP" altLang="en-US" sz="12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04" y="5959797"/>
            <a:ext cx="648000" cy="5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8"/>
          <p:cNvSpPr/>
          <p:nvPr/>
        </p:nvSpPr>
        <p:spPr>
          <a:xfrm>
            <a:off x="881770" y="3140984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1518188" y="83568"/>
            <a:ext cx="7200800" cy="1042151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/>
          </a:gradFill>
          <a:ln>
            <a:noFill/>
          </a:ln>
          <a:effectLst>
            <a:softEdge rad="25400"/>
          </a:effectLst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効率的な抗体医薬品生産技術の開発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1600" dirty="0">
                <a:latin typeface="+mn-ea"/>
              </a:rPr>
              <a:t>［キーワード： </a:t>
            </a:r>
            <a:r>
              <a:rPr lang="en-US" altLang="ja-JP" sz="1600" dirty="0">
                <a:latin typeface="+mn-ea"/>
              </a:rPr>
              <a:t>CHO</a:t>
            </a:r>
            <a:r>
              <a:rPr lang="ja-JP" altLang="en-US" sz="1600" dirty="0">
                <a:latin typeface="+mn-ea"/>
              </a:rPr>
              <a:t>細胞，染色体不安定性，遺伝子工学］ </a:t>
            </a:r>
            <a:r>
              <a:rPr lang="ja-JP" altLang="en-US" sz="2200" dirty="0"/>
              <a:t>　</a:t>
            </a:r>
            <a:r>
              <a:rPr lang="ja-JP" altLang="en-US" sz="2200" dirty="0">
                <a:latin typeface="+mn-ea"/>
              </a:rPr>
              <a:t>特任助教　山野範子</a:t>
            </a:r>
            <a:endParaRPr lang="ja-JP" altLang="en-US" sz="2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35651" cy="1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69265"/>
              </p:ext>
            </p:extLst>
          </p:nvPr>
        </p:nvGraphicFramePr>
        <p:xfrm>
          <a:off x="539551" y="5026025"/>
          <a:ext cx="1260000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14" imgW="5714280" imgH="5714280" progId="Photoshop.Image.16">
                  <p:embed/>
                </p:oleObj>
              </mc:Choice>
              <mc:Fallback>
                <p:oleObj name="Image" r:id="rId14" imgW="5714280" imgH="57142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551" y="5026025"/>
                        <a:ext cx="1260000" cy="12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線コネクタ 39"/>
          <p:cNvCxnSpPr/>
          <p:nvPr/>
        </p:nvCxnSpPr>
        <p:spPr>
          <a:xfrm>
            <a:off x="1505578" y="6207214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181700" y="4433874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</a:t>
            </a:r>
            <a:endParaRPr kumimoji="1" lang="ja-JP" altLang="en-US" sz="105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73592" y="4433874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Y</a:t>
            </a:r>
            <a:endParaRPr kumimoji="1" lang="ja-JP" altLang="en-US" sz="105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68867" y="4433874"/>
            <a:ext cx="266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Z</a:t>
            </a:r>
            <a:endParaRPr kumimoji="1" lang="ja-JP" altLang="en-US" sz="105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00531" y="4433874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X,</a:t>
            </a:r>
            <a:r>
              <a:rPr lang="en-US" altLang="ja-JP" sz="1050" b="1" dirty="0"/>
              <a:t>Y</a:t>
            </a:r>
            <a:endParaRPr kumimoji="1" lang="ja-JP" altLang="en-US" sz="105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96171" y="4433874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X,Z</a:t>
            </a:r>
            <a:endParaRPr kumimoji="1" lang="ja-JP" altLang="en-US" sz="1050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80913" y="4433874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Y,Z</a:t>
            </a:r>
            <a:endParaRPr kumimoji="1" lang="ja-JP" altLang="en-US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400675"/>
          </a:xfrm>
          <a:ln w="6350">
            <a:miter lim="800000"/>
            <a:headEnd/>
            <a:tailEnd/>
          </a:ln>
        </p:spPr>
        <p:txBody>
          <a:bodyPr/>
          <a:lstStyle/>
          <a:p>
            <a:endParaRPr lang="ja-JP" altLang="en-US" sz="1200" dirty="0" smtClean="0">
              <a:latin typeface="Arial" charset="0"/>
              <a:cs typeface="Arial" charset="0"/>
            </a:endParaRPr>
          </a:p>
          <a:p>
            <a:endParaRPr lang="ja-JP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3816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Chinese hamster ovary (CHO) cell lines are widely used in the field of biotechnology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to produce therapeutic antibodies.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Chromosomes of CHO cell are unstable and variation of chromosome number occurs in the CHO cells.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 focus on genomic instability of CHO cells to establish productive cell lines.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fr-FR" altLang="ja-JP" dirty="0">
                <a:latin typeface="Arial" panose="020B0604020202020204" pitchFamily="34" charset="0"/>
                <a:cs typeface="Arial" panose="020B0604020202020204" pitchFamily="34" charset="0"/>
              </a:rPr>
              <a:t>have previously constructed </a:t>
            </a:r>
            <a:r>
              <a:rPr lang="fr-FR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CHO </a:t>
            </a:r>
            <a:r>
              <a:rPr lang="fr-FR" altLang="ja-JP" dirty="0">
                <a:latin typeface="Arial" panose="020B0604020202020204" pitchFamily="34" charset="0"/>
                <a:cs typeface="Arial" panose="020B0604020202020204" pitchFamily="34" charset="0"/>
              </a:rPr>
              <a:t>genomic </a:t>
            </a:r>
            <a:r>
              <a:rPr lang="fr-FR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BAC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library which enables us to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distinguish all the 20 individual chromosomes in CHO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cells.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sing this material, I am working on the stability of each chromosome and would like to examine the differences in antibody productivity within various expression vector integration sites. I am also interested in the favorable chromosome distribution in antibody production, effects of chromosomal instability itself,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modifications of the cell function by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genetic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these studies, the final goal of my research is to construct new cell lines that can more efficiently produce therapeutic antibodies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77" name="コンテンツ プレースホルダー 4"/>
          <p:cNvSpPr>
            <a:spLocks noGrp="1"/>
          </p:cNvSpPr>
          <p:nvPr>
            <p:ph sz="half" idx="10"/>
          </p:nvPr>
        </p:nvSpPr>
        <p:spPr>
          <a:xfrm>
            <a:off x="4643438" y="5084763"/>
            <a:ext cx="4038600" cy="1512887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 cells, genomic instability, genetic engineering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yamanori@tokushima-u.ac.jp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Tel.: +81-88-656-7519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Fax: +81-88-656-9148</a:t>
            </a:r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3" y="5363384"/>
            <a:ext cx="99377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12" y="5982291"/>
            <a:ext cx="648000" cy="5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コンテンツ プレースホルダー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5637"/>
              </p:ext>
            </p:extLst>
          </p:nvPr>
        </p:nvGraphicFramePr>
        <p:xfrm>
          <a:off x="289619" y="3247647"/>
          <a:ext cx="2654659" cy="153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" y="1743100"/>
            <a:ext cx="1756135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30" y="1743833"/>
            <a:ext cx="1044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47" y="1743100"/>
            <a:ext cx="1044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807165" y="1459260"/>
            <a:ext cx="232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Rotation culture of CHO cells</a:t>
            </a:r>
            <a:endParaRPr kumimoji="1" lang="ja-JP" altLang="en-US" sz="12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96" y="5088370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93" y="5088370"/>
            <a:ext cx="126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264920" y="2949228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BAC-FISH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33253" y="4811251"/>
            <a:ext cx="2032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Chromosome aneuploidy</a:t>
            </a:r>
            <a:endParaRPr kumimoji="1" lang="ja-JP" altLang="en-US" sz="1200" b="1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2843757" y="6269559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982379" y="6321911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Scale bars; 10 </a:t>
            </a:r>
            <a:r>
              <a:rPr kumimoji="1" lang="el-GR" altLang="ja-JP" sz="1200" b="1" dirty="0" smtClean="0">
                <a:latin typeface="Arial"/>
                <a:cs typeface="Arial"/>
              </a:rPr>
              <a:t>μ</a:t>
            </a:r>
            <a:r>
              <a:rPr kumimoji="1" lang="en-US" altLang="ja-JP" sz="1200" b="1" dirty="0" smtClean="0">
                <a:latin typeface="Arial"/>
                <a:cs typeface="Arial"/>
              </a:rPr>
              <a:t>m</a:t>
            </a:r>
            <a:endParaRPr kumimoji="1" lang="ja-JP" altLang="en-US" sz="1200" b="1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4144626" y="6269559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10976" y="4811251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M</a:t>
            </a:r>
            <a:r>
              <a:rPr kumimoji="1" lang="en-US" altLang="ja-JP" sz="1200" b="1" dirty="0" smtClean="0"/>
              <a:t>ulticolor-FISH</a:t>
            </a:r>
            <a:endParaRPr kumimoji="1" lang="ja-JP" altLang="en-US" sz="1200" b="1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93" y="3227211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直線コネクタ 30"/>
          <p:cNvCxnSpPr/>
          <p:nvPr/>
        </p:nvCxnSpPr>
        <p:spPr>
          <a:xfrm>
            <a:off x="4131496" y="4610825"/>
            <a:ext cx="259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154818" y="4949750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02371" y="4949750"/>
            <a:ext cx="25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16200000">
            <a:off x="1848372" y="5003750"/>
            <a:ext cx="1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6200000">
            <a:off x="4352818" y="5003751"/>
            <a:ext cx="1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64518" y="2885703"/>
            <a:ext cx="2515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/>
              <a:t>P</a:t>
            </a:r>
            <a:r>
              <a:rPr lang="en-US" altLang="ja-JP" sz="1200" b="1" dirty="0" smtClean="0"/>
              <a:t>roductivity differences within the vector integration sites</a:t>
            </a:r>
            <a:endParaRPr kumimoji="1" lang="ja-JP" altLang="en-US" sz="12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08040" y="1229519"/>
            <a:ext cx="14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200" b="1" dirty="0" smtClean="0"/>
              <a:t>Determination </a:t>
            </a:r>
          </a:p>
          <a:p>
            <a:pPr algn="ctr">
              <a:lnSpc>
                <a:spcPts val="1200"/>
              </a:lnSpc>
            </a:pPr>
            <a:r>
              <a:rPr lang="en-US" altLang="ja-JP" sz="1200" b="1" dirty="0" smtClean="0"/>
              <a:t>of antibody concentration</a:t>
            </a:r>
            <a:endParaRPr kumimoji="1" lang="ja-JP" altLang="en-US" sz="12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92645" y="457339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</a:t>
            </a:r>
            <a:endParaRPr kumimoji="1" lang="ja-JP" altLang="en-US" sz="105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84537" y="4573398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Y</a:t>
            </a:r>
            <a:endParaRPr kumimoji="1" lang="ja-JP" altLang="en-US" sz="105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779812" y="4573398"/>
            <a:ext cx="266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Z</a:t>
            </a:r>
            <a:endParaRPr kumimoji="1" lang="ja-JP" altLang="en-US" sz="105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97621" y="4573398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X,</a:t>
            </a:r>
            <a:r>
              <a:rPr lang="en-US" altLang="ja-JP" sz="1050" b="1" dirty="0"/>
              <a:t>Y</a:t>
            </a:r>
            <a:endParaRPr kumimoji="1" lang="ja-JP" altLang="en-US" sz="105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93261" y="4573398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X,Z</a:t>
            </a:r>
            <a:endParaRPr kumimoji="1" lang="ja-JP" altLang="en-US" sz="105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78003" y="4573398"/>
            <a:ext cx="393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/>
              <a:t>Y,Z</a:t>
            </a:r>
            <a:endParaRPr kumimoji="1" lang="ja-JP" altLang="en-US" sz="1050" b="1" dirty="0"/>
          </a:p>
        </p:txBody>
      </p:sp>
      <p:sp>
        <p:nvSpPr>
          <p:cNvPr id="3" name="テキスト ボックス 2"/>
          <p:cNvSpPr txBox="1"/>
          <p:nvPr/>
        </p:nvSpPr>
        <p:spPr>
          <a:xfrm rot="10800000">
            <a:off x="661020" y="3517378"/>
            <a:ext cx="346249" cy="8762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050" b="1" dirty="0" smtClean="0"/>
              <a:t>(</a:t>
            </a:r>
            <a:r>
              <a:rPr kumimoji="1" lang="en-US" altLang="ja-JP" sz="1050" b="1" dirty="0" err="1" smtClean="0"/>
              <a:t>pg</a:t>
            </a:r>
            <a:r>
              <a:rPr kumimoji="1" lang="en-US" altLang="ja-JP" sz="1050" b="1" dirty="0" smtClean="0"/>
              <a:t>/cell/day)</a:t>
            </a:r>
            <a:endParaRPr kumimoji="1" lang="ja-JP" altLang="en-US" sz="1050" b="1" dirty="0"/>
          </a:p>
        </p:txBody>
      </p:sp>
      <p:sp>
        <p:nvSpPr>
          <p:cNvPr id="44" name="テキスト ボックス 43"/>
          <p:cNvSpPr txBox="1"/>
          <p:nvPr/>
        </p:nvSpPr>
        <p:spPr>
          <a:xfrm rot="10800000">
            <a:off x="487895" y="3042353"/>
            <a:ext cx="346249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1050" b="1" dirty="0" smtClean="0"/>
              <a:t>Specific production rate</a:t>
            </a:r>
            <a:endParaRPr kumimoji="1" lang="ja-JP" altLang="en-US" sz="105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919870" y="3299867"/>
            <a:ext cx="216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1518188" y="83568"/>
            <a:ext cx="7200800" cy="1042151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>
            <a:softEdge rad="25400"/>
          </a:effectLst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Cell </a:t>
            </a:r>
            <a:r>
              <a:rPr lang="en-US" altLang="ja-JP" dirty="0">
                <a:latin typeface="Arial" pitchFamily="34" charset="0"/>
                <a:cs typeface="Arial" pitchFamily="34" charset="0"/>
              </a:rPr>
              <a:t>engineering for therapeutic antibody production </a:t>
            </a:r>
            <a:r>
              <a:rPr lang="en-US" altLang="ja-JP" sz="2200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200" dirty="0">
                <a:latin typeface="Arial" pitchFamily="34" charset="0"/>
                <a:cs typeface="Arial" pitchFamily="34" charset="0"/>
              </a:rPr>
            </a:br>
            <a:r>
              <a:rPr lang="en-US" altLang="ja-JP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Designated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Assistant Professor</a:t>
            </a:r>
            <a:r>
              <a:rPr lang="ja-JP" altLang="en-US" sz="2000" dirty="0"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Noriko Yamano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35652" cy="10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67520"/>
              </p:ext>
            </p:extLst>
          </p:nvPr>
        </p:nvGraphicFramePr>
        <p:xfrm>
          <a:off x="539551" y="5102225"/>
          <a:ext cx="1260000" cy="12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14" imgW="5714280" imgH="5714280" progId="Photoshop.Image.16">
                  <p:embed/>
                </p:oleObj>
              </mc:Choice>
              <mc:Fallback>
                <p:oleObj name="Image" r:id="rId14" imgW="5714280" imgH="571428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551" y="5102225"/>
                        <a:ext cx="1260000" cy="12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線コネクタ 47"/>
          <p:cNvCxnSpPr/>
          <p:nvPr/>
        </p:nvCxnSpPr>
        <p:spPr>
          <a:xfrm>
            <a:off x="1507911" y="6269559"/>
            <a:ext cx="23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研究者紹介V３ひな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研究者紹介V３ひな形</Template>
  <TotalTime>1550</TotalTime>
  <Words>299</Words>
  <Application>Microsoft Office PowerPoint</Application>
  <PresentationFormat>画面に合わせる (4:3)</PresentationFormat>
  <Paragraphs>52</Paragraphs>
  <Slides>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研究者紹介V３ひな形</vt:lpstr>
      <vt:lpstr>Image</vt:lpstr>
      <vt:lpstr>効率的な抗体医薬品生産技術の開発 ［キーワード： CHO細胞，染色体不安定性，遺伝子工学］ 　特任助教　山野範子</vt:lpstr>
      <vt:lpstr>Cell engineering for therapeutic antibody production                     Designated Assistant Professor　Noriko Yamano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&lt;研究題目&gt;                                                &lt;肩書&gt;　&lt;氏名first  name, family name&gt;</dc:title>
  <dc:creator>admini</dc:creator>
  <cp:lastModifiedBy>admini</cp:lastModifiedBy>
  <cp:revision>83</cp:revision>
  <cp:lastPrinted>2013-04-23T05:22:17Z</cp:lastPrinted>
  <dcterms:created xsi:type="dcterms:W3CDTF">2015-04-30T08:53:54Z</dcterms:created>
  <dcterms:modified xsi:type="dcterms:W3CDTF">2016-06-20T23:59:05Z</dcterms:modified>
</cp:coreProperties>
</file>