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9487" autoAdjust="0"/>
  </p:normalViewPr>
  <p:slideViewPr>
    <p:cSldViewPr>
      <p:cViewPr>
        <p:scale>
          <a:sx n="156" d="100"/>
          <a:sy n="156" d="100"/>
        </p:scale>
        <p:origin x="102" y="798"/>
      </p:cViewPr>
      <p:guideLst>
        <p:guide orient="horz" pos="120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2016/6/27</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2016/6/27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2016/6/27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2016/6/27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2016/6/27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2016/6/27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2016/6/27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2016/6/27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2016/6/27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2016/6/27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2016/6/27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2016/6/27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lstStyle/>
          <a:p>
            <a:pPr fontAlgn="auto">
              <a:spcAft>
                <a:spcPts val="0"/>
              </a:spcAft>
              <a:defRPr/>
            </a:pPr>
            <a:r>
              <a:rPr lang="ja-JP" altLang="en-US" dirty="0"/>
              <a:t>分子標的</a:t>
            </a:r>
            <a:r>
              <a:rPr lang="en-US" altLang="ja-JP" dirty="0"/>
              <a:t> MR </a:t>
            </a:r>
            <a:r>
              <a:rPr lang="ja-JP" altLang="en-US" dirty="0"/>
              <a:t>イメージングのための新手法の開拓</a:t>
            </a:r>
            <a:r>
              <a:rPr lang="en-US" altLang="ja-JP" dirty="0"/>
              <a:t/>
            </a:r>
            <a:br>
              <a:rPr lang="en-US" altLang="ja-JP" dirty="0"/>
            </a:br>
            <a:r>
              <a:rPr lang="ja-JP" altLang="en-US" sz="1800" dirty="0" smtClean="0"/>
              <a:t>　　　</a:t>
            </a:r>
            <a:r>
              <a:rPr lang="ja-JP" altLang="en-US" sz="1400" dirty="0" smtClean="0">
                <a:latin typeface="+mn-ea"/>
              </a:rPr>
              <a:t>［</a:t>
            </a:r>
            <a:r>
              <a:rPr lang="ja-JP" altLang="en-US" sz="1400" dirty="0">
                <a:latin typeface="+mn-ea"/>
              </a:rPr>
              <a:t>キーワード：多重共鳴</a:t>
            </a:r>
            <a:r>
              <a:rPr lang="en-US" altLang="ja-JP" sz="1400" dirty="0">
                <a:latin typeface="+mn-ea"/>
              </a:rPr>
              <a:t>NMR</a:t>
            </a:r>
            <a:r>
              <a:rPr lang="ja-JP" altLang="en-US" sz="1400" dirty="0">
                <a:latin typeface="+mn-ea"/>
              </a:rPr>
              <a:t>，分子プローブ</a:t>
            </a:r>
            <a:r>
              <a:rPr lang="en-US" altLang="ja-JP" sz="1400" dirty="0">
                <a:latin typeface="+mn-ea"/>
              </a:rPr>
              <a:t>, </a:t>
            </a:r>
            <a:r>
              <a:rPr lang="ja-JP" altLang="en-US" sz="1400" dirty="0">
                <a:latin typeface="+mn-ea"/>
              </a:rPr>
              <a:t>イメージング］</a:t>
            </a:r>
            <a:r>
              <a:rPr lang="ja-JP" altLang="en-US" sz="2000" dirty="0"/>
              <a:t>　</a:t>
            </a:r>
            <a:r>
              <a:rPr lang="ja-JP" altLang="en-US" sz="2000" dirty="0" smtClean="0"/>
              <a:t>　</a:t>
            </a:r>
            <a:r>
              <a:rPr lang="ja-JP" altLang="en-US" sz="2000" dirty="0"/>
              <a:t>講師</a:t>
            </a:r>
            <a:r>
              <a:rPr lang="ja-JP" altLang="en-US" sz="2000" dirty="0">
                <a:latin typeface="+mn-ea"/>
              </a:rPr>
              <a:t>　山田久嗣</a:t>
            </a:r>
            <a:endParaRPr lang="ja-JP" altLang="en-US" sz="2000" dirty="0"/>
          </a:p>
        </p:txBody>
      </p:sp>
      <p:sp>
        <p:nvSpPr>
          <p:cNvPr id="3" name="コンテンツ プレースホルダー 2"/>
          <p:cNvSpPr>
            <a:spLocks noGrp="1"/>
          </p:cNvSpPr>
          <p:nvPr>
            <p:ph sz="half" idx="1"/>
          </p:nvPr>
        </p:nvSpPr>
        <p:spPr>
          <a:xfrm>
            <a:off x="457200" y="1196975"/>
            <a:ext cx="4038600" cy="5400675"/>
          </a:xfrm>
          <a:ln w="6350"/>
        </p:spPr>
        <p:txBody>
          <a:bodyPr rtlCol="0"/>
          <a:lstStyle/>
          <a:p>
            <a:pPr fontAlgn="auto">
              <a:spcAft>
                <a:spcPts val="0"/>
              </a:spcAft>
              <a:buFont typeface="Arial" pitchFamily="34" charset="0"/>
              <a:buNone/>
              <a:defRPr/>
            </a:pPr>
            <a:r>
              <a:rPr lang="en-US" altLang="ja-JP" sz="1200" dirty="0" smtClean="0">
                <a:latin typeface="+mn-ea"/>
              </a:rPr>
              <a:t>&lt;</a:t>
            </a:r>
            <a:r>
              <a:rPr lang="ja-JP" altLang="en-US" sz="1200" dirty="0" smtClean="0">
                <a:latin typeface="+mn-ea"/>
              </a:rPr>
              <a:t>図表</a:t>
            </a:r>
            <a:r>
              <a:rPr lang="en-US" altLang="ja-JP" sz="1200" dirty="0" smtClean="0">
                <a:latin typeface="+mn-ea"/>
              </a:rPr>
              <a:t>&gt;</a:t>
            </a:r>
            <a:endParaRPr lang="ja-JP" altLang="en-US" dirty="0">
              <a:latin typeface="+mn-ea"/>
            </a:endParaRPr>
          </a:p>
        </p:txBody>
      </p:sp>
      <p:sp>
        <p:nvSpPr>
          <p:cNvPr id="4" name="コンテンツ プレースホルダー 3"/>
          <p:cNvSpPr>
            <a:spLocks noGrp="1"/>
          </p:cNvSpPr>
          <p:nvPr>
            <p:ph sz="half" idx="2"/>
          </p:nvPr>
        </p:nvSpPr>
        <p:spPr>
          <a:xfrm>
            <a:off x="4648200" y="1196975"/>
            <a:ext cx="4038600" cy="3816350"/>
          </a:xfrm>
        </p:spPr>
        <p:txBody>
          <a:bodyPr rtlCol="0">
            <a:normAutofit lnSpcReduction="10000"/>
          </a:bodyPr>
          <a:lstStyle/>
          <a:p>
            <a:pPr fontAlgn="auto">
              <a:spcAft>
                <a:spcPts val="0"/>
              </a:spcAft>
              <a:buFont typeface="Arial" pitchFamily="34" charset="0"/>
              <a:buNone/>
              <a:defRPr/>
            </a:pPr>
            <a:r>
              <a:rPr lang="ja-JP" altLang="en-US" dirty="0">
                <a:latin typeface="+mn-ea"/>
              </a:rPr>
              <a:t>内容：</a:t>
            </a:r>
            <a:endParaRPr lang="en-US" altLang="ja-JP" dirty="0">
              <a:latin typeface="+mn-ea"/>
            </a:endParaRPr>
          </a:p>
          <a:p>
            <a:pPr fontAlgn="auto">
              <a:spcAft>
                <a:spcPts val="0"/>
              </a:spcAft>
              <a:defRPr/>
            </a:pPr>
            <a:r>
              <a:rPr lang="ja-JP" altLang="en-US" dirty="0"/>
              <a:t>　核磁気共鳴</a:t>
            </a:r>
            <a:r>
              <a:rPr lang="en-US" altLang="ja-JP" dirty="0"/>
              <a:t>(NMR/MR)</a:t>
            </a:r>
            <a:r>
              <a:rPr lang="ja-JP" altLang="en-US" dirty="0"/>
              <a:t>技術は、生体内の化学反応を</a:t>
            </a:r>
            <a:r>
              <a:rPr lang="en-US" altLang="ja-JP" dirty="0"/>
              <a:t> ”</a:t>
            </a:r>
            <a:r>
              <a:rPr lang="ja-JP" altLang="en-US" dirty="0"/>
              <a:t>その場</a:t>
            </a:r>
            <a:r>
              <a:rPr lang="en-US" altLang="ja-JP" dirty="0"/>
              <a:t>” </a:t>
            </a:r>
            <a:r>
              <a:rPr lang="ja-JP" altLang="en-US" dirty="0"/>
              <a:t>・</a:t>
            </a:r>
            <a:r>
              <a:rPr lang="en-US" altLang="ja-JP" dirty="0"/>
              <a:t>”</a:t>
            </a:r>
            <a:r>
              <a:rPr lang="ja-JP" altLang="en-US" dirty="0"/>
              <a:t>そのままの状態</a:t>
            </a:r>
            <a:r>
              <a:rPr lang="en-US" altLang="ja-JP" dirty="0"/>
              <a:t>”</a:t>
            </a:r>
            <a:r>
              <a:rPr lang="ja-JP" altLang="en-US" dirty="0"/>
              <a:t>で解析可能な有望な手法である。 </a:t>
            </a:r>
            <a:r>
              <a:rPr lang="ja-JP" altLang="ja-JP" dirty="0"/>
              <a:t>しかしながら、従来の </a:t>
            </a:r>
            <a:r>
              <a:rPr lang="en-US" altLang="ja-JP" baseline="30000" dirty="0"/>
              <a:t>1</a:t>
            </a:r>
            <a:r>
              <a:rPr lang="en-US" altLang="ja-JP" dirty="0"/>
              <a:t>H NMR/MRI </a:t>
            </a:r>
            <a:r>
              <a:rPr lang="ja-JP" altLang="ja-JP" dirty="0"/>
              <a:t>では、生体内に膨大に存在する水や脂質中の</a:t>
            </a:r>
            <a:r>
              <a:rPr lang="en-US" altLang="ja-JP" dirty="0"/>
              <a:t> </a:t>
            </a:r>
            <a:r>
              <a:rPr lang="en-US" altLang="ja-JP" baseline="30000" dirty="0"/>
              <a:t>1</a:t>
            </a:r>
            <a:r>
              <a:rPr lang="en-US" altLang="ja-JP" dirty="0"/>
              <a:t>H </a:t>
            </a:r>
            <a:r>
              <a:rPr lang="ja-JP" altLang="ja-JP" dirty="0"/>
              <a:t>核由来のバックグラウンドノイズにより、</a:t>
            </a:r>
            <a:r>
              <a:rPr lang="en-US" altLang="ja-JP" dirty="0"/>
              <a:t>“</a:t>
            </a:r>
            <a:r>
              <a:rPr lang="ja-JP" altLang="ja-JP" dirty="0"/>
              <a:t>分子プローブ</a:t>
            </a:r>
            <a:r>
              <a:rPr lang="en-US" altLang="ja-JP" dirty="0"/>
              <a:t>” </a:t>
            </a:r>
            <a:r>
              <a:rPr lang="ja-JP" altLang="ja-JP" dirty="0"/>
              <a:t>の </a:t>
            </a:r>
            <a:r>
              <a:rPr lang="en-US" altLang="ja-JP" baseline="30000" dirty="0"/>
              <a:t>1</a:t>
            </a:r>
            <a:r>
              <a:rPr lang="en-US" altLang="ja-JP" dirty="0"/>
              <a:t>H </a:t>
            </a:r>
            <a:r>
              <a:rPr lang="ja-JP" altLang="ja-JP" dirty="0"/>
              <a:t>シグナルを選択的に検出すること</a:t>
            </a:r>
            <a:r>
              <a:rPr lang="ja-JP" altLang="ja-JP" dirty="0" smtClean="0"/>
              <a:t>は</a:t>
            </a:r>
            <a:r>
              <a:rPr lang="ja-JP" altLang="en-US" dirty="0" smtClean="0"/>
              <a:t>難しい</a:t>
            </a:r>
            <a:r>
              <a:rPr lang="ja-JP" altLang="ja-JP" dirty="0" smtClean="0"/>
              <a:t>。</a:t>
            </a:r>
            <a:r>
              <a:rPr lang="ja-JP" altLang="ja-JP" dirty="0"/>
              <a:t>そこで、我々は多重共鳴</a:t>
            </a:r>
            <a:r>
              <a:rPr lang="en-US" altLang="ja-JP" dirty="0"/>
              <a:t> NMR </a:t>
            </a:r>
            <a:r>
              <a:rPr lang="ja-JP" altLang="ja-JP" dirty="0"/>
              <a:t>法と多核多重ラベル化分子プローブに着目し</a:t>
            </a:r>
            <a:r>
              <a:rPr lang="ja-JP" altLang="ja-JP" dirty="0" smtClean="0"/>
              <a:t>、</a:t>
            </a:r>
            <a:r>
              <a:rPr lang="ja-JP" altLang="en-US" dirty="0"/>
              <a:t>「分子」を「標的」として観る</a:t>
            </a:r>
            <a:r>
              <a:rPr lang="ja-JP" altLang="en-US" dirty="0" smtClean="0"/>
              <a:t>新しい</a:t>
            </a:r>
            <a:r>
              <a:rPr lang="en-US" altLang="ja-JP" dirty="0" smtClean="0"/>
              <a:t>MRI</a:t>
            </a:r>
            <a:r>
              <a:rPr lang="ja-JP" altLang="en-US" dirty="0" smtClean="0"/>
              <a:t>法、すなわち「</a:t>
            </a:r>
            <a:r>
              <a:rPr lang="ja-JP" altLang="en-US" dirty="0"/>
              <a:t>分子標的</a:t>
            </a:r>
            <a:r>
              <a:rPr lang="en-US" altLang="ja-JP" dirty="0"/>
              <a:t>MRI</a:t>
            </a:r>
            <a:r>
              <a:rPr lang="ja-JP" altLang="en-US" dirty="0" smtClean="0"/>
              <a:t>」法の確立に挑戦している。</a:t>
            </a:r>
            <a:endParaRPr lang="ja-JP" altLang="en-US" dirty="0"/>
          </a:p>
          <a:p>
            <a:pPr fontAlgn="auto">
              <a:spcAft>
                <a:spcPts val="0"/>
              </a:spcAft>
              <a:defRPr/>
            </a:pPr>
            <a:r>
              <a:rPr lang="ja-JP" altLang="en-US" dirty="0">
                <a:latin typeface="+mn-ea"/>
              </a:rPr>
              <a:t>　最近、我々は、</a:t>
            </a:r>
            <a:r>
              <a:rPr lang="en-US" altLang="ja-JP" dirty="0"/>
              <a:t>(1) </a:t>
            </a:r>
            <a:r>
              <a:rPr lang="ja-JP" altLang="en-US" dirty="0"/>
              <a:t>三重共鳴</a:t>
            </a:r>
            <a:r>
              <a:rPr lang="en-US" altLang="ja-JP" dirty="0"/>
              <a:t>NMR</a:t>
            </a:r>
            <a:r>
              <a:rPr lang="ja-JP" altLang="en-US" dirty="0"/>
              <a:t>法を</a:t>
            </a:r>
            <a:r>
              <a:rPr lang="en-US" altLang="ja-JP" dirty="0"/>
              <a:t> in vivo </a:t>
            </a:r>
            <a:r>
              <a:rPr lang="ja-JP" altLang="en-US" dirty="0"/>
              <a:t>代謝反応解析に応用して、抗がん剤の副作用発現に関連するウラシル異化代謝反応のその場解析に成功した</a:t>
            </a:r>
            <a:r>
              <a:rPr lang="ja-JP" altLang="en-US" dirty="0" smtClean="0"/>
              <a:t>。また、</a:t>
            </a:r>
            <a:r>
              <a:rPr lang="en-US" altLang="ja-JP" dirty="0" smtClean="0"/>
              <a:t>(</a:t>
            </a:r>
            <a:r>
              <a:rPr lang="en-US" altLang="ja-JP" dirty="0"/>
              <a:t>2</a:t>
            </a:r>
            <a:r>
              <a:rPr lang="en-US" altLang="ja-JP" dirty="0" smtClean="0"/>
              <a:t>)</a:t>
            </a:r>
            <a:r>
              <a:rPr lang="ja-JP" altLang="ja-JP" dirty="0"/>
              <a:t>細胞膜脂質の一部であるホスホリルコリン骨格を </a:t>
            </a:r>
            <a:r>
              <a:rPr lang="en-US" altLang="ja-JP" baseline="30000" dirty="0"/>
              <a:t>13</a:t>
            </a:r>
            <a:r>
              <a:rPr lang="en-US" altLang="ja-JP" dirty="0"/>
              <a:t>C </a:t>
            </a:r>
            <a:r>
              <a:rPr lang="ja-JP" altLang="ja-JP" dirty="0"/>
              <a:t>核と </a:t>
            </a:r>
            <a:r>
              <a:rPr lang="en-US" altLang="ja-JP" baseline="30000" dirty="0"/>
              <a:t>15</a:t>
            </a:r>
            <a:r>
              <a:rPr lang="en-US" altLang="ja-JP" dirty="0"/>
              <a:t>N </a:t>
            </a:r>
            <a:r>
              <a:rPr lang="ja-JP" altLang="ja-JP" dirty="0"/>
              <a:t>核でラベルした生体適合性</a:t>
            </a:r>
            <a:r>
              <a:rPr lang="ja-JP" altLang="ja-JP" dirty="0" smtClean="0"/>
              <a:t>高分子</a:t>
            </a:r>
            <a:r>
              <a:rPr lang="ja-JP" altLang="en-US" dirty="0" smtClean="0"/>
              <a:t>フ</a:t>
            </a:r>
            <a:r>
              <a:rPr lang="ja-JP" altLang="en-US" dirty="0"/>
              <a:t>゚ローブ</a:t>
            </a:r>
            <a:r>
              <a:rPr lang="en-US" altLang="ja-JP" dirty="0"/>
              <a:t>(</a:t>
            </a:r>
            <a:r>
              <a:rPr lang="en-US" altLang="ja-JP" baseline="30000" dirty="0"/>
              <a:t>13</a:t>
            </a:r>
            <a:r>
              <a:rPr lang="en-US" altLang="ja-JP" dirty="0"/>
              <a:t>C/</a:t>
            </a:r>
            <a:r>
              <a:rPr lang="en-US" altLang="ja-JP" baseline="30000" dirty="0"/>
              <a:t>15</a:t>
            </a:r>
            <a:r>
              <a:rPr lang="en-US" altLang="ja-JP" dirty="0"/>
              <a:t>N-PMPC)</a:t>
            </a:r>
            <a:r>
              <a:rPr lang="ja-JP" altLang="en-US" dirty="0"/>
              <a:t>を開発し</a:t>
            </a:r>
            <a:r>
              <a:rPr lang="ja-JP" altLang="en-US" dirty="0" smtClean="0"/>
              <a:t>、本フ</a:t>
            </a:r>
            <a:r>
              <a:rPr lang="ja-JP" altLang="en-US" dirty="0"/>
              <a:t>゚ローフ</a:t>
            </a:r>
            <a:r>
              <a:rPr lang="ja-JP" altLang="en-US" dirty="0" smtClean="0"/>
              <a:t>゙がマウス腫瘍部位に高選択的かつ効率良く集積すること、</a:t>
            </a:r>
            <a:r>
              <a:rPr lang="en-US" altLang="ja-JP" dirty="0" smtClean="0"/>
              <a:t>(</a:t>
            </a:r>
            <a:r>
              <a:rPr lang="en-US" altLang="ja-JP" dirty="0"/>
              <a:t>3</a:t>
            </a:r>
            <a:r>
              <a:rPr lang="en-US" altLang="ja-JP" dirty="0" smtClean="0"/>
              <a:t>)</a:t>
            </a:r>
            <a:r>
              <a:rPr lang="ja-JP" altLang="en-US" dirty="0" smtClean="0"/>
              <a:t>その腫瘍部位を「分子標的</a:t>
            </a:r>
            <a:r>
              <a:rPr lang="en-US" altLang="ja-JP" dirty="0" smtClean="0"/>
              <a:t>MRI</a:t>
            </a:r>
            <a:r>
              <a:rPr lang="ja-JP" altLang="en-US" dirty="0" smtClean="0"/>
              <a:t>」により明瞭に画像化できること、</a:t>
            </a:r>
            <a:r>
              <a:rPr lang="en-US" altLang="ja-JP" dirty="0" smtClean="0"/>
              <a:t> (4) </a:t>
            </a:r>
            <a:r>
              <a:rPr lang="ja-JP" altLang="en-US" dirty="0" smtClean="0"/>
              <a:t>腫瘍集積と体内動態はプローブの分子サイズによって制御されること、を明らかにした。さらに、</a:t>
            </a:r>
            <a:r>
              <a:rPr lang="en-US" altLang="ja-JP" dirty="0" smtClean="0"/>
              <a:t>(5)</a:t>
            </a:r>
            <a:r>
              <a:rPr lang="ja-JP" altLang="en-US" dirty="0" smtClean="0"/>
              <a:t>能動的ターゲッティング機能を有する高分子プローブを開発し、</a:t>
            </a:r>
            <a:r>
              <a:rPr lang="en-US" altLang="ja-JP" dirty="0" smtClean="0"/>
              <a:t>Her2</a:t>
            </a:r>
            <a:r>
              <a:rPr lang="ja-JP" altLang="en-US" dirty="0" smtClean="0"/>
              <a:t>高発現腫瘍を選択的に</a:t>
            </a:r>
            <a:r>
              <a:rPr lang="en-US" altLang="ja-JP" dirty="0" smtClean="0"/>
              <a:t>MR</a:t>
            </a:r>
            <a:r>
              <a:rPr lang="ja-JP" altLang="en-US" dirty="0" smtClean="0"/>
              <a:t>画像化することに成功した。</a:t>
            </a:r>
            <a:endParaRPr lang="ja-JP" altLang="en-US" dirty="0">
              <a:latin typeface="+mn-ea"/>
            </a:endParaRPr>
          </a:p>
        </p:txBody>
      </p:sp>
      <p:sp>
        <p:nvSpPr>
          <p:cNvPr id="5" name="コンテンツ プレースホルダー 4"/>
          <p:cNvSpPr>
            <a:spLocks noGrp="1"/>
          </p:cNvSpPr>
          <p:nvPr>
            <p:ph sz="half" idx="10"/>
          </p:nvPr>
        </p:nvSpPr>
        <p:spPr>
          <a:xfrm>
            <a:off x="4643438" y="5084763"/>
            <a:ext cx="4038600" cy="1512887"/>
          </a:xfrm>
        </p:spPr>
        <p:txBody>
          <a:bodyPr rtlCol="0"/>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：生物分子科学</a:t>
            </a:r>
            <a:endParaRPr lang="en-US" altLang="ja-JP" sz="1200" dirty="0" smtClean="0">
              <a:latin typeface="+mn-ea"/>
            </a:endParaRPr>
          </a:p>
          <a:p>
            <a:pPr fontAlgn="auto">
              <a:lnSpc>
                <a:spcPct val="90000"/>
              </a:lnSpc>
              <a:spcBef>
                <a:spcPts val="600"/>
              </a:spcBef>
              <a:spcAft>
                <a:spcPts val="0"/>
              </a:spcAft>
              <a:buFont typeface="Arial" pitchFamily="34" charset="0"/>
              <a:buNone/>
              <a:defRPr/>
            </a:pPr>
            <a:r>
              <a:rPr lang="ja-JP" altLang="en-US" sz="1200" dirty="0" smtClean="0">
                <a:latin typeface="+mn-ea"/>
              </a:rPr>
              <a:t>専門：ケミカルバイオロジー</a:t>
            </a:r>
            <a:endParaRPr lang="en-US" altLang="ja-JP" sz="1200" dirty="0" smtClean="0">
              <a:latin typeface="+mn-ea"/>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E-mail: </a:t>
            </a:r>
            <a:r>
              <a:rPr lang="en-US" altLang="ja-JP" sz="1200" dirty="0" err="1" smtClean="0">
                <a:latin typeface="+mn-ea"/>
                <a:cs typeface="Times New Roman" pitchFamily="18" charset="0"/>
              </a:rPr>
              <a:t>yamada.hisatsugu@tokushima-u.ac.jp</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Tel.   </a:t>
            </a:r>
            <a:r>
              <a:rPr lang="en-US" altLang="ja-JP" sz="1200" dirty="0" smtClean="0">
                <a:latin typeface="+mn-ea"/>
                <a:cs typeface="Times New Roman" pitchFamily="18" charset="0"/>
              </a:rPr>
              <a:t>&lt;</a:t>
            </a:r>
            <a:r>
              <a:rPr lang="ja-JP" altLang="en-US" sz="1200" dirty="0" smtClean="0">
                <a:latin typeface="+mn-ea"/>
                <a:cs typeface="Times New Roman" pitchFamily="18" charset="0"/>
              </a:rPr>
              <a:t>電話番号</a:t>
            </a:r>
            <a:r>
              <a:rPr lang="en-US" altLang="ja-JP" sz="1200" dirty="0" smtClean="0">
                <a:latin typeface="+mn-ea"/>
                <a:cs typeface="Times New Roman" pitchFamily="18" charset="0"/>
              </a:rPr>
              <a:t>088-656-7522&gt;</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Fax:  </a:t>
            </a:r>
            <a:r>
              <a:rPr lang="en-US" altLang="ja-JP" sz="1200" dirty="0" smtClean="0">
                <a:latin typeface="+mn-ea"/>
                <a:cs typeface="Times New Roman" pitchFamily="18" charset="0"/>
              </a:rPr>
              <a:t>&lt;fax</a:t>
            </a:r>
            <a:r>
              <a:rPr lang="ja-JP" altLang="en-US" sz="1200" dirty="0" smtClean="0">
                <a:latin typeface="+mn-ea"/>
                <a:cs typeface="Times New Roman" pitchFamily="18" charset="0"/>
              </a:rPr>
              <a:t>番号</a:t>
            </a:r>
            <a:r>
              <a:rPr lang="en-US" altLang="ja-JP" sz="1200" dirty="0" smtClean="0">
                <a:latin typeface="+mn-ea"/>
                <a:cs typeface="Times New Roman" pitchFamily="18" charset="0"/>
              </a:rPr>
              <a:t>088-656-7522&gt;</a:t>
            </a:r>
            <a:endParaRPr lang="en-US" altLang="ja-JP" sz="1200" dirty="0">
              <a:latin typeface="+mn-ea"/>
              <a:cs typeface="Times New Roman" pitchFamily="18" charset="0"/>
            </a:endParaRPr>
          </a:p>
        </p:txBody>
      </p:sp>
      <p:sp>
        <p:nvSpPr>
          <p:cNvPr id="4103" name="Rectangle 62"/>
          <p:cNvSpPr>
            <a:spLocks noChangeArrowheads="1"/>
          </p:cNvSpPr>
          <p:nvPr/>
        </p:nvSpPr>
        <p:spPr bwMode="auto">
          <a:xfrm>
            <a:off x="2257425" y="3027363"/>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図 10"/>
          <p:cNvPicPr>
            <a:picLocks noChangeAspect="1"/>
          </p:cNvPicPr>
          <p:nvPr/>
        </p:nvPicPr>
        <p:blipFill>
          <a:blip r:embed="rId4"/>
          <a:stretch>
            <a:fillRect/>
          </a:stretch>
        </p:blipFill>
        <p:spPr>
          <a:xfrm>
            <a:off x="539552" y="1268760"/>
            <a:ext cx="3906186" cy="5229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lstStyle/>
          <a:p>
            <a:pPr algn="l" fontAlgn="auto">
              <a:spcAft>
                <a:spcPts val="0"/>
              </a:spcAft>
              <a:defRPr/>
            </a:pPr>
            <a:r>
              <a:rPr lang="en-US" altLang="ja-JP" sz="2000" dirty="0">
                <a:latin typeface="Arial" pitchFamily="34" charset="0"/>
                <a:cs typeface="Arial" pitchFamily="34" charset="0"/>
              </a:rPr>
              <a:t>New Tools for </a:t>
            </a:r>
            <a:r>
              <a:rPr lang="en-US" altLang="ja-JP" sz="2000" dirty="0" smtClean="0">
                <a:latin typeface="Arial" pitchFamily="34" charset="0"/>
                <a:cs typeface="Arial" pitchFamily="34" charset="0"/>
              </a:rPr>
              <a:t>Probe-</a:t>
            </a:r>
            <a:r>
              <a:rPr lang="en-US" altLang="ja-JP" sz="2000" dirty="0">
                <a:latin typeface="Arial" pitchFamily="34" charset="0"/>
                <a:cs typeface="Arial" pitchFamily="34" charset="0"/>
              </a:rPr>
              <a:t>Targeted </a:t>
            </a:r>
            <a:r>
              <a:rPr lang="en-US" altLang="ja-JP" sz="2000" dirty="0" smtClean="0">
                <a:latin typeface="Arial" pitchFamily="34" charset="0"/>
                <a:cs typeface="Arial" pitchFamily="34" charset="0"/>
              </a:rPr>
              <a:t>Magnetic Resonance Imaging</a:t>
            </a:r>
            <a:r>
              <a:rPr lang="en-US" altLang="ja-JP" sz="1800" dirty="0" smtClean="0">
                <a:latin typeface="Arial" pitchFamily="34" charset="0"/>
                <a:cs typeface="Arial" pitchFamily="34" charset="0"/>
              </a:rPr>
              <a:t/>
            </a:r>
            <a:br>
              <a:rPr lang="en-US" altLang="ja-JP" sz="1800" dirty="0" smtClean="0">
                <a:latin typeface="Arial" pitchFamily="34" charset="0"/>
                <a:cs typeface="Arial" pitchFamily="34" charset="0"/>
              </a:rPr>
            </a:br>
            <a:r>
              <a:rPr lang="en-US" altLang="ja-JP" sz="1800" dirty="0" smtClean="0">
                <a:latin typeface="Arial" pitchFamily="34" charset="0"/>
                <a:cs typeface="Arial" pitchFamily="34" charset="0"/>
              </a:rPr>
              <a:t>                                               </a:t>
            </a:r>
            <a:r>
              <a:rPr lang="en-US" altLang="ja-JP" sz="1800" dirty="0">
                <a:latin typeface="Arial" pitchFamily="34" charset="0"/>
                <a:cs typeface="Arial" pitchFamily="34" charset="0"/>
              </a:rPr>
              <a:t>Assistant Professor</a:t>
            </a:r>
            <a:r>
              <a:rPr lang="ja-JP" altLang="en-US" sz="1800" dirty="0">
                <a:latin typeface="Arial" pitchFamily="34" charset="0"/>
                <a:cs typeface="Arial" pitchFamily="34" charset="0"/>
              </a:rPr>
              <a:t>　</a:t>
            </a:r>
            <a:r>
              <a:rPr lang="en-US" altLang="ja-JP" sz="1800" dirty="0">
                <a:latin typeface="Arial" pitchFamily="34" charset="0"/>
                <a:cs typeface="Arial" pitchFamily="34" charset="0"/>
              </a:rPr>
              <a:t>Hisatsugu Yamada</a:t>
            </a:r>
            <a:endParaRPr lang="ja-JP" altLang="en-US" sz="2000" dirty="0">
              <a:latin typeface="Arial" pitchFamily="34" charset="0"/>
              <a:cs typeface="Arial" pitchFamily="34" charset="0"/>
            </a:endParaRPr>
          </a:p>
        </p:txBody>
      </p:sp>
      <p:sp>
        <p:nvSpPr>
          <p:cNvPr id="3075" name="コンテンツ プレースホルダー 2"/>
          <p:cNvSpPr>
            <a:spLocks noGrp="1"/>
          </p:cNvSpPr>
          <p:nvPr>
            <p:ph sz="half" idx="1"/>
          </p:nvPr>
        </p:nvSpPr>
        <p:spPr>
          <a:xfrm>
            <a:off x="457200" y="1196975"/>
            <a:ext cx="4038600" cy="5400675"/>
          </a:xfrm>
          <a:ln w="6350">
            <a:miter lim="800000"/>
            <a:headEnd/>
            <a:tailEnd/>
          </a:ln>
        </p:spPr>
        <p:txBody>
          <a:bodyPr/>
          <a:lstStyle/>
          <a:p>
            <a:r>
              <a:rPr lang="en-US" altLang="ja-JP" sz="1200" dirty="0" smtClean="0">
                <a:latin typeface="Arial" charset="0"/>
                <a:cs typeface="Arial" charset="0"/>
              </a:rPr>
              <a:t>&lt;</a:t>
            </a:r>
            <a:r>
              <a:rPr lang="ja-JP" altLang="en-US" sz="1200" dirty="0" smtClean="0">
                <a:latin typeface="Arial" charset="0"/>
                <a:cs typeface="Arial" charset="0"/>
              </a:rPr>
              <a:t>図表</a:t>
            </a:r>
            <a:r>
              <a:rPr lang="en-US" altLang="ja-JP" sz="1200" dirty="0" smtClean="0">
                <a:latin typeface="Arial" charset="0"/>
                <a:cs typeface="Arial" charset="0"/>
              </a:rPr>
              <a:t>&gt;</a:t>
            </a:r>
            <a:endParaRPr lang="ja-JP" altLang="en-US" sz="1200" dirty="0" smtClean="0">
              <a:latin typeface="Arial" charset="0"/>
              <a:cs typeface="Arial" charset="0"/>
            </a:endParaRPr>
          </a:p>
          <a:p>
            <a:endParaRPr lang="ja-JP" altLang="en-US" sz="1200" dirty="0" smtClean="0">
              <a:latin typeface="Arial" charset="0"/>
              <a:cs typeface="Arial" charset="0"/>
            </a:endParaRPr>
          </a:p>
        </p:txBody>
      </p:sp>
      <p:sp>
        <p:nvSpPr>
          <p:cNvPr id="4" name="コンテンツ プレースホルダー 3"/>
          <p:cNvSpPr>
            <a:spLocks noGrp="1"/>
          </p:cNvSpPr>
          <p:nvPr>
            <p:ph sz="half" idx="2"/>
          </p:nvPr>
        </p:nvSpPr>
        <p:spPr>
          <a:xfrm>
            <a:off x="4648200" y="1196975"/>
            <a:ext cx="4038600" cy="3816350"/>
          </a:xfrm>
        </p:spPr>
        <p:txBody>
          <a:bodyPr rtlCol="0">
            <a:normAutofit fontScale="92500" lnSpcReduction="20000"/>
          </a:bodyPr>
          <a:lstStyle/>
          <a:p>
            <a:pPr fontAlgn="auto">
              <a:spcAft>
                <a:spcPts val="0"/>
              </a:spcAft>
              <a:buFont typeface="Arial" pitchFamily="34" charset="0"/>
              <a:buNone/>
              <a:defRPr/>
            </a:pPr>
            <a:r>
              <a:rPr lang="en-US" altLang="ja-JP" dirty="0" smtClean="0">
                <a:latin typeface="Arial" pitchFamily="34" charset="0"/>
                <a:cs typeface="Arial" pitchFamily="34" charset="0"/>
              </a:rPr>
              <a:t>Content:</a:t>
            </a:r>
          </a:p>
          <a:p>
            <a:pPr fontAlgn="auto">
              <a:spcAft>
                <a:spcPts val="0"/>
              </a:spcAft>
              <a:buFont typeface="Arial" pitchFamily="34" charset="0"/>
              <a:buNone/>
              <a:defRPr/>
            </a:pPr>
            <a:endParaRPr lang="en-US" altLang="ja-JP" dirty="0">
              <a:latin typeface="Arial" pitchFamily="34" charset="0"/>
              <a:cs typeface="Arial" pitchFamily="34" charset="0"/>
            </a:endParaRPr>
          </a:p>
          <a:p>
            <a:pPr fontAlgn="auto">
              <a:spcAft>
                <a:spcPts val="0"/>
              </a:spcAft>
              <a:defRPr/>
            </a:pPr>
            <a:r>
              <a:rPr lang="en-US" altLang="ja-JP" dirty="0"/>
              <a:t> </a:t>
            </a:r>
            <a:r>
              <a:rPr lang="en-US" altLang="ja-JP" dirty="0" smtClean="0"/>
              <a:t> My </a:t>
            </a:r>
            <a:r>
              <a:rPr lang="en-US" altLang="ja-JP" dirty="0"/>
              <a:t>current research interest is focused on the development of new </a:t>
            </a:r>
            <a:r>
              <a:rPr lang="en-US" altLang="ja-JP" dirty="0" smtClean="0"/>
              <a:t>chemical </a:t>
            </a:r>
            <a:r>
              <a:rPr lang="en-US" altLang="ja-JP" dirty="0"/>
              <a:t>probes for minimally invasive and diagnostic imaging. </a:t>
            </a:r>
            <a:r>
              <a:rPr lang="en-US" altLang="ja-JP" dirty="0" smtClean="0"/>
              <a:t>NMR</a:t>
            </a:r>
            <a:r>
              <a:rPr lang="en-US" altLang="ja-JP" dirty="0"/>
              <a:t>/MR is one of the most promising techniques for the analysis of </a:t>
            </a:r>
            <a:r>
              <a:rPr lang="en-US" altLang="ja-JP" dirty="0" smtClean="0"/>
              <a:t>biochemical/biological events, </a:t>
            </a:r>
            <a:r>
              <a:rPr lang="en-US" altLang="ja-JP" dirty="0"/>
              <a:t>but it has a couple of problems if it is to be applied to complicated living systems. </a:t>
            </a:r>
            <a:r>
              <a:rPr lang="en-US" altLang="ja-JP" dirty="0" smtClean="0"/>
              <a:t>We </a:t>
            </a:r>
            <a:r>
              <a:rPr lang="en-US" altLang="ja-JP" dirty="0"/>
              <a:t>aim at molecule-based MRI, where the essential tools to overcome the selectivity and sensitivity issues are multiple-</a:t>
            </a:r>
            <a:r>
              <a:rPr lang="en-US" altLang="ja-JP" dirty="0" smtClean="0"/>
              <a:t>resonance NMR/MR </a:t>
            </a:r>
            <a:r>
              <a:rPr lang="en-US" altLang="ja-JP" dirty="0"/>
              <a:t>technique with stable isotope labeled probes and use of </a:t>
            </a:r>
            <a:r>
              <a:rPr lang="en-US" altLang="ja-JP" dirty="0" smtClean="0"/>
              <a:t>polymers </a:t>
            </a:r>
            <a:r>
              <a:rPr lang="en-US" altLang="ja-JP" dirty="0"/>
              <a:t>as concentration-amplified </a:t>
            </a:r>
            <a:r>
              <a:rPr lang="en-US" altLang="ja-JP" dirty="0" smtClean="0"/>
              <a:t>probes.</a:t>
            </a:r>
          </a:p>
          <a:p>
            <a:pPr fontAlgn="auto">
              <a:spcAft>
                <a:spcPts val="0"/>
              </a:spcAft>
              <a:defRPr/>
            </a:pPr>
            <a:r>
              <a:rPr lang="en-US" altLang="ja-JP" dirty="0" smtClean="0"/>
              <a:t> Multiple</a:t>
            </a:r>
            <a:r>
              <a:rPr lang="en-US" altLang="ja-JP" dirty="0"/>
              <a:t>-resonance NMR is a method that correlates three successive NMR-active nuclei with different </a:t>
            </a:r>
            <a:r>
              <a:rPr lang="en-US" altLang="ja-JP" dirty="0" err="1"/>
              <a:t>Larmor</a:t>
            </a:r>
            <a:r>
              <a:rPr lang="en-US" altLang="ja-JP" dirty="0"/>
              <a:t> frequencies (</a:t>
            </a:r>
            <a:r>
              <a:rPr lang="en-US" altLang="ja-JP" baseline="30000" dirty="0"/>
              <a:t>1</a:t>
            </a:r>
            <a:r>
              <a:rPr lang="en-US" altLang="ja-JP" dirty="0"/>
              <a:t>H-</a:t>
            </a:r>
            <a:r>
              <a:rPr lang="en-US" altLang="ja-JP" baseline="30000" dirty="0"/>
              <a:t>13</a:t>
            </a:r>
            <a:r>
              <a:rPr lang="en-US" altLang="ja-JP" dirty="0"/>
              <a:t>C-</a:t>
            </a:r>
            <a:r>
              <a:rPr lang="en-US" altLang="ja-JP" baseline="30000" dirty="0"/>
              <a:t>15</a:t>
            </a:r>
            <a:r>
              <a:rPr lang="en-US" altLang="ja-JP" dirty="0"/>
              <a:t>N in the present case). This method, which is applicable, in principle, to various HCN compounds, should markedly suppress background noise. </a:t>
            </a:r>
            <a:endParaRPr lang="en-US" altLang="ja-JP" dirty="0" smtClean="0"/>
          </a:p>
          <a:p>
            <a:pPr fontAlgn="auto">
              <a:spcAft>
                <a:spcPts val="0"/>
              </a:spcAft>
              <a:defRPr/>
            </a:pPr>
            <a:r>
              <a:rPr lang="en-US" altLang="ja-JP" dirty="0" smtClean="0"/>
              <a:t>  First, </a:t>
            </a:r>
            <a:r>
              <a:rPr lang="en-US" altLang="ja-JP" dirty="0"/>
              <a:t>we </a:t>
            </a:r>
            <a:r>
              <a:rPr lang="en-US" altLang="ja-JP" dirty="0" smtClean="0"/>
              <a:t>demonstrated that multiple</a:t>
            </a:r>
            <a:r>
              <a:rPr lang="en-US" altLang="ja-JP" dirty="0"/>
              <a:t>-resonance NMR is applicable to metabolic analysis of </a:t>
            </a:r>
            <a:r>
              <a:rPr lang="en-US" altLang="ja-JP" baseline="30000" dirty="0"/>
              <a:t>13</a:t>
            </a:r>
            <a:r>
              <a:rPr lang="en-US" altLang="ja-JP" dirty="0"/>
              <a:t>C/</a:t>
            </a:r>
            <a:r>
              <a:rPr lang="en-US" altLang="ja-JP" baseline="30000" dirty="0"/>
              <a:t>15</a:t>
            </a:r>
            <a:r>
              <a:rPr lang="en-US" altLang="ja-JP" dirty="0"/>
              <a:t>N-labeled </a:t>
            </a:r>
            <a:r>
              <a:rPr lang="en-US" altLang="ja-JP" dirty="0" smtClean="0"/>
              <a:t>uracil. Second, we revealed that a </a:t>
            </a:r>
            <a:r>
              <a:rPr lang="en-US" altLang="ja-JP" baseline="30000" dirty="0" smtClean="0"/>
              <a:t>13</a:t>
            </a:r>
            <a:r>
              <a:rPr lang="en-US" altLang="ja-JP" dirty="0" smtClean="0"/>
              <a:t>C/</a:t>
            </a:r>
            <a:r>
              <a:rPr lang="en-US" altLang="ja-JP" baseline="30000" dirty="0" smtClean="0"/>
              <a:t>15</a:t>
            </a:r>
            <a:r>
              <a:rPr lang="en-US" altLang="ja-JP" dirty="0" smtClean="0"/>
              <a:t>N-enriched </a:t>
            </a:r>
            <a:r>
              <a:rPr lang="en-US" altLang="ja-JP" dirty="0" err="1" smtClean="0"/>
              <a:t>phosphorylcholine</a:t>
            </a:r>
            <a:r>
              <a:rPr lang="en-US" altLang="ja-JP" dirty="0" smtClean="0"/>
              <a:t> polymer </a:t>
            </a:r>
            <a:r>
              <a:rPr lang="en-US" altLang="ja-JP" dirty="0"/>
              <a:t>(</a:t>
            </a:r>
            <a:r>
              <a:rPr lang="en-US" altLang="ja-JP" baseline="30000" dirty="0"/>
              <a:t>13</a:t>
            </a:r>
            <a:r>
              <a:rPr lang="en-US" altLang="ja-JP" dirty="0"/>
              <a:t>C/</a:t>
            </a:r>
            <a:r>
              <a:rPr lang="en-US" altLang="ja-JP" baseline="30000" dirty="0"/>
              <a:t>15</a:t>
            </a:r>
            <a:r>
              <a:rPr lang="en-US" altLang="ja-JP" dirty="0"/>
              <a:t>N-PMPC) </a:t>
            </a:r>
            <a:r>
              <a:rPr lang="en-US" altLang="ja-JP" dirty="0" smtClean="0"/>
              <a:t>accumulates in the tumor highly selectively and efficiently, the tumor can thus be clearly in vivo MR-imaged, and the efficient tumor-targeting of the present probe is stimulated primarily by the EPR (Enhanced Permeability and Retention) effect. Third, we also revealed that a conjugate of 13C-PMPC with an </a:t>
            </a:r>
            <a:r>
              <a:rPr lang="en-US" altLang="ja-JP" dirty="0" err="1" smtClean="0"/>
              <a:t>scFv</a:t>
            </a:r>
            <a:r>
              <a:rPr lang="en-US" altLang="ja-JP" dirty="0" smtClean="0"/>
              <a:t>-fragment of Herceptin (as an active tumor </a:t>
            </a:r>
            <a:r>
              <a:rPr lang="en-US" altLang="ja-JP" dirty="0" err="1" smtClean="0"/>
              <a:t>targeter</a:t>
            </a:r>
            <a:r>
              <a:rPr lang="en-US" altLang="ja-JP" dirty="0" smtClean="0"/>
              <a:t>) can selectively image less EPR-susceptible Her2(+) tumor in mice.</a:t>
            </a:r>
            <a:endParaRPr lang="ja-JP" altLang="en-US" dirty="0"/>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lstStyle/>
          <a:p>
            <a:r>
              <a:rPr lang="en-US" altLang="ja-JP" sz="1200" dirty="0" smtClean="0">
                <a:latin typeface="Arial" charset="0"/>
                <a:cs typeface="Arial" charset="0"/>
              </a:rPr>
              <a:t>Keywords</a:t>
            </a:r>
            <a:r>
              <a:rPr lang="ja-JP" altLang="en-US" sz="1200" dirty="0" smtClean="0">
                <a:latin typeface="Arial" charset="0"/>
                <a:cs typeface="Arial" charset="0"/>
              </a:rPr>
              <a:t>：</a:t>
            </a:r>
            <a:r>
              <a:rPr lang="en-US" altLang="ja-JP" sz="1200" dirty="0" smtClean="0">
                <a:latin typeface="Arial" charset="0"/>
                <a:cs typeface="Arial" charset="0"/>
              </a:rPr>
              <a:t>Molecular Imaging, In Vivo NMR/MRI, Chemical Probes</a:t>
            </a:r>
          </a:p>
          <a:p>
            <a:r>
              <a:rPr lang="en-US" altLang="ja-JP" sz="1200" dirty="0" smtClean="0">
                <a:latin typeface="Arial" charset="0"/>
                <a:cs typeface="Arial" charset="0"/>
              </a:rPr>
              <a:t>E-mail: &lt;</a:t>
            </a:r>
            <a:r>
              <a:rPr lang="en-US" altLang="ja-JP" sz="1200" dirty="0" err="1" smtClean="0">
                <a:latin typeface="Arial" charset="0"/>
                <a:cs typeface="Arial" charset="0"/>
              </a:rPr>
              <a:t>yamada.hisatsugu@tokushima-u.ac.jp</a:t>
            </a:r>
            <a:r>
              <a:rPr lang="en-US" altLang="ja-JP" sz="1200" dirty="0" smtClean="0">
                <a:latin typeface="Arial" charset="0"/>
                <a:cs typeface="Arial" charset="0"/>
              </a:rPr>
              <a:t>&gt;</a:t>
            </a:r>
          </a:p>
          <a:p>
            <a:r>
              <a:rPr lang="en-US" altLang="ja-JP" sz="1200" dirty="0" smtClean="0">
                <a:latin typeface="Arial" charset="0"/>
                <a:cs typeface="Arial" charset="0"/>
              </a:rPr>
              <a:t>Tel.   &lt;</a:t>
            </a:r>
            <a:r>
              <a:rPr lang="ja-JP" altLang="en-US" sz="1200" dirty="0" smtClean="0">
                <a:latin typeface="Arial" charset="0"/>
                <a:cs typeface="Arial" charset="0"/>
              </a:rPr>
              <a:t>電話番号　</a:t>
            </a:r>
            <a:r>
              <a:rPr lang="en-US" altLang="ja-JP" sz="1200" dirty="0" smtClean="0">
                <a:latin typeface="Arial" charset="0"/>
                <a:cs typeface="Arial" charset="0"/>
              </a:rPr>
              <a:t>+81-88-656-7522&gt;</a:t>
            </a:r>
          </a:p>
          <a:p>
            <a:r>
              <a:rPr lang="en-US" altLang="ja-JP" sz="1200" dirty="0" smtClean="0">
                <a:latin typeface="Arial" charset="0"/>
                <a:cs typeface="Arial" charset="0"/>
              </a:rPr>
              <a:t>Fax:  &lt;fax</a:t>
            </a:r>
            <a:r>
              <a:rPr lang="ja-JP" altLang="en-US" sz="1200" dirty="0" smtClean="0">
                <a:latin typeface="Arial" charset="0"/>
                <a:cs typeface="Arial" charset="0"/>
              </a:rPr>
              <a:t>番号　</a:t>
            </a:r>
            <a:r>
              <a:rPr lang="en-US" altLang="ja-JP" sz="1200" dirty="0" smtClean="0">
                <a:latin typeface="Arial" charset="0"/>
                <a:cs typeface="Arial" charset="0"/>
              </a:rPr>
              <a:t>+81-88-656-7522&gt;</a:t>
            </a: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図 11"/>
          <p:cNvPicPr>
            <a:picLocks noChangeAspect="1"/>
          </p:cNvPicPr>
          <p:nvPr/>
        </p:nvPicPr>
        <p:blipFill>
          <a:blip r:embed="rId4"/>
          <a:stretch>
            <a:fillRect/>
          </a:stretch>
        </p:blipFill>
        <p:spPr>
          <a:xfrm>
            <a:off x="539552" y="1268760"/>
            <a:ext cx="3906186" cy="5229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94</TotalTime>
  <Words>311</Words>
  <Application>Microsoft Office PowerPoint</Application>
  <PresentationFormat>画面に合わせる (4:3)</PresentationFormat>
  <Paragraphs>25</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研究者紹介V３ひな形</vt:lpstr>
      <vt:lpstr>分子標的 MR イメージングのための新手法の開拓 　　　［キーワード：多重共鳴NMR，分子プローブ, イメージング］　　講師　山田久嗣</vt:lpstr>
      <vt:lpstr>New Tools for Probe-Targeted Magnetic Resonance Imaging                                                Assistant Professor　Hisatsugu Yamada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admini</cp:lastModifiedBy>
  <cp:revision>12</cp:revision>
  <cp:lastPrinted>2016-05-25T10:39:18Z</cp:lastPrinted>
  <dcterms:created xsi:type="dcterms:W3CDTF">2015-04-30T08:53:54Z</dcterms:created>
  <dcterms:modified xsi:type="dcterms:W3CDTF">2016-06-27T02:35:19Z</dcterms:modified>
</cp:coreProperties>
</file>