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3" r:id="rId2"/>
    <p:sldId id="262" r:id="rId3"/>
  </p:sldIdLst>
  <p:sldSz cx="9144000" cy="6858000" type="screen4x3"/>
  <p:notesSz cx="6805613"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1B3"/>
    <a:srgbClr val="FF6600"/>
    <a:srgbClr val="FF8C01"/>
    <a:srgbClr val="00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42" autoAdjust="0"/>
    <p:restoredTop sz="94660"/>
  </p:normalViewPr>
  <p:slideViewPr>
    <p:cSldViewPr>
      <p:cViewPr>
        <p:scale>
          <a:sx n="110" d="100"/>
          <a:sy n="110" d="100"/>
        </p:scale>
        <p:origin x="-1218"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4450" y="0"/>
            <a:ext cx="2949575" cy="496888"/>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51BBC46D-FCC0-418C-8029-FC14F7855195}" type="datetimeFigureOut">
              <a:rPr lang="ja-JP" altLang="en-US"/>
              <a:pPr>
                <a:defRPr/>
              </a:pPr>
              <a:t>2016/6/13</a:t>
            </a:fld>
            <a:endParaRPr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3537" cy="447198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00199F6B-D319-4930-B01A-8F0007CD256A}" type="slidenum">
              <a:rPr lang="ja-JP" altLang="en-US"/>
              <a:pPr>
                <a:defRPr/>
              </a:pPr>
              <a:t>‹#›</a:t>
            </a:fld>
            <a:endParaRPr lang="ja-JP" altLang="en-US"/>
          </a:p>
        </p:txBody>
      </p:sp>
    </p:spTree>
    <p:extLst>
      <p:ext uri="{BB962C8B-B14F-4D97-AF65-F5344CB8AC3E}">
        <p14:creationId xmlns:p14="http://schemas.microsoft.com/office/powerpoint/2010/main" val="200684410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smtClean="0"/>
          </a:p>
        </p:txBody>
      </p:sp>
      <p:sp>
        <p:nvSpPr>
          <p:cNvPr id="7172"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6D7AE0B6-D9CB-4FEB-89EA-3BEDEF6B7FE3}" type="slidenum">
              <a:rPr lang="ja-JP" altLang="en-US"/>
              <a:pPr fontAlgn="base">
                <a:spcBef>
                  <a:spcPct val="0"/>
                </a:spcBef>
                <a:spcAft>
                  <a:spcPct val="0"/>
                </a:spcAft>
              </a:pPr>
              <a:t>1</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smtClean="0"/>
          </a:p>
        </p:txBody>
      </p:sp>
      <p:sp>
        <p:nvSpPr>
          <p:cNvPr id="614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4C342A47-B8EB-40F6-B7E3-8C7EEBB800CB}" type="slidenum">
              <a:rPr lang="ja-JP" altLang="en-US"/>
              <a:pPr fontAlgn="base">
                <a:spcBef>
                  <a:spcPct val="0"/>
                </a:spcBef>
                <a:spcAft>
                  <a:spcPct val="0"/>
                </a:spcAft>
              </a:pPr>
              <a:t>2</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D2A22A8A-F239-49BC-AE57-A5BE5F409702}" type="datetimeFigureOut">
              <a:rPr lang="ja-JP" altLang="en-US"/>
              <a:pPr>
                <a:defRPr/>
              </a:pPr>
              <a:t>2016/6/13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0572185-1E72-46A4-960C-345B5E65BDC2}" type="slidenum">
              <a:rPr lang="ja-JP" altLang="en-US"/>
              <a:pPr>
                <a:defRPr/>
              </a:pPr>
              <a:t>‹#›</a:t>
            </a:fld>
            <a:endParaRPr lang="ja-JP" altLang="en-US"/>
          </a:p>
        </p:txBody>
      </p:sp>
    </p:spTree>
    <p:extLst>
      <p:ext uri="{BB962C8B-B14F-4D97-AF65-F5344CB8AC3E}">
        <p14:creationId xmlns:p14="http://schemas.microsoft.com/office/powerpoint/2010/main" val="352659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4D42D9E5-097D-426B-8D1C-730AE3068A4F}" type="datetimeFigureOut">
              <a:rPr lang="ja-JP" altLang="en-US"/>
              <a:pPr>
                <a:defRPr/>
              </a:pPr>
              <a:t>2016/6/13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F1F4939-704F-49B6-A037-E1FA2301EEB6}" type="slidenum">
              <a:rPr lang="ja-JP" altLang="en-US"/>
              <a:pPr>
                <a:defRPr/>
              </a:pPr>
              <a:t>‹#›</a:t>
            </a:fld>
            <a:endParaRPr lang="ja-JP" altLang="en-US"/>
          </a:p>
        </p:txBody>
      </p:sp>
    </p:spTree>
    <p:extLst>
      <p:ext uri="{BB962C8B-B14F-4D97-AF65-F5344CB8AC3E}">
        <p14:creationId xmlns:p14="http://schemas.microsoft.com/office/powerpoint/2010/main" val="4288790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37E611E3-D618-4BA1-BD17-913E26288300}" type="datetimeFigureOut">
              <a:rPr lang="ja-JP" altLang="en-US"/>
              <a:pPr>
                <a:defRPr/>
              </a:pPr>
              <a:t>2016/6/13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B6B6FFF-93B9-4598-9AF1-2BB910CE3BE5}" type="slidenum">
              <a:rPr lang="ja-JP" altLang="en-US"/>
              <a:pPr>
                <a:defRPr/>
              </a:pPr>
              <a:t>‹#›</a:t>
            </a:fld>
            <a:endParaRPr lang="ja-JP" altLang="en-US"/>
          </a:p>
        </p:txBody>
      </p:sp>
    </p:spTree>
    <p:extLst>
      <p:ext uri="{BB962C8B-B14F-4D97-AF65-F5344CB8AC3E}">
        <p14:creationId xmlns:p14="http://schemas.microsoft.com/office/powerpoint/2010/main" val="2942164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BBB50428-06FC-489D-889D-231DDEBF1F53}" type="datetimeFigureOut">
              <a:rPr lang="ja-JP" altLang="en-US"/>
              <a:pPr>
                <a:defRPr/>
              </a:pPr>
              <a:t>2016/6/13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96DED34-499C-40A0-A4B6-669CAC1AB8FD}" type="slidenum">
              <a:rPr lang="ja-JP" altLang="en-US"/>
              <a:pPr>
                <a:defRPr/>
              </a:pPr>
              <a:t>‹#›</a:t>
            </a:fld>
            <a:endParaRPr lang="ja-JP" altLang="en-US"/>
          </a:p>
        </p:txBody>
      </p:sp>
    </p:spTree>
    <p:extLst>
      <p:ext uri="{BB962C8B-B14F-4D97-AF65-F5344CB8AC3E}">
        <p14:creationId xmlns:p14="http://schemas.microsoft.com/office/powerpoint/2010/main" val="3606400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C8AFB87-CAE4-470C-AB98-044EC02DE043}" type="datetimeFigureOut">
              <a:rPr lang="ja-JP" altLang="en-US"/>
              <a:pPr>
                <a:defRPr/>
              </a:pPr>
              <a:t>2016/6/13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CC9C6E3-F5B7-43A7-912F-D984B0BB62C6}" type="slidenum">
              <a:rPr lang="ja-JP" altLang="en-US"/>
              <a:pPr>
                <a:defRPr/>
              </a:pPr>
              <a:t>‹#›</a:t>
            </a:fld>
            <a:endParaRPr lang="ja-JP" altLang="en-US"/>
          </a:p>
        </p:txBody>
      </p:sp>
    </p:spTree>
    <p:extLst>
      <p:ext uri="{BB962C8B-B14F-4D97-AF65-F5344CB8AC3E}">
        <p14:creationId xmlns:p14="http://schemas.microsoft.com/office/powerpoint/2010/main" val="3327053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8208912" cy="850106"/>
          </a:xfrm>
          <a:gradFill flip="none" rotWithShape="1">
            <a:gsLst>
              <a:gs pos="0">
                <a:srgbClr val="FF6600">
                  <a:tint val="66000"/>
                  <a:satMod val="160000"/>
                </a:srgbClr>
              </a:gs>
              <a:gs pos="50000">
                <a:srgbClr val="FF6600">
                  <a:tint val="44500"/>
                  <a:satMod val="160000"/>
                </a:srgbClr>
              </a:gs>
              <a:gs pos="100000">
                <a:srgbClr val="FF6600">
                  <a:tint val="23500"/>
                  <a:satMod val="160000"/>
                </a:srgbClr>
              </a:gs>
            </a:gsLst>
            <a:lin ang="0" scaled="1"/>
            <a:tileRect/>
          </a:gradFill>
          <a:ln w="9525">
            <a:solidFill>
              <a:schemeClr val="tx1"/>
            </a:solidFill>
          </a:ln>
          <a:effectLst>
            <a:outerShdw blurRad="50800" dist="38100" dir="2700000" algn="tl" rotWithShape="0">
              <a:prstClr val="black">
                <a:alpha val="40000"/>
              </a:prstClr>
            </a:outerShdw>
          </a:effectLst>
        </p:spPr>
        <p:txBody>
          <a:bodyPr>
            <a:normAutofit/>
          </a:bodyPr>
          <a:lstStyle>
            <a:lvl1pPr algn="ctr">
              <a:defRPr sz="2400">
                <a:ln>
                  <a:solidFill>
                    <a:schemeClr val="tx1"/>
                  </a:solidFill>
                </a:ln>
              </a:defRPr>
            </a:lvl1pPr>
          </a:lstStyle>
          <a:p>
            <a:r>
              <a:rPr lang="ja-JP" altLang="en-US" smtClean="0"/>
              <a:t>マスター タイトルの書式設定</a:t>
            </a:r>
            <a:endParaRPr lang="ja-JP" altLang="en-US" dirty="0"/>
          </a:p>
        </p:txBody>
      </p:sp>
      <p:sp>
        <p:nvSpPr>
          <p:cNvPr id="3" name="コンテンツ プレースホルダー 2"/>
          <p:cNvSpPr>
            <a:spLocks noGrp="1"/>
          </p:cNvSpPr>
          <p:nvPr>
            <p:ph sz="half" idx="1"/>
          </p:nvPr>
        </p:nvSpPr>
        <p:spPr>
          <a:xfrm>
            <a:off x="457200" y="1196752"/>
            <a:ext cx="4038600" cy="5400600"/>
          </a:xfrm>
          <a:ln>
            <a:solidFill>
              <a:schemeClr val="tx1"/>
            </a:solidFill>
          </a:ln>
        </p:spPr>
        <p:txBody>
          <a:bodyPr>
            <a:normAutofit/>
          </a:bodyPr>
          <a:lstStyle>
            <a:lvl1pPr marL="0" indent="0" algn="just">
              <a:buNone/>
              <a:defRPr sz="1800"/>
            </a:lvl1pPr>
            <a:lvl2pPr marL="457200" indent="0" algn="just">
              <a:buNone/>
              <a:defRPr sz="1600"/>
            </a:lvl2pPr>
            <a:lvl3pPr marL="914400" indent="0" algn="just">
              <a:buNone/>
              <a:defRPr sz="1400"/>
            </a:lvl3pPr>
            <a:lvl4pPr marL="1371600" indent="0" algn="just">
              <a:buNone/>
              <a:defRPr sz="1200"/>
            </a:lvl4pPr>
            <a:lvl5pPr marL="1828800" indent="0" algn="just">
              <a:buNone/>
              <a:defRPr sz="1200"/>
            </a:lvl5pPr>
            <a:lvl6pPr>
              <a:defRPr sz="1800"/>
            </a:lvl6pPr>
            <a:lvl7pPr>
              <a:defRPr sz="1800"/>
            </a:lvl7pPr>
            <a:lvl8pPr>
              <a:defRPr sz="1800"/>
            </a:lvl8pPr>
            <a:lvl9pPr>
              <a:defRPr sz="1800"/>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648200" y="1196752"/>
            <a:ext cx="4038600" cy="3816424"/>
          </a:xfrm>
          <a:ln>
            <a:solidFill>
              <a:schemeClr val="tx1"/>
            </a:solidFill>
          </a:ln>
        </p:spPr>
        <p:txBody>
          <a:bodyPr>
            <a:normAutofit/>
          </a:bodyPr>
          <a:lstStyle>
            <a:lvl1pPr marL="0" indent="0" algn="just">
              <a:buNone/>
              <a:defRPr sz="1200"/>
            </a:lvl1pPr>
            <a:lvl2pPr marL="457200" indent="0" algn="just">
              <a:buNone/>
              <a:defRPr sz="1600"/>
            </a:lvl2pPr>
            <a:lvl3pPr marL="914400" indent="0" algn="just">
              <a:buNone/>
              <a:defRPr sz="1400"/>
            </a:lvl3pPr>
            <a:lvl4pPr marL="1371600" indent="0" algn="just">
              <a:buNone/>
              <a:defRPr sz="1200"/>
            </a:lvl4pPr>
            <a:lvl5pPr marL="1828800" indent="0" algn="just">
              <a:buNone/>
              <a:defRPr sz="1200"/>
            </a:lvl5pPr>
            <a:lvl6pPr>
              <a:defRPr sz="1800"/>
            </a:lvl6pPr>
            <a:lvl7pPr>
              <a:defRPr sz="1800"/>
            </a:lvl7pPr>
            <a:lvl8pPr>
              <a:defRPr sz="1800"/>
            </a:lvl8pPr>
            <a:lvl9pPr>
              <a:defRPr sz="1800"/>
            </a:lvl9pPr>
          </a:lstStyle>
          <a:p>
            <a:pPr lvl="0"/>
            <a:r>
              <a:rPr lang="ja-JP" altLang="en-US" smtClean="0"/>
              <a:t>マスター テキストの書式設定</a:t>
            </a:r>
          </a:p>
        </p:txBody>
      </p:sp>
      <p:sp>
        <p:nvSpPr>
          <p:cNvPr id="8" name="コンテンツ プレースホルダー 3"/>
          <p:cNvSpPr>
            <a:spLocks noGrp="1"/>
          </p:cNvSpPr>
          <p:nvPr>
            <p:ph sz="half" idx="10"/>
          </p:nvPr>
        </p:nvSpPr>
        <p:spPr>
          <a:xfrm>
            <a:off x="4644008" y="5157192"/>
            <a:ext cx="4038600" cy="1440160"/>
          </a:xfrm>
          <a:ln>
            <a:solidFill>
              <a:schemeClr val="tx1"/>
            </a:solidFill>
          </a:ln>
        </p:spPr>
        <p:txBody>
          <a:bodyPr>
            <a:normAutofit/>
          </a:bodyPr>
          <a:lstStyle>
            <a:lvl1pPr marL="0" indent="0" algn="just">
              <a:buNone/>
              <a:defRPr sz="16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dirty="0" smtClean="0"/>
          </a:p>
        </p:txBody>
      </p:sp>
    </p:spTree>
    <p:extLst>
      <p:ext uri="{BB962C8B-B14F-4D97-AF65-F5344CB8AC3E}">
        <p14:creationId xmlns:p14="http://schemas.microsoft.com/office/powerpoint/2010/main" val="2740225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41FC2273-727C-4632-84AC-41AD4A4D168F}" type="datetimeFigureOut">
              <a:rPr lang="ja-JP" altLang="en-US"/>
              <a:pPr>
                <a:defRPr/>
              </a:pPr>
              <a:t>2016/6/13</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886B8DA0-0B5A-41BB-BD43-299A309CD659}" type="slidenum">
              <a:rPr lang="ja-JP" altLang="en-US"/>
              <a:pPr>
                <a:defRPr/>
              </a:pPr>
              <a:t>‹#›</a:t>
            </a:fld>
            <a:endParaRPr lang="ja-JP" altLang="en-US"/>
          </a:p>
        </p:txBody>
      </p:sp>
    </p:spTree>
    <p:extLst>
      <p:ext uri="{BB962C8B-B14F-4D97-AF65-F5344CB8AC3E}">
        <p14:creationId xmlns:p14="http://schemas.microsoft.com/office/powerpoint/2010/main" val="2797208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CDD5CCED-61FF-47A5-8C4B-D693AF39B512}" type="datetimeFigureOut">
              <a:rPr lang="ja-JP" altLang="en-US"/>
              <a:pPr>
                <a:defRPr/>
              </a:pPr>
              <a:t>2016/6/13</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92654B2-EDAD-4A1F-B24B-02719E08A958}" type="slidenum">
              <a:rPr lang="ja-JP" altLang="en-US"/>
              <a:pPr>
                <a:defRPr/>
              </a:pPr>
              <a:t>‹#›</a:t>
            </a:fld>
            <a:endParaRPr lang="ja-JP" altLang="en-US"/>
          </a:p>
        </p:txBody>
      </p:sp>
    </p:spTree>
    <p:extLst>
      <p:ext uri="{BB962C8B-B14F-4D97-AF65-F5344CB8AC3E}">
        <p14:creationId xmlns:p14="http://schemas.microsoft.com/office/powerpoint/2010/main" val="53291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16232AA8-5401-4682-88D5-DE56C12B821A}" type="datetimeFigureOut">
              <a:rPr lang="ja-JP" altLang="en-US"/>
              <a:pPr>
                <a:defRPr/>
              </a:pPr>
              <a:t>2016/6/13</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BDF2CC7-1F89-4125-90A2-1747F224E5A1}" type="slidenum">
              <a:rPr lang="ja-JP" altLang="en-US"/>
              <a:pPr>
                <a:defRPr/>
              </a:pPr>
              <a:t>‹#›</a:t>
            </a:fld>
            <a:endParaRPr lang="ja-JP" altLang="en-US"/>
          </a:p>
        </p:txBody>
      </p:sp>
    </p:spTree>
    <p:extLst>
      <p:ext uri="{BB962C8B-B14F-4D97-AF65-F5344CB8AC3E}">
        <p14:creationId xmlns:p14="http://schemas.microsoft.com/office/powerpoint/2010/main" val="3248780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E7926D-D477-4FE9-B069-8522D50248FB}" type="datetimeFigureOut">
              <a:rPr lang="ja-JP" altLang="en-US"/>
              <a:pPr>
                <a:defRPr/>
              </a:pPr>
              <a:t>2016/6/13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D689C5B7-5031-4F50-97DF-5723DF857BCF}" type="slidenum">
              <a:rPr lang="ja-JP" altLang="en-US"/>
              <a:pPr>
                <a:defRPr/>
              </a:pPr>
              <a:t>‹#›</a:t>
            </a:fld>
            <a:endParaRPr lang="ja-JP" altLang="en-US"/>
          </a:p>
        </p:txBody>
      </p:sp>
    </p:spTree>
    <p:extLst>
      <p:ext uri="{BB962C8B-B14F-4D97-AF65-F5344CB8AC3E}">
        <p14:creationId xmlns:p14="http://schemas.microsoft.com/office/powerpoint/2010/main" val="1089406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06BAAD6A-7CA0-42A3-8EFB-0924B99A1A9B}" type="datetimeFigureOut">
              <a:rPr lang="ja-JP" altLang="en-US"/>
              <a:pPr>
                <a:defRPr/>
              </a:pPr>
              <a:t>2016/6/13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7CC970A-6CF2-4558-B0DC-53E43D2DC6CE}" type="slidenum">
              <a:rPr lang="ja-JP" altLang="en-US"/>
              <a:pPr>
                <a:defRPr/>
              </a:pPr>
              <a:t>‹#›</a:t>
            </a:fld>
            <a:endParaRPr lang="ja-JP" altLang="en-US"/>
          </a:p>
        </p:txBody>
      </p:sp>
    </p:spTree>
    <p:extLst>
      <p:ext uri="{BB962C8B-B14F-4D97-AF65-F5344CB8AC3E}">
        <p14:creationId xmlns:p14="http://schemas.microsoft.com/office/powerpoint/2010/main" val="2535824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C5BDE91F-E928-4FE4-8E05-BA79C82458A8}" type="datetimeFigureOut">
              <a:rPr lang="ja-JP" altLang="en-US"/>
              <a:pPr>
                <a:defRPr/>
              </a:pPr>
              <a:t>2016/6/13</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3E4DE67E-518F-4E9B-811D-3AF3AF098E7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eaLnBrk="1" fontAlgn="base" hangingPunct="1">
        <a:spcBef>
          <a:spcPct val="0"/>
        </a:spcBef>
        <a:spcAft>
          <a:spcPct val="0"/>
        </a:spcAft>
        <a:defRPr kumimoji="1" sz="4400" kern="1200">
          <a:solidFill>
            <a:schemeClr val="tx1"/>
          </a:solidFill>
          <a:latin typeface="+mj-lt"/>
          <a:ea typeface="+mj-ea"/>
          <a:cs typeface="+mj-cs"/>
        </a:defRPr>
      </a:lvl1pPr>
      <a:lvl2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5pPr>
      <a:lvl6pPr marL="457200" algn="ctr" rtl="0" eaLnBrk="1" fontAlgn="base" hangingPunct="1">
        <a:spcBef>
          <a:spcPct val="0"/>
        </a:spcBef>
        <a:spcAft>
          <a:spcPct val="0"/>
        </a:spcAft>
        <a:defRPr kumimoji="1" sz="4400">
          <a:solidFill>
            <a:schemeClr val="tx1"/>
          </a:solidFill>
          <a:latin typeface="Calibri" pitchFamily="34" charset="0"/>
          <a:ea typeface="ＭＳ Ｐゴシック" charset="-128"/>
        </a:defRPr>
      </a:lvl6pPr>
      <a:lvl7pPr marL="914400" algn="ctr" rtl="0" eaLnBrk="1" fontAlgn="base" hangingPunct="1">
        <a:spcBef>
          <a:spcPct val="0"/>
        </a:spcBef>
        <a:spcAft>
          <a:spcPct val="0"/>
        </a:spcAft>
        <a:defRPr kumimoji="1" sz="4400">
          <a:solidFill>
            <a:schemeClr val="tx1"/>
          </a:solidFill>
          <a:latin typeface="Calibri" pitchFamily="34" charset="0"/>
          <a:ea typeface="ＭＳ Ｐゴシック" charset="-128"/>
        </a:defRPr>
      </a:lvl7pPr>
      <a:lvl8pPr marL="1371600" algn="ctr" rtl="0" eaLnBrk="1" fontAlgn="base" hangingPunct="1">
        <a:spcBef>
          <a:spcPct val="0"/>
        </a:spcBef>
        <a:spcAft>
          <a:spcPct val="0"/>
        </a:spcAft>
        <a:defRPr kumimoji="1" sz="4400">
          <a:solidFill>
            <a:schemeClr val="tx1"/>
          </a:solidFill>
          <a:latin typeface="Calibri" pitchFamily="34" charset="0"/>
          <a:ea typeface="ＭＳ Ｐゴシック" charset="-128"/>
        </a:defRPr>
      </a:lvl8pPr>
      <a:lvl9pPr marL="1828800" algn="ctr" rtl="0" eaLnBrk="1" fontAlgn="base" hangingPunct="1">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1" fontAlgn="base" hangingPunct="1">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emf"/><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image" Target="../media/image2.jpeg"/><Relationship Id="rId10" Type="http://schemas.openxmlformats.org/officeDocument/2006/relationships/image" Target="../media/image7.jpeg"/><Relationship Id="rId4" Type="http://schemas.openxmlformats.org/officeDocument/2006/relationships/hyperlink" Target="http://www.google.co.jp/url?sa=i&amp;rct=j&amp;q=&amp;esrc=s&amp;source=images&amp;cd=&amp;cad=rja&amp;uact=8&amp;docid=6GMZBe2lLpgzWM&amp;tbnid=ZdKJQlrr_xNIaM:&amp;ved=0CAUQjRw&amp;url=http://trace.kinokoyama.net/fungi/fungi-zukan/ko-beniyamatake-fungi.htm&amp;ei=jm9kU4uTJ8H68QWonoGoAw&amp;bvm=bv.65788261,d.dGc&amp;psig=AFQjCNEac1YJZWgvwUCTNgsugZn9BNYnMQ&amp;ust=1399177456051448" TargetMode="External"/><Relationship Id="rId9" Type="http://schemas.openxmlformats.org/officeDocument/2006/relationships/image" Target="../media/image6.jpeg"/></Relationships>
</file>

<file path=ppt/slides/_rels/slide2.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1.emf"/><Relationship Id="rId7"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2.jpeg"/><Relationship Id="rId5" Type="http://schemas.openxmlformats.org/officeDocument/2006/relationships/hyperlink" Target="http://www.google.co.jp/url?sa=i&amp;rct=j&amp;q=&amp;esrc=s&amp;source=images&amp;cd=&amp;cad=rja&amp;uact=8&amp;docid=6GMZBe2lLpgzWM&amp;tbnid=ZdKJQlrr_xNIaM:&amp;ved=0CAUQjRw&amp;url=http://trace.kinokoyama.net/fungi/fungi-zukan/ko-beniyamatake-fungi.htm&amp;ei=jm9kU4uTJ8H68QWonoGoAw&amp;bvm=bv.65788261,d.dGc&amp;psig=AFQjCNEac1YJZWgvwUCTNgsugZn9BNYnMQ&amp;ust=1399177456051448" TargetMode="External"/><Relationship Id="rId10" Type="http://schemas.openxmlformats.org/officeDocument/2006/relationships/image" Target="../media/image6.jpeg"/><Relationship Id="rId4" Type="http://schemas.openxmlformats.org/officeDocument/2006/relationships/image" Target="../media/image7.jpeg"/><Relationship Id="rId9"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18188" y="83568"/>
            <a:ext cx="7200800" cy="1042151"/>
          </a:xfrm>
          <a:gradFill>
            <a:gsLst>
              <a:gs pos="0">
                <a:schemeClr val="accent3">
                  <a:lumMod val="60000"/>
                  <a:lumOff val="40000"/>
                </a:schemeClr>
              </a:gs>
              <a:gs pos="50000">
                <a:schemeClr val="accent3">
                  <a:lumMod val="40000"/>
                  <a:lumOff val="60000"/>
                </a:schemeClr>
              </a:gs>
              <a:gs pos="100000">
                <a:schemeClr val="accent3">
                  <a:lumMod val="20000"/>
                  <a:lumOff val="80000"/>
                </a:schemeClr>
              </a:gs>
            </a:gsLst>
            <a:lin ang="10800000"/>
          </a:gradFill>
          <a:ln>
            <a:noFill/>
          </a:ln>
          <a:effectLst>
            <a:softEdge rad="25400"/>
          </a:effectLst>
          <a:extLst/>
        </p:spPr>
        <p:txBody>
          <a:bodyPr rtlCol="0">
            <a:normAutofit fontScale="90000"/>
          </a:bodyPr>
          <a:lstStyle/>
          <a:p>
            <a:pPr fontAlgn="auto">
              <a:spcAft>
                <a:spcPts val="0"/>
              </a:spcAft>
              <a:defRPr/>
            </a:pPr>
            <a:r>
              <a:rPr lang="ja-JP" altLang="en-US" dirty="0" smtClean="0">
                <a:latin typeface="+mn-ea"/>
              </a:rPr>
              <a:t>機能性脂質の微生物生産</a:t>
            </a:r>
            <a:br>
              <a:rPr lang="ja-JP" altLang="en-US" dirty="0" smtClean="0">
                <a:latin typeface="+mn-ea"/>
              </a:rPr>
            </a:br>
            <a:r>
              <a:rPr lang="ja-JP" altLang="en-US" dirty="0" smtClean="0">
                <a:latin typeface="+mn-ea"/>
              </a:rPr>
              <a:t>　　</a:t>
            </a:r>
            <a:r>
              <a:rPr lang="ja-JP" altLang="en-US" sz="1800" dirty="0" smtClean="0">
                <a:latin typeface="+mn-ea"/>
              </a:rPr>
              <a:t>　［キーワード：微生物変換，機能性脂質</a:t>
            </a:r>
            <a:r>
              <a:rPr lang="en-US" altLang="ja-JP" sz="1800" dirty="0" smtClean="0">
                <a:latin typeface="+mn-ea"/>
              </a:rPr>
              <a:t>, </a:t>
            </a:r>
            <a:r>
              <a:rPr lang="ja-JP" altLang="en-US" sz="1800" dirty="0" smtClean="0">
                <a:latin typeface="+mn-ea"/>
              </a:rPr>
              <a:t>育種］　</a:t>
            </a:r>
            <a:r>
              <a:rPr lang="ja-JP" altLang="en-US" dirty="0" smtClean="0">
                <a:latin typeface="+mn-ea"/>
              </a:rPr>
              <a:t>　教授　櫻谷英治</a:t>
            </a:r>
            <a:endParaRPr lang="ja-JP" altLang="en-US" sz="2000" dirty="0"/>
          </a:p>
        </p:txBody>
      </p:sp>
      <p:sp>
        <p:nvSpPr>
          <p:cNvPr id="3" name="コンテンツ プレースホルダー 2"/>
          <p:cNvSpPr>
            <a:spLocks noGrp="1"/>
          </p:cNvSpPr>
          <p:nvPr>
            <p:ph sz="half" idx="1"/>
          </p:nvPr>
        </p:nvSpPr>
        <p:spPr>
          <a:xfrm>
            <a:off x="457200" y="1196975"/>
            <a:ext cx="4038600" cy="5400675"/>
          </a:xfrm>
          <a:ln w="6350"/>
        </p:spPr>
        <p:txBody>
          <a:bodyPr rtlCol="0"/>
          <a:lstStyle/>
          <a:p>
            <a:pPr fontAlgn="auto">
              <a:spcAft>
                <a:spcPts val="0"/>
              </a:spcAft>
              <a:buFont typeface="Arial" pitchFamily="34" charset="0"/>
              <a:buNone/>
              <a:defRPr/>
            </a:pPr>
            <a:endParaRPr lang="ja-JP" altLang="en-US" dirty="0">
              <a:latin typeface="+mn-ea"/>
            </a:endParaRPr>
          </a:p>
        </p:txBody>
      </p:sp>
      <p:sp>
        <p:nvSpPr>
          <p:cNvPr id="4" name="コンテンツ プレースホルダー 3"/>
          <p:cNvSpPr>
            <a:spLocks noGrp="1"/>
          </p:cNvSpPr>
          <p:nvPr>
            <p:ph sz="half" idx="2"/>
          </p:nvPr>
        </p:nvSpPr>
        <p:spPr>
          <a:xfrm>
            <a:off x="4648200" y="1196975"/>
            <a:ext cx="4038600" cy="3816350"/>
          </a:xfrm>
        </p:spPr>
        <p:txBody>
          <a:bodyPr rtlCol="0">
            <a:normAutofit/>
          </a:bodyPr>
          <a:lstStyle/>
          <a:p>
            <a:pPr fontAlgn="auto">
              <a:spcAft>
                <a:spcPts val="0"/>
              </a:spcAft>
              <a:defRPr/>
            </a:pPr>
            <a:r>
              <a:rPr lang="ja-JP" altLang="en-US" dirty="0" smtClean="0">
                <a:latin typeface="+mn-ea"/>
              </a:rPr>
              <a:t>内容：</a:t>
            </a:r>
            <a:endParaRPr lang="en-US" altLang="ja-JP" dirty="0" smtClean="0">
              <a:latin typeface="+mn-ea"/>
            </a:endParaRPr>
          </a:p>
          <a:p>
            <a:pPr fontAlgn="auto">
              <a:spcAft>
                <a:spcPts val="0"/>
              </a:spcAft>
              <a:defRPr/>
            </a:pPr>
            <a:r>
              <a:rPr lang="ja-JP" altLang="en-US" dirty="0" smtClean="0">
                <a:latin typeface="+mn-ea"/>
              </a:rPr>
              <a:t>　高度不飽和脂肪酸、水酸化脂肪酸、ジカルボン酸などの機能性脂質は医薬品、化成品原料などに利用される。脂質変換酵素やその酵素反応は未解明な部分が多い。</a:t>
            </a:r>
            <a:endParaRPr lang="en-US" altLang="ja-JP" dirty="0" smtClean="0">
              <a:latin typeface="+mn-ea"/>
            </a:endParaRPr>
          </a:p>
          <a:p>
            <a:pPr fontAlgn="auto">
              <a:spcAft>
                <a:spcPts val="0"/>
              </a:spcAft>
              <a:defRPr/>
            </a:pPr>
            <a:r>
              <a:rPr lang="ja-JP" altLang="en-US" dirty="0" smtClean="0">
                <a:latin typeface="+mn-ea"/>
              </a:rPr>
              <a:t>　我々はさまざまな微生物のスクリーニングやさまざまな生物の有用遺伝子の利用、遺伝子組換え株の育種により、機能性脂質の微生物生産に取り組んでいる。我々は脂質関連反応を担う新規酵素の発見と諸性質解明にも取り組んでいる。</a:t>
            </a:r>
            <a:endParaRPr lang="en-US" altLang="ja-JP" dirty="0">
              <a:latin typeface="+mn-ea"/>
            </a:endParaRPr>
          </a:p>
        </p:txBody>
      </p:sp>
      <p:sp>
        <p:nvSpPr>
          <p:cNvPr id="5" name="コンテンツ プレースホルダー 4"/>
          <p:cNvSpPr>
            <a:spLocks noGrp="1"/>
          </p:cNvSpPr>
          <p:nvPr>
            <p:ph sz="half" idx="10"/>
          </p:nvPr>
        </p:nvSpPr>
        <p:spPr>
          <a:xfrm>
            <a:off x="4643438" y="5084763"/>
            <a:ext cx="4038600" cy="1512887"/>
          </a:xfrm>
        </p:spPr>
        <p:txBody>
          <a:bodyPr rtlCol="0"/>
          <a:lstStyle/>
          <a:p>
            <a:pPr fontAlgn="auto">
              <a:lnSpc>
                <a:spcPct val="90000"/>
              </a:lnSpc>
              <a:spcBef>
                <a:spcPts val="600"/>
              </a:spcBef>
              <a:spcAft>
                <a:spcPts val="0"/>
              </a:spcAft>
              <a:defRPr/>
            </a:pPr>
            <a:r>
              <a:rPr lang="ja-JP" altLang="en-US" sz="1200" dirty="0" smtClean="0">
                <a:latin typeface="+mn-ea"/>
              </a:rPr>
              <a:t>分野：農芸化学</a:t>
            </a:r>
            <a:endParaRPr lang="en-US" altLang="ja-JP" sz="1200" dirty="0" smtClean="0">
              <a:latin typeface="+mn-ea"/>
            </a:endParaRPr>
          </a:p>
          <a:p>
            <a:pPr fontAlgn="auto">
              <a:lnSpc>
                <a:spcPct val="90000"/>
              </a:lnSpc>
              <a:spcBef>
                <a:spcPts val="600"/>
              </a:spcBef>
              <a:spcAft>
                <a:spcPts val="0"/>
              </a:spcAft>
              <a:defRPr/>
            </a:pPr>
            <a:r>
              <a:rPr lang="ja-JP" altLang="en-US" sz="1200" dirty="0" smtClean="0">
                <a:latin typeface="+mn-ea"/>
              </a:rPr>
              <a:t>専門：応用微生物学</a:t>
            </a:r>
            <a:endParaRPr lang="en-US" altLang="ja-JP" sz="1200" dirty="0" smtClean="0">
              <a:latin typeface="+mn-ea"/>
            </a:endParaRPr>
          </a:p>
          <a:p>
            <a:pPr fontAlgn="auto">
              <a:lnSpc>
                <a:spcPct val="90000"/>
              </a:lnSpc>
              <a:spcBef>
                <a:spcPts val="600"/>
              </a:spcBef>
              <a:spcAft>
                <a:spcPts val="0"/>
              </a:spcAft>
              <a:defRPr/>
            </a:pPr>
            <a:r>
              <a:rPr lang="en-US" altLang="ja-JP" sz="1200" dirty="0" smtClean="0">
                <a:latin typeface="+mn-ea"/>
                <a:cs typeface="Times New Roman" pitchFamily="18" charset="0"/>
              </a:rPr>
              <a:t>E-mail: sakuradani.eiji@tokushima-u.ac.jp</a:t>
            </a:r>
          </a:p>
          <a:p>
            <a:pPr fontAlgn="auto">
              <a:lnSpc>
                <a:spcPct val="90000"/>
              </a:lnSpc>
              <a:spcBef>
                <a:spcPts val="600"/>
              </a:spcBef>
              <a:spcAft>
                <a:spcPts val="0"/>
              </a:spcAft>
              <a:defRPr/>
            </a:pPr>
            <a:r>
              <a:rPr lang="en-US" altLang="ja-JP" sz="1200" dirty="0" smtClean="0">
                <a:latin typeface="+mn-ea"/>
                <a:cs typeface="Times New Roman" pitchFamily="18" charset="0"/>
              </a:rPr>
              <a:t>Tel.   088-656-7528</a:t>
            </a:r>
          </a:p>
          <a:p>
            <a:pPr fontAlgn="auto">
              <a:lnSpc>
                <a:spcPct val="90000"/>
              </a:lnSpc>
              <a:spcBef>
                <a:spcPts val="600"/>
              </a:spcBef>
              <a:spcAft>
                <a:spcPts val="0"/>
              </a:spcAft>
              <a:defRPr/>
            </a:pPr>
            <a:r>
              <a:rPr lang="en-US" altLang="ja-JP" sz="1200" dirty="0" smtClean="0">
                <a:latin typeface="+mn-ea"/>
                <a:cs typeface="Times New Roman" pitchFamily="18" charset="0"/>
              </a:rPr>
              <a:t>Fax:  088-656-9074</a:t>
            </a:r>
            <a:endParaRPr lang="en-US" altLang="ja-JP" sz="1200" dirty="0">
              <a:latin typeface="+mn-ea"/>
              <a:cs typeface="Times New Roman" pitchFamily="18" charset="0"/>
            </a:endParaRPr>
          </a:p>
        </p:txBody>
      </p:sp>
      <p:sp>
        <p:nvSpPr>
          <p:cNvPr id="4103" name="Rectangle 62"/>
          <p:cNvSpPr>
            <a:spLocks noChangeArrowheads="1"/>
          </p:cNvSpPr>
          <p:nvPr/>
        </p:nvSpPr>
        <p:spPr bwMode="auto">
          <a:xfrm>
            <a:off x="2257425" y="3027363"/>
            <a:ext cx="774700"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900" b="1">
                <a:solidFill>
                  <a:schemeClr val="bg1"/>
                </a:solidFill>
                <a:latin typeface="HGPｺﾞｼｯｸM" pitchFamily="50" charset="-128"/>
                <a:ea typeface="HGPｺﾞｼｯｸM" pitchFamily="50" charset="-128"/>
              </a:rPr>
              <a:t>コンタクト不良</a:t>
            </a:r>
            <a:endParaRPr lang="ja-JP" altLang="en-US" sz="1100" b="1">
              <a:solidFill>
                <a:schemeClr val="bg1"/>
              </a:solidFill>
              <a:latin typeface="HGPｺﾞｼｯｸM" pitchFamily="50" charset="-128"/>
              <a:ea typeface="HGPｺﾞｼｯｸM" pitchFamily="50" charset="-128"/>
            </a:endParaRPr>
          </a:p>
        </p:txBody>
      </p:sp>
      <p:cxnSp>
        <p:nvCxnSpPr>
          <p:cNvPr id="17" name="直線矢印コネクタ 16"/>
          <p:cNvCxnSpPr/>
          <p:nvPr/>
        </p:nvCxnSpPr>
        <p:spPr>
          <a:xfrm flipH="1">
            <a:off x="1989138" y="3165475"/>
            <a:ext cx="504825" cy="5810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rot="10800000">
            <a:off x="3444875" y="3492500"/>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116632"/>
            <a:ext cx="935651" cy="107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62"/>
          <p:cNvSpPr>
            <a:spLocks noChangeArrowheads="1"/>
          </p:cNvSpPr>
          <p:nvPr/>
        </p:nvSpPr>
        <p:spPr bwMode="auto">
          <a:xfrm>
            <a:off x="2257425" y="3027363"/>
            <a:ext cx="774700"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900" b="1">
                <a:solidFill>
                  <a:schemeClr val="bg1"/>
                </a:solidFill>
                <a:latin typeface="HGPｺﾞｼｯｸM" pitchFamily="50" charset="-128"/>
                <a:ea typeface="HGPｺﾞｼｯｸM" pitchFamily="50" charset="-128"/>
              </a:rPr>
              <a:t>コンタクト不良</a:t>
            </a:r>
            <a:endParaRPr lang="ja-JP" altLang="en-US" sz="1100" b="1">
              <a:solidFill>
                <a:schemeClr val="bg1"/>
              </a:solidFill>
              <a:latin typeface="HGPｺﾞｼｯｸM" pitchFamily="50" charset="-128"/>
              <a:ea typeface="HGPｺﾞｼｯｸM" pitchFamily="50" charset="-128"/>
            </a:endParaRPr>
          </a:p>
        </p:txBody>
      </p:sp>
      <p:cxnSp>
        <p:nvCxnSpPr>
          <p:cNvPr id="12" name="直線矢印コネクタ 11"/>
          <p:cNvCxnSpPr/>
          <p:nvPr/>
        </p:nvCxnSpPr>
        <p:spPr>
          <a:xfrm flipH="1">
            <a:off x="1989138" y="3165475"/>
            <a:ext cx="504825" cy="5810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rot="10800000">
            <a:off x="3444875" y="3492500"/>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4" name="Rectangle 62"/>
          <p:cNvSpPr>
            <a:spLocks noChangeArrowheads="1"/>
          </p:cNvSpPr>
          <p:nvPr/>
        </p:nvSpPr>
        <p:spPr bwMode="auto">
          <a:xfrm>
            <a:off x="2268538" y="2781176"/>
            <a:ext cx="7747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en-US" altLang="ja-JP" sz="1100" b="1">
                <a:solidFill>
                  <a:schemeClr val="bg1"/>
                </a:solidFill>
                <a:latin typeface="HGPｺﾞｼｯｸM" pitchFamily="50" charset="-128"/>
                <a:ea typeface="HGPｺﾞｼｯｸM" pitchFamily="50" charset="-128"/>
              </a:rPr>
              <a:t>crack</a:t>
            </a:r>
            <a:endParaRPr lang="ja-JP" altLang="en-US" sz="1100" b="1">
              <a:solidFill>
                <a:schemeClr val="bg1"/>
              </a:solidFill>
              <a:latin typeface="HGPｺﾞｼｯｸM" pitchFamily="50" charset="-128"/>
              <a:ea typeface="HGPｺﾞｼｯｸM" pitchFamily="50" charset="-128"/>
            </a:endParaRPr>
          </a:p>
        </p:txBody>
      </p:sp>
      <p:cxnSp>
        <p:nvCxnSpPr>
          <p:cNvPr id="15" name="直線矢印コネクタ 14"/>
          <p:cNvCxnSpPr/>
          <p:nvPr/>
        </p:nvCxnSpPr>
        <p:spPr>
          <a:xfrm flipH="1">
            <a:off x="1989138" y="3165475"/>
            <a:ext cx="504825" cy="5810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rot="10800000">
            <a:off x="3444875" y="3492500"/>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nvGrpSpPr>
          <p:cNvPr id="19" name="グループ化 12"/>
          <p:cNvGrpSpPr>
            <a:grpSpLocks/>
          </p:cNvGrpSpPr>
          <p:nvPr/>
        </p:nvGrpSpPr>
        <p:grpSpPr bwMode="auto">
          <a:xfrm>
            <a:off x="899591" y="1556792"/>
            <a:ext cx="1879593" cy="1728192"/>
            <a:chOff x="707886" y="2503074"/>
            <a:chExt cx="3910444" cy="3595192"/>
          </a:xfrm>
        </p:grpSpPr>
        <p:pic>
          <p:nvPicPr>
            <p:cNvPr id="20" name="Picture 2" descr="https://encrypted-tbn1.gstatic.com/images?q=tbn:ANd9GcTDjeYOWsXOU5vbslyE50kq1QyTz3HFCL1OWmd-vv6MRTNRo5QY">
              <a:hlinkClick r:id="rId4"/>
            </p:cNvPr>
            <p:cNvPicPr>
              <a:picLocks noChangeAspect="1" noChangeArrowheads="1"/>
            </p:cNvPicPr>
            <p:nvPr/>
          </p:nvPicPr>
          <p:blipFill>
            <a:blip r:embed="rId5" cstate="print"/>
            <a:srcRect l="10834" r="22797"/>
            <a:stretch>
              <a:fillRect/>
            </a:stretch>
          </p:blipFill>
          <p:spPr bwMode="auto">
            <a:xfrm>
              <a:off x="2515485" y="2503074"/>
              <a:ext cx="2102845" cy="2062949"/>
            </a:xfrm>
            <a:prstGeom prst="rect">
              <a:avLst/>
            </a:prstGeom>
            <a:noFill/>
            <a:ln w="9525">
              <a:noFill/>
              <a:miter lim="800000"/>
              <a:headEnd/>
              <a:tailEnd/>
            </a:ln>
          </p:spPr>
        </p:pic>
        <p:pic>
          <p:nvPicPr>
            <p:cNvPr id="21" name="Picture 4"/>
            <p:cNvPicPr>
              <a:picLocks noChangeAspect="1" noChangeArrowheads="1"/>
            </p:cNvPicPr>
            <p:nvPr/>
          </p:nvPicPr>
          <p:blipFill>
            <a:blip r:embed="rId6" cstate="print"/>
            <a:srcRect r="46158" b="22672"/>
            <a:stretch>
              <a:fillRect/>
            </a:stretch>
          </p:blipFill>
          <p:spPr bwMode="auto">
            <a:xfrm>
              <a:off x="2683006" y="4349983"/>
              <a:ext cx="1935324" cy="1748283"/>
            </a:xfrm>
            <a:prstGeom prst="rect">
              <a:avLst/>
            </a:prstGeom>
            <a:noFill/>
            <a:ln w="9525">
              <a:noFill/>
              <a:miter lim="800000"/>
              <a:headEnd/>
              <a:tailEnd/>
            </a:ln>
          </p:spPr>
        </p:pic>
        <p:pic>
          <p:nvPicPr>
            <p:cNvPr id="22" name="図 6" descr="DSCF1535.JPG"/>
            <p:cNvPicPr>
              <a:picLocks noChangeAspect="1"/>
            </p:cNvPicPr>
            <p:nvPr/>
          </p:nvPicPr>
          <p:blipFill>
            <a:blip r:embed="rId7" cstate="print"/>
            <a:srcRect/>
            <a:stretch>
              <a:fillRect/>
            </a:stretch>
          </p:blipFill>
          <p:spPr bwMode="auto">
            <a:xfrm>
              <a:off x="718153" y="4584303"/>
              <a:ext cx="2008655" cy="1506491"/>
            </a:xfrm>
            <a:prstGeom prst="rect">
              <a:avLst/>
            </a:prstGeom>
            <a:noFill/>
            <a:ln w="9525">
              <a:noFill/>
              <a:miter lim="800000"/>
              <a:headEnd/>
              <a:tailEnd/>
            </a:ln>
          </p:spPr>
        </p:pic>
        <p:pic>
          <p:nvPicPr>
            <p:cNvPr id="24" name="Picture 3"/>
            <p:cNvPicPr>
              <a:picLocks noChangeAspect="1" noChangeArrowheads="1"/>
            </p:cNvPicPr>
            <p:nvPr/>
          </p:nvPicPr>
          <p:blipFill>
            <a:blip r:embed="rId8" cstate="print"/>
            <a:srcRect l="1686"/>
            <a:stretch>
              <a:fillRect/>
            </a:stretch>
          </p:blipFill>
          <p:spPr bwMode="auto">
            <a:xfrm>
              <a:off x="707886" y="2504503"/>
              <a:ext cx="2089150" cy="2082800"/>
            </a:xfrm>
            <a:prstGeom prst="rect">
              <a:avLst/>
            </a:prstGeom>
            <a:noFill/>
            <a:ln w="9525">
              <a:noFill/>
              <a:miter lim="800000"/>
              <a:headEnd/>
              <a:tailEnd/>
            </a:ln>
          </p:spPr>
        </p:pic>
      </p:grpSp>
      <p:sp>
        <p:nvSpPr>
          <p:cNvPr id="25" name="右矢印 16383"/>
          <p:cNvSpPr>
            <a:spLocks noChangeArrowheads="1"/>
          </p:cNvSpPr>
          <p:nvPr/>
        </p:nvSpPr>
        <p:spPr bwMode="auto">
          <a:xfrm rot="5400000">
            <a:off x="1021507" y="3739133"/>
            <a:ext cx="776287" cy="300037"/>
          </a:xfrm>
          <a:prstGeom prst="rightArrow">
            <a:avLst>
              <a:gd name="adj1" fmla="val 50000"/>
              <a:gd name="adj2" fmla="val 49782"/>
            </a:avLst>
          </a:prstGeom>
          <a:solidFill>
            <a:srgbClr val="00B0F0"/>
          </a:solidFill>
          <a:ln w="9525" algn="ctr">
            <a:solidFill>
              <a:schemeClr val="tx1"/>
            </a:solidFill>
            <a:round/>
            <a:headEnd/>
            <a:tailEnd/>
          </a:ln>
        </p:spPr>
        <p:txBody>
          <a:bodyPr/>
          <a:lstStyle/>
          <a:p>
            <a:endParaRPr kumimoji="0" lang="ja-JP" altLang="en-US">
              <a:solidFill>
                <a:srgbClr val="000000"/>
              </a:solidFill>
              <a:latin typeface="Times New Roman" pitchFamily="18" charset="0"/>
              <a:cs typeface="Times New Roman" pitchFamily="18" charset="0"/>
            </a:endParaRPr>
          </a:p>
        </p:txBody>
      </p:sp>
      <p:sp>
        <p:nvSpPr>
          <p:cNvPr id="26" name="テキスト ボックス 96"/>
          <p:cNvSpPr txBox="1">
            <a:spLocks noChangeArrowheads="1"/>
          </p:cNvSpPr>
          <p:nvPr/>
        </p:nvSpPr>
        <p:spPr bwMode="auto">
          <a:xfrm>
            <a:off x="611560" y="1196752"/>
            <a:ext cx="2965877" cy="338554"/>
          </a:xfrm>
          <a:prstGeom prst="rect">
            <a:avLst/>
          </a:prstGeom>
          <a:noFill/>
          <a:ln w="9525">
            <a:noFill/>
            <a:miter lim="800000"/>
            <a:headEnd/>
            <a:tailEnd/>
          </a:ln>
        </p:spPr>
        <p:txBody>
          <a:bodyPr wrap="none">
            <a:spAutoFit/>
          </a:bodyPr>
          <a:lstStyle/>
          <a:p>
            <a:r>
              <a:rPr lang="ja-JP" altLang="en-US" sz="1600" b="1" dirty="0" smtClean="0">
                <a:solidFill>
                  <a:srgbClr val="FF0000"/>
                </a:solidFill>
                <a:latin typeface="Times New Roman" pitchFamily="18" charset="0"/>
                <a:cs typeface="Times New Roman" pitchFamily="18" charset="0"/>
              </a:rPr>
              <a:t>さまざまな生物のスクリーニング</a:t>
            </a:r>
            <a:endParaRPr lang="ja-JP" altLang="en-US" sz="1600" b="1" dirty="0">
              <a:solidFill>
                <a:srgbClr val="FF0000"/>
              </a:solidFill>
              <a:latin typeface="Times New Roman" pitchFamily="18" charset="0"/>
              <a:cs typeface="Times New Roman" pitchFamily="18" charset="0"/>
            </a:endParaRPr>
          </a:p>
        </p:txBody>
      </p:sp>
      <p:sp>
        <p:nvSpPr>
          <p:cNvPr id="27" name="テキスト ボックス 97"/>
          <p:cNvSpPr txBox="1">
            <a:spLocks noChangeArrowheads="1"/>
          </p:cNvSpPr>
          <p:nvPr/>
        </p:nvSpPr>
        <p:spPr bwMode="auto">
          <a:xfrm>
            <a:off x="1619672" y="3481437"/>
            <a:ext cx="1172116" cy="307777"/>
          </a:xfrm>
          <a:prstGeom prst="rect">
            <a:avLst/>
          </a:prstGeom>
          <a:noFill/>
          <a:ln w="9525">
            <a:noFill/>
            <a:miter lim="800000"/>
            <a:headEnd/>
            <a:tailEnd/>
          </a:ln>
        </p:spPr>
        <p:txBody>
          <a:bodyPr wrap="none">
            <a:spAutoFit/>
          </a:bodyPr>
          <a:lstStyle/>
          <a:p>
            <a:r>
              <a:rPr lang="ja-JP" altLang="en-US" sz="1400" dirty="0" smtClean="0">
                <a:latin typeface="Times New Roman" pitchFamily="18" charset="0"/>
                <a:cs typeface="Times New Roman" pitchFamily="18" charset="0"/>
              </a:rPr>
              <a:t>・遺伝子工学</a:t>
            </a:r>
            <a:endParaRPr lang="ja-JP" altLang="en-US" sz="1400" dirty="0">
              <a:latin typeface="Times New Roman" pitchFamily="18" charset="0"/>
              <a:cs typeface="Times New Roman" pitchFamily="18" charset="0"/>
            </a:endParaRPr>
          </a:p>
        </p:txBody>
      </p:sp>
      <p:sp>
        <p:nvSpPr>
          <p:cNvPr id="28" name="テキスト ボックス 98"/>
          <p:cNvSpPr txBox="1">
            <a:spLocks noChangeArrowheads="1"/>
          </p:cNvSpPr>
          <p:nvPr/>
        </p:nvSpPr>
        <p:spPr bwMode="auto">
          <a:xfrm>
            <a:off x="1619672" y="3733279"/>
            <a:ext cx="992579" cy="307777"/>
          </a:xfrm>
          <a:prstGeom prst="rect">
            <a:avLst/>
          </a:prstGeom>
          <a:noFill/>
          <a:ln w="9525">
            <a:noFill/>
            <a:miter lim="800000"/>
            <a:headEnd/>
            <a:tailEnd/>
          </a:ln>
        </p:spPr>
        <p:txBody>
          <a:bodyPr wrap="none">
            <a:spAutoFit/>
          </a:bodyPr>
          <a:lstStyle/>
          <a:p>
            <a:r>
              <a:rPr lang="ja-JP" altLang="en-US" sz="1400" dirty="0" smtClean="0">
                <a:latin typeface="Times New Roman" pitchFamily="18" charset="0"/>
                <a:cs typeface="Times New Roman" pitchFamily="18" charset="0"/>
              </a:rPr>
              <a:t>・代謝工学</a:t>
            </a:r>
            <a:endParaRPr lang="ja-JP" altLang="en-US" sz="1400" dirty="0">
              <a:latin typeface="Times New Roman" pitchFamily="18" charset="0"/>
              <a:cs typeface="Times New Roman" pitchFamily="18" charset="0"/>
            </a:endParaRPr>
          </a:p>
        </p:txBody>
      </p:sp>
      <p:sp>
        <p:nvSpPr>
          <p:cNvPr id="29" name="テキスト ボックス 99"/>
          <p:cNvSpPr txBox="1">
            <a:spLocks noChangeArrowheads="1"/>
          </p:cNvSpPr>
          <p:nvPr/>
        </p:nvSpPr>
        <p:spPr bwMode="auto">
          <a:xfrm>
            <a:off x="1619672" y="3985121"/>
            <a:ext cx="1710725" cy="307777"/>
          </a:xfrm>
          <a:prstGeom prst="rect">
            <a:avLst/>
          </a:prstGeom>
          <a:noFill/>
          <a:ln w="9525">
            <a:noFill/>
            <a:miter lim="800000"/>
            <a:headEnd/>
            <a:tailEnd/>
          </a:ln>
        </p:spPr>
        <p:txBody>
          <a:bodyPr wrap="none">
            <a:spAutoFit/>
          </a:bodyPr>
          <a:lstStyle/>
          <a:p>
            <a:r>
              <a:rPr lang="ja-JP" altLang="en-US" sz="1400" dirty="0" smtClean="0">
                <a:latin typeface="Times New Roman" pitchFamily="18" charset="0"/>
                <a:cs typeface="Times New Roman" pitchFamily="18" charset="0"/>
              </a:rPr>
              <a:t>・酵素の諸性質解明</a:t>
            </a:r>
            <a:endParaRPr lang="ja-JP" altLang="en-US" sz="1400" dirty="0">
              <a:latin typeface="Times New Roman" pitchFamily="18" charset="0"/>
              <a:cs typeface="Times New Roman" pitchFamily="18" charset="0"/>
            </a:endParaRPr>
          </a:p>
        </p:txBody>
      </p:sp>
      <p:pic>
        <p:nvPicPr>
          <p:cNvPr id="30" name="Picture 2" descr="クリックすると新しいウィンドウで開きます"/>
          <p:cNvPicPr>
            <a:picLocks noChangeAspect="1" noChangeArrowheads="1"/>
          </p:cNvPicPr>
          <p:nvPr/>
        </p:nvPicPr>
        <p:blipFill>
          <a:blip r:embed="rId9" cstate="print"/>
          <a:srcRect l="29051" r="7990"/>
          <a:stretch>
            <a:fillRect/>
          </a:stretch>
        </p:blipFill>
        <p:spPr bwMode="auto">
          <a:xfrm>
            <a:off x="899592" y="4725144"/>
            <a:ext cx="1462519" cy="1741611"/>
          </a:xfrm>
          <a:prstGeom prst="rect">
            <a:avLst/>
          </a:prstGeom>
          <a:noFill/>
          <a:ln w="9525">
            <a:noFill/>
            <a:miter lim="800000"/>
            <a:headEnd/>
            <a:tailEnd/>
          </a:ln>
        </p:spPr>
      </p:pic>
      <p:grpSp>
        <p:nvGrpSpPr>
          <p:cNvPr id="31" name="グループ化 13"/>
          <p:cNvGrpSpPr>
            <a:grpSpLocks/>
          </p:cNvGrpSpPr>
          <p:nvPr/>
        </p:nvGrpSpPr>
        <p:grpSpPr bwMode="auto">
          <a:xfrm>
            <a:off x="2915816" y="4869160"/>
            <a:ext cx="1058862" cy="500063"/>
            <a:chOff x="7960371" y="923467"/>
            <a:chExt cx="1059714" cy="500438"/>
          </a:xfrm>
        </p:grpSpPr>
        <p:sp>
          <p:nvSpPr>
            <p:cNvPr id="32" name="Line 69"/>
            <p:cNvSpPr>
              <a:spLocks noChangeShapeType="1"/>
            </p:cNvSpPr>
            <p:nvPr/>
          </p:nvSpPr>
          <p:spPr bwMode="auto">
            <a:xfrm rot="21477944" flipV="1">
              <a:off x="8044509" y="1272717"/>
              <a:ext cx="77787" cy="39687"/>
            </a:xfrm>
            <a:prstGeom prst="line">
              <a:avLst/>
            </a:prstGeom>
            <a:noFill/>
            <a:ln w="12700">
              <a:solidFill>
                <a:schemeClr val="tx1"/>
              </a:solidFill>
              <a:round/>
              <a:headEnd/>
              <a:tailEnd/>
            </a:ln>
          </p:spPr>
          <p:txBody>
            <a:bodyPr wrap="none" anchor="ctr"/>
            <a:lstStyle/>
            <a:p>
              <a:endParaRPr lang="ja-JP" altLang="en-US"/>
            </a:p>
          </p:txBody>
        </p:sp>
        <p:sp>
          <p:nvSpPr>
            <p:cNvPr id="33" name="Line 70"/>
            <p:cNvSpPr>
              <a:spLocks noChangeShapeType="1"/>
            </p:cNvSpPr>
            <p:nvPr/>
          </p:nvSpPr>
          <p:spPr bwMode="auto">
            <a:xfrm rot="122056" flipH="1" flipV="1">
              <a:off x="8115946" y="1272717"/>
              <a:ext cx="74613" cy="39687"/>
            </a:xfrm>
            <a:prstGeom prst="line">
              <a:avLst/>
            </a:prstGeom>
            <a:noFill/>
            <a:ln w="12700">
              <a:solidFill>
                <a:schemeClr val="tx1"/>
              </a:solidFill>
              <a:round/>
              <a:headEnd/>
              <a:tailEnd/>
            </a:ln>
          </p:spPr>
          <p:txBody>
            <a:bodyPr wrap="none" anchor="ctr"/>
            <a:lstStyle/>
            <a:p>
              <a:endParaRPr lang="ja-JP" altLang="en-US"/>
            </a:p>
          </p:txBody>
        </p:sp>
        <p:sp>
          <p:nvSpPr>
            <p:cNvPr id="34" name="Line 75"/>
            <p:cNvSpPr>
              <a:spLocks noChangeShapeType="1"/>
            </p:cNvSpPr>
            <p:nvPr/>
          </p:nvSpPr>
          <p:spPr bwMode="auto">
            <a:xfrm rot="21477944" flipV="1">
              <a:off x="8184209" y="1272717"/>
              <a:ext cx="74612" cy="39687"/>
            </a:xfrm>
            <a:prstGeom prst="line">
              <a:avLst/>
            </a:prstGeom>
            <a:noFill/>
            <a:ln w="12700">
              <a:solidFill>
                <a:schemeClr val="tx1"/>
              </a:solidFill>
              <a:round/>
              <a:headEnd/>
              <a:tailEnd/>
            </a:ln>
          </p:spPr>
          <p:txBody>
            <a:bodyPr wrap="none" anchor="ctr"/>
            <a:lstStyle/>
            <a:p>
              <a:endParaRPr lang="ja-JP" altLang="en-US"/>
            </a:p>
          </p:txBody>
        </p:sp>
        <p:sp>
          <p:nvSpPr>
            <p:cNvPr id="35" name="Line 76"/>
            <p:cNvSpPr>
              <a:spLocks noChangeShapeType="1"/>
            </p:cNvSpPr>
            <p:nvPr/>
          </p:nvSpPr>
          <p:spPr bwMode="auto">
            <a:xfrm rot="122056" flipH="1" flipV="1">
              <a:off x="8252471" y="1272717"/>
              <a:ext cx="76200" cy="39687"/>
            </a:xfrm>
            <a:prstGeom prst="line">
              <a:avLst/>
            </a:prstGeom>
            <a:noFill/>
            <a:ln w="12700">
              <a:solidFill>
                <a:schemeClr val="tx1"/>
              </a:solidFill>
              <a:round/>
              <a:headEnd/>
              <a:tailEnd/>
            </a:ln>
          </p:spPr>
          <p:txBody>
            <a:bodyPr wrap="none" anchor="ctr"/>
            <a:lstStyle/>
            <a:p>
              <a:endParaRPr lang="ja-JP" altLang="en-US"/>
            </a:p>
          </p:txBody>
        </p:sp>
        <p:sp>
          <p:nvSpPr>
            <p:cNvPr id="36" name="Line 78"/>
            <p:cNvSpPr>
              <a:spLocks noChangeShapeType="1"/>
            </p:cNvSpPr>
            <p:nvPr/>
          </p:nvSpPr>
          <p:spPr bwMode="auto">
            <a:xfrm rot="21477944" flipV="1">
              <a:off x="8323909" y="1272717"/>
              <a:ext cx="74612" cy="39687"/>
            </a:xfrm>
            <a:prstGeom prst="line">
              <a:avLst/>
            </a:prstGeom>
            <a:noFill/>
            <a:ln w="12700">
              <a:solidFill>
                <a:schemeClr val="tx1"/>
              </a:solidFill>
              <a:round/>
              <a:headEnd/>
              <a:tailEnd/>
            </a:ln>
          </p:spPr>
          <p:txBody>
            <a:bodyPr wrap="none" anchor="ctr"/>
            <a:lstStyle/>
            <a:p>
              <a:endParaRPr lang="ja-JP" altLang="en-US"/>
            </a:p>
          </p:txBody>
        </p:sp>
        <p:sp>
          <p:nvSpPr>
            <p:cNvPr id="37" name="Line 79"/>
            <p:cNvSpPr>
              <a:spLocks noChangeShapeType="1"/>
            </p:cNvSpPr>
            <p:nvPr/>
          </p:nvSpPr>
          <p:spPr bwMode="auto">
            <a:xfrm rot="122056" flipH="1" flipV="1">
              <a:off x="8392171" y="1272717"/>
              <a:ext cx="74613" cy="39687"/>
            </a:xfrm>
            <a:prstGeom prst="line">
              <a:avLst/>
            </a:prstGeom>
            <a:noFill/>
            <a:ln w="12700">
              <a:solidFill>
                <a:schemeClr val="tx1"/>
              </a:solidFill>
              <a:round/>
              <a:headEnd/>
              <a:tailEnd/>
            </a:ln>
          </p:spPr>
          <p:txBody>
            <a:bodyPr wrap="none" anchor="ctr"/>
            <a:lstStyle/>
            <a:p>
              <a:endParaRPr lang="ja-JP" altLang="en-US"/>
            </a:p>
          </p:txBody>
        </p:sp>
        <p:sp>
          <p:nvSpPr>
            <p:cNvPr id="38" name="Line 81"/>
            <p:cNvSpPr>
              <a:spLocks noChangeShapeType="1"/>
            </p:cNvSpPr>
            <p:nvPr/>
          </p:nvSpPr>
          <p:spPr bwMode="auto">
            <a:xfrm rot="21477944" flipV="1">
              <a:off x="8458846" y="1272717"/>
              <a:ext cx="74613" cy="39687"/>
            </a:xfrm>
            <a:prstGeom prst="line">
              <a:avLst/>
            </a:prstGeom>
            <a:noFill/>
            <a:ln w="12700">
              <a:solidFill>
                <a:schemeClr val="tx1"/>
              </a:solidFill>
              <a:round/>
              <a:headEnd/>
              <a:tailEnd/>
            </a:ln>
          </p:spPr>
          <p:txBody>
            <a:bodyPr wrap="none" anchor="ctr"/>
            <a:lstStyle/>
            <a:p>
              <a:endParaRPr lang="ja-JP" altLang="en-US"/>
            </a:p>
          </p:txBody>
        </p:sp>
        <p:sp>
          <p:nvSpPr>
            <p:cNvPr id="39" name="Line 82"/>
            <p:cNvSpPr>
              <a:spLocks noChangeShapeType="1"/>
            </p:cNvSpPr>
            <p:nvPr/>
          </p:nvSpPr>
          <p:spPr bwMode="auto">
            <a:xfrm rot="122056" flipH="1" flipV="1">
              <a:off x="8527109" y="1272717"/>
              <a:ext cx="77787" cy="39687"/>
            </a:xfrm>
            <a:prstGeom prst="line">
              <a:avLst/>
            </a:prstGeom>
            <a:noFill/>
            <a:ln w="12700">
              <a:solidFill>
                <a:schemeClr val="tx1"/>
              </a:solidFill>
              <a:round/>
              <a:headEnd/>
              <a:tailEnd/>
            </a:ln>
          </p:spPr>
          <p:txBody>
            <a:bodyPr wrap="none" anchor="ctr"/>
            <a:lstStyle/>
            <a:p>
              <a:endParaRPr lang="ja-JP" altLang="en-US"/>
            </a:p>
          </p:txBody>
        </p:sp>
        <p:sp>
          <p:nvSpPr>
            <p:cNvPr id="40" name="Line 117"/>
            <p:cNvSpPr>
              <a:spLocks noChangeShapeType="1"/>
            </p:cNvSpPr>
            <p:nvPr/>
          </p:nvSpPr>
          <p:spPr bwMode="auto">
            <a:xfrm rot="122056">
              <a:off x="8044509" y="1067929"/>
              <a:ext cx="77787" cy="39688"/>
            </a:xfrm>
            <a:prstGeom prst="line">
              <a:avLst/>
            </a:prstGeom>
            <a:noFill/>
            <a:ln w="12700">
              <a:solidFill>
                <a:schemeClr val="tx1"/>
              </a:solidFill>
              <a:round/>
              <a:headEnd/>
              <a:tailEnd/>
            </a:ln>
          </p:spPr>
          <p:txBody>
            <a:bodyPr wrap="none" anchor="ctr"/>
            <a:lstStyle/>
            <a:p>
              <a:endParaRPr lang="ja-JP" altLang="en-US"/>
            </a:p>
          </p:txBody>
        </p:sp>
        <p:sp>
          <p:nvSpPr>
            <p:cNvPr id="41" name="Line 118"/>
            <p:cNvSpPr>
              <a:spLocks noChangeShapeType="1"/>
            </p:cNvSpPr>
            <p:nvPr/>
          </p:nvSpPr>
          <p:spPr bwMode="auto">
            <a:xfrm rot="21477944" flipH="1">
              <a:off x="8115946" y="1067929"/>
              <a:ext cx="74613" cy="39688"/>
            </a:xfrm>
            <a:prstGeom prst="line">
              <a:avLst/>
            </a:prstGeom>
            <a:noFill/>
            <a:ln w="12700">
              <a:solidFill>
                <a:schemeClr val="tx1"/>
              </a:solidFill>
              <a:round/>
              <a:headEnd/>
              <a:tailEnd/>
            </a:ln>
          </p:spPr>
          <p:txBody>
            <a:bodyPr wrap="none" anchor="ctr"/>
            <a:lstStyle/>
            <a:p>
              <a:endParaRPr lang="ja-JP" altLang="en-US"/>
            </a:p>
          </p:txBody>
        </p:sp>
        <p:sp>
          <p:nvSpPr>
            <p:cNvPr id="42" name="Line 120"/>
            <p:cNvSpPr>
              <a:spLocks noChangeShapeType="1"/>
            </p:cNvSpPr>
            <p:nvPr/>
          </p:nvSpPr>
          <p:spPr bwMode="auto">
            <a:xfrm rot="122056">
              <a:off x="8185796" y="1067929"/>
              <a:ext cx="76200" cy="39688"/>
            </a:xfrm>
            <a:prstGeom prst="line">
              <a:avLst/>
            </a:prstGeom>
            <a:noFill/>
            <a:ln w="12700">
              <a:solidFill>
                <a:schemeClr val="tx1"/>
              </a:solidFill>
              <a:round/>
              <a:headEnd/>
              <a:tailEnd/>
            </a:ln>
          </p:spPr>
          <p:txBody>
            <a:bodyPr wrap="none" anchor="ctr"/>
            <a:lstStyle/>
            <a:p>
              <a:endParaRPr lang="ja-JP" altLang="en-US"/>
            </a:p>
          </p:txBody>
        </p:sp>
        <p:sp>
          <p:nvSpPr>
            <p:cNvPr id="43" name="Line 121"/>
            <p:cNvSpPr>
              <a:spLocks noChangeShapeType="1"/>
            </p:cNvSpPr>
            <p:nvPr/>
          </p:nvSpPr>
          <p:spPr bwMode="auto">
            <a:xfrm rot="21477944" flipH="1">
              <a:off x="8257234" y="1067929"/>
              <a:ext cx="74612" cy="39688"/>
            </a:xfrm>
            <a:prstGeom prst="line">
              <a:avLst/>
            </a:prstGeom>
            <a:noFill/>
            <a:ln w="12700">
              <a:solidFill>
                <a:schemeClr val="tx1"/>
              </a:solidFill>
              <a:round/>
              <a:headEnd/>
              <a:tailEnd/>
            </a:ln>
          </p:spPr>
          <p:txBody>
            <a:bodyPr wrap="none" anchor="ctr"/>
            <a:lstStyle/>
            <a:p>
              <a:endParaRPr lang="ja-JP" altLang="en-US"/>
            </a:p>
          </p:txBody>
        </p:sp>
        <p:sp>
          <p:nvSpPr>
            <p:cNvPr id="44" name="Line 123"/>
            <p:cNvSpPr>
              <a:spLocks noChangeShapeType="1"/>
            </p:cNvSpPr>
            <p:nvPr/>
          </p:nvSpPr>
          <p:spPr bwMode="auto">
            <a:xfrm rot="122056">
              <a:off x="8325496" y="1067929"/>
              <a:ext cx="77788" cy="39688"/>
            </a:xfrm>
            <a:prstGeom prst="line">
              <a:avLst/>
            </a:prstGeom>
            <a:noFill/>
            <a:ln w="12700">
              <a:solidFill>
                <a:schemeClr val="tx1"/>
              </a:solidFill>
              <a:round/>
              <a:headEnd/>
              <a:tailEnd/>
            </a:ln>
          </p:spPr>
          <p:txBody>
            <a:bodyPr wrap="none" anchor="ctr"/>
            <a:lstStyle/>
            <a:p>
              <a:endParaRPr lang="ja-JP" altLang="en-US"/>
            </a:p>
          </p:txBody>
        </p:sp>
        <p:sp>
          <p:nvSpPr>
            <p:cNvPr id="45" name="Line 124"/>
            <p:cNvSpPr>
              <a:spLocks noChangeShapeType="1"/>
            </p:cNvSpPr>
            <p:nvPr/>
          </p:nvSpPr>
          <p:spPr bwMode="auto">
            <a:xfrm rot="21477944" flipH="1">
              <a:off x="8396934" y="1067929"/>
              <a:ext cx="74612" cy="39688"/>
            </a:xfrm>
            <a:prstGeom prst="line">
              <a:avLst/>
            </a:prstGeom>
            <a:noFill/>
            <a:ln w="12700">
              <a:solidFill>
                <a:schemeClr val="tx1"/>
              </a:solidFill>
              <a:round/>
              <a:headEnd/>
              <a:tailEnd/>
            </a:ln>
          </p:spPr>
          <p:txBody>
            <a:bodyPr wrap="none" anchor="ctr"/>
            <a:lstStyle/>
            <a:p>
              <a:endParaRPr lang="ja-JP" altLang="en-US"/>
            </a:p>
          </p:txBody>
        </p:sp>
        <p:sp>
          <p:nvSpPr>
            <p:cNvPr id="46" name="Rectangle 628"/>
            <p:cNvSpPr>
              <a:spLocks noChangeArrowheads="1"/>
            </p:cNvSpPr>
            <p:nvPr/>
          </p:nvSpPr>
          <p:spPr bwMode="auto">
            <a:xfrm>
              <a:off x="8360421" y="923467"/>
              <a:ext cx="475024" cy="215694"/>
            </a:xfrm>
            <a:prstGeom prst="rect">
              <a:avLst/>
            </a:prstGeom>
            <a:noFill/>
            <a:ln w="12700">
              <a:noFill/>
              <a:miter lim="800000"/>
              <a:headEnd/>
              <a:tailEnd/>
            </a:ln>
          </p:spPr>
          <p:txBody>
            <a:bodyPr wrap="none">
              <a:spAutoFit/>
            </a:bodyPr>
            <a:lstStyle/>
            <a:p>
              <a:r>
                <a:rPr lang="en-US" altLang="ja-JP" sz="800" dirty="0">
                  <a:latin typeface="Times New Roman" pitchFamily="18" charset="0"/>
                  <a:cs typeface="Times New Roman" pitchFamily="18" charset="0"/>
                </a:rPr>
                <a:t>COOH</a:t>
              </a:r>
            </a:p>
          </p:txBody>
        </p:sp>
        <p:sp>
          <p:nvSpPr>
            <p:cNvPr id="47" name="Line 616"/>
            <p:cNvSpPr>
              <a:spLocks noChangeShapeType="1"/>
            </p:cNvSpPr>
            <p:nvPr/>
          </p:nvSpPr>
          <p:spPr bwMode="auto">
            <a:xfrm>
              <a:off x="7968309" y="1201279"/>
              <a:ext cx="87312" cy="111125"/>
            </a:xfrm>
            <a:prstGeom prst="line">
              <a:avLst/>
            </a:prstGeom>
            <a:noFill/>
            <a:ln w="12700">
              <a:solidFill>
                <a:schemeClr val="tx1"/>
              </a:solidFill>
              <a:round/>
              <a:headEnd/>
              <a:tailEnd/>
            </a:ln>
          </p:spPr>
          <p:txBody>
            <a:bodyPr wrap="none" anchor="ctr"/>
            <a:lstStyle/>
            <a:p>
              <a:endParaRPr lang="ja-JP" altLang="en-US"/>
            </a:p>
          </p:txBody>
        </p:sp>
        <p:sp>
          <p:nvSpPr>
            <p:cNvPr id="48" name="Line 616"/>
            <p:cNvSpPr>
              <a:spLocks noChangeShapeType="1"/>
            </p:cNvSpPr>
            <p:nvPr/>
          </p:nvSpPr>
          <p:spPr bwMode="auto">
            <a:xfrm flipV="1">
              <a:off x="7960371" y="1066342"/>
              <a:ext cx="93663" cy="139700"/>
            </a:xfrm>
            <a:prstGeom prst="line">
              <a:avLst/>
            </a:prstGeom>
            <a:noFill/>
            <a:ln w="12700">
              <a:solidFill>
                <a:schemeClr val="tx1"/>
              </a:solidFill>
              <a:round/>
              <a:headEnd/>
              <a:tailEnd/>
            </a:ln>
          </p:spPr>
          <p:txBody>
            <a:bodyPr wrap="none" anchor="ctr"/>
            <a:lstStyle/>
            <a:p>
              <a:endParaRPr lang="ja-JP" altLang="en-US"/>
            </a:p>
          </p:txBody>
        </p:sp>
        <p:sp>
          <p:nvSpPr>
            <p:cNvPr id="49" name="Rectangle 628"/>
            <p:cNvSpPr>
              <a:spLocks noChangeArrowheads="1"/>
            </p:cNvSpPr>
            <p:nvPr/>
          </p:nvSpPr>
          <p:spPr bwMode="auto">
            <a:xfrm>
              <a:off x="8545061" y="1208211"/>
              <a:ext cx="475024" cy="215694"/>
            </a:xfrm>
            <a:prstGeom prst="rect">
              <a:avLst/>
            </a:prstGeom>
            <a:noFill/>
            <a:ln w="12700">
              <a:noFill/>
              <a:miter lim="800000"/>
              <a:headEnd/>
              <a:tailEnd/>
            </a:ln>
          </p:spPr>
          <p:txBody>
            <a:bodyPr wrap="none">
              <a:spAutoFit/>
            </a:bodyPr>
            <a:lstStyle/>
            <a:p>
              <a:r>
                <a:rPr lang="en-US" altLang="ja-JP" sz="800">
                  <a:latin typeface="Times New Roman" pitchFamily="18" charset="0"/>
                  <a:cs typeface="Times New Roman" pitchFamily="18" charset="0"/>
                </a:rPr>
                <a:t>COOH</a:t>
              </a:r>
            </a:p>
          </p:txBody>
        </p:sp>
      </p:grpSp>
      <p:grpSp>
        <p:nvGrpSpPr>
          <p:cNvPr id="50" name="グループ化 32"/>
          <p:cNvGrpSpPr>
            <a:grpSpLocks/>
          </p:cNvGrpSpPr>
          <p:nvPr/>
        </p:nvGrpSpPr>
        <p:grpSpPr bwMode="auto">
          <a:xfrm>
            <a:off x="3419872" y="5373216"/>
            <a:ext cx="874712" cy="608012"/>
            <a:chOff x="8222643" y="3009807"/>
            <a:chExt cx="874861" cy="606786"/>
          </a:xfrm>
        </p:grpSpPr>
        <p:grpSp>
          <p:nvGrpSpPr>
            <p:cNvPr id="51" name="グループ化 33"/>
            <p:cNvGrpSpPr>
              <a:grpSpLocks/>
            </p:cNvGrpSpPr>
            <p:nvPr/>
          </p:nvGrpSpPr>
          <p:grpSpPr bwMode="auto">
            <a:xfrm>
              <a:off x="8222643" y="3009807"/>
              <a:ext cx="874861" cy="388937"/>
              <a:chOff x="3796915" y="2369713"/>
              <a:chExt cx="874861" cy="388937"/>
            </a:xfrm>
          </p:grpSpPr>
          <p:sp>
            <p:nvSpPr>
              <p:cNvPr id="54" name="Line 69"/>
              <p:cNvSpPr>
                <a:spLocks noChangeShapeType="1"/>
              </p:cNvSpPr>
              <p:nvPr/>
            </p:nvSpPr>
            <p:spPr bwMode="auto">
              <a:xfrm rot="21477944" flipV="1">
                <a:off x="3881053" y="2718963"/>
                <a:ext cx="77787" cy="39687"/>
              </a:xfrm>
              <a:prstGeom prst="line">
                <a:avLst/>
              </a:prstGeom>
              <a:noFill/>
              <a:ln w="12700">
                <a:solidFill>
                  <a:schemeClr val="tx1"/>
                </a:solidFill>
                <a:round/>
                <a:headEnd/>
                <a:tailEnd/>
              </a:ln>
            </p:spPr>
            <p:txBody>
              <a:bodyPr wrap="none" anchor="ctr"/>
              <a:lstStyle/>
              <a:p>
                <a:endParaRPr lang="ja-JP" altLang="en-US"/>
              </a:p>
            </p:txBody>
          </p:sp>
          <p:sp>
            <p:nvSpPr>
              <p:cNvPr id="55" name="Line 70"/>
              <p:cNvSpPr>
                <a:spLocks noChangeShapeType="1"/>
              </p:cNvSpPr>
              <p:nvPr/>
            </p:nvSpPr>
            <p:spPr bwMode="auto">
              <a:xfrm rot="122056" flipH="1" flipV="1">
                <a:off x="3952490" y="2718963"/>
                <a:ext cx="74613" cy="39687"/>
              </a:xfrm>
              <a:prstGeom prst="line">
                <a:avLst/>
              </a:prstGeom>
              <a:noFill/>
              <a:ln w="12700">
                <a:solidFill>
                  <a:schemeClr val="tx1"/>
                </a:solidFill>
                <a:round/>
                <a:headEnd/>
                <a:tailEnd/>
              </a:ln>
            </p:spPr>
            <p:txBody>
              <a:bodyPr wrap="none" anchor="ctr"/>
              <a:lstStyle/>
              <a:p>
                <a:endParaRPr lang="ja-JP" altLang="en-US"/>
              </a:p>
            </p:txBody>
          </p:sp>
          <p:sp>
            <p:nvSpPr>
              <p:cNvPr id="56" name="Line 75"/>
              <p:cNvSpPr>
                <a:spLocks noChangeShapeType="1"/>
              </p:cNvSpPr>
              <p:nvPr/>
            </p:nvSpPr>
            <p:spPr bwMode="auto">
              <a:xfrm rot="21477944" flipV="1">
                <a:off x="4020753" y="2718963"/>
                <a:ext cx="74612" cy="39687"/>
              </a:xfrm>
              <a:prstGeom prst="line">
                <a:avLst/>
              </a:prstGeom>
              <a:noFill/>
              <a:ln w="12700">
                <a:solidFill>
                  <a:schemeClr val="tx1"/>
                </a:solidFill>
                <a:round/>
                <a:headEnd/>
                <a:tailEnd/>
              </a:ln>
            </p:spPr>
            <p:txBody>
              <a:bodyPr wrap="none" anchor="ctr"/>
              <a:lstStyle/>
              <a:p>
                <a:endParaRPr lang="ja-JP" altLang="en-US"/>
              </a:p>
            </p:txBody>
          </p:sp>
          <p:sp>
            <p:nvSpPr>
              <p:cNvPr id="57" name="Line 76"/>
              <p:cNvSpPr>
                <a:spLocks noChangeShapeType="1"/>
              </p:cNvSpPr>
              <p:nvPr/>
            </p:nvSpPr>
            <p:spPr bwMode="auto">
              <a:xfrm rot="122056" flipH="1" flipV="1">
                <a:off x="4089015" y="2718963"/>
                <a:ext cx="76200" cy="39687"/>
              </a:xfrm>
              <a:prstGeom prst="line">
                <a:avLst/>
              </a:prstGeom>
              <a:noFill/>
              <a:ln w="12700">
                <a:solidFill>
                  <a:schemeClr val="tx1"/>
                </a:solidFill>
                <a:round/>
                <a:headEnd/>
                <a:tailEnd/>
              </a:ln>
            </p:spPr>
            <p:txBody>
              <a:bodyPr wrap="none" anchor="ctr"/>
              <a:lstStyle/>
              <a:p>
                <a:endParaRPr lang="ja-JP" altLang="en-US"/>
              </a:p>
            </p:txBody>
          </p:sp>
          <p:sp>
            <p:nvSpPr>
              <p:cNvPr id="58" name="Line 78"/>
              <p:cNvSpPr>
                <a:spLocks noChangeShapeType="1"/>
              </p:cNvSpPr>
              <p:nvPr/>
            </p:nvSpPr>
            <p:spPr bwMode="auto">
              <a:xfrm rot="21477944" flipV="1">
                <a:off x="4160453" y="2718963"/>
                <a:ext cx="74612" cy="39687"/>
              </a:xfrm>
              <a:prstGeom prst="line">
                <a:avLst/>
              </a:prstGeom>
              <a:noFill/>
              <a:ln w="12700">
                <a:solidFill>
                  <a:schemeClr val="tx1"/>
                </a:solidFill>
                <a:round/>
                <a:headEnd/>
                <a:tailEnd/>
              </a:ln>
            </p:spPr>
            <p:txBody>
              <a:bodyPr wrap="none" anchor="ctr"/>
              <a:lstStyle/>
              <a:p>
                <a:endParaRPr lang="ja-JP" altLang="en-US"/>
              </a:p>
            </p:txBody>
          </p:sp>
          <p:sp>
            <p:nvSpPr>
              <p:cNvPr id="59" name="Line 79"/>
              <p:cNvSpPr>
                <a:spLocks noChangeShapeType="1"/>
              </p:cNvSpPr>
              <p:nvPr/>
            </p:nvSpPr>
            <p:spPr bwMode="auto">
              <a:xfrm rot="122056" flipH="1" flipV="1">
                <a:off x="4228715" y="2718963"/>
                <a:ext cx="74613" cy="39687"/>
              </a:xfrm>
              <a:prstGeom prst="line">
                <a:avLst/>
              </a:prstGeom>
              <a:noFill/>
              <a:ln w="12700">
                <a:solidFill>
                  <a:schemeClr val="tx1"/>
                </a:solidFill>
                <a:round/>
                <a:headEnd/>
                <a:tailEnd/>
              </a:ln>
            </p:spPr>
            <p:txBody>
              <a:bodyPr wrap="none" anchor="ctr"/>
              <a:lstStyle/>
              <a:p>
                <a:endParaRPr lang="ja-JP" altLang="en-US"/>
              </a:p>
            </p:txBody>
          </p:sp>
          <p:sp>
            <p:nvSpPr>
              <p:cNvPr id="60" name="Line 81"/>
              <p:cNvSpPr>
                <a:spLocks noChangeShapeType="1"/>
              </p:cNvSpPr>
              <p:nvPr/>
            </p:nvSpPr>
            <p:spPr bwMode="auto">
              <a:xfrm rot="21477944" flipV="1">
                <a:off x="4295390" y="2718963"/>
                <a:ext cx="74613" cy="39687"/>
              </a:xfrm>
              <a:prstGeom prst="line">
                <a:avLst/>
              </a:prstGeom>
              <a:noFill/>
              <a:ln w="12700">
                <a:solidFill>
                  <a:schemeClr val="tx1"/>
                </a:solidFill>
                <a:round/>
                <a:headEnd/>
                <a:tailEnd/>
              </a:ln>
            </p:spPr>
            <p:txBody>
              <a:bodyPr wrap="none" anchor="ctr"/>
              <a:lstStyle/>
              <a:p>
                <a:endParaRPr lang="ja-JP" altLang="en-US"/>
              </a:p>
            </p:txBody>
          </p:sp>
          <p:sp>
            <p:nvSpPr>
              <p:cNvPr id="61" name="Line 82"/>
              <p:cNvSpPr>
                <a:spLocks noChangeShapeType="1"/>
              </p:cNvSpPr>
              <p:nvPr/>
            </p:nvSpPr>
            <p:spPr bwMode="auto">
              <a:xfrm rot="122056" flipH="1" flipV="1">
                <a:off x="4363653" y="2718963"/>
                <a:ext cx="77787" cy="39687"/>
              </a:xfrm>
              <a:prstGeom prst="line">
                <a:avLst/>
              </a:prstGeom>
              <a:noFill/>
              <a:ln w="12700">
                <a:solidFill>
                  <a:schemeClr val="tx1"/>
                </a:solidFill>
                <a:round/>
                <a:headEnd/>
                <a:tailEnd/>
              </a:ln>
            </p:spPr>
            <p:txBody>
              <a:bodyPr wrap="none" anchor="ctr"/>
              <a:lstStyle/>
              <a:p>
                <a:endParaRPr lang="ja-JP" altLang="en-US"/>
              </a:p>
            </p:txBody>
          </p:sp>
          <p:sp>
            <p:nvSpPr>
              <p:cNvPr id="62" name="Line 84"/>
              <p:cNvSpPr>
                <a:spLocks noChangeShapeType="1"/>
              </p:cNvSpPr>
              <p:nvPr/>
            </p:nvSpPr>
            <p:spPr bwMode="auto">
              <a:xfrm rot="21477944" flipV="1">
                <a:off x="4431915" y="2718963"/>
                <a:ext cx="76200" cy="36512"/>
              </a:xfrm>
              <a:prstGeom prst="line">
                <a:avLst/>
              </a:prstGeom>
              <a:noFill/>
              <a:ln w="12700">
                <a:solidFill>
                  <a:schemeClr val="tx1"/>
                </a:solidFill>
                <a:round/>
                <a:headEnd/>
                <a:tailEnd/>
              </a:ln>
            </p:spPr>
            <p:txBody>
              <a:bodyPr wrap="none" anchor="ctr"/>
              <a:lstStyle/>
              <a:p>
                <a:endParaRPr lang="ja-JP" altLang="en-US"/>
              </a:p>
            </p:txBody>
          </p:sp>
          <p:sp>
            <p:nvSpPr>
              <p:cNvPr id="63" name="Line 117"/>
              <p:cNvSpPr>
                <a:spLocks noChangeShapeType="1"/>
              </p:cNvSpPr>
              <p:nvPr/>
            </p:nvSpPr>
            <p:spPr bwMode="auto">
              <a:xfrm rot="122056">
                <a:off x="3881053" y="2514175"/>
                <a:ext cx="77787" cy="39688"/>
              </a:xfrm>
              <a:prstGeom prst="line">
                <a:avLst/>
              </a:prstGeom>
              <a:noFill/>
              <a:ln w="12700">
                <a:solidFill>
                  <a:schemeClr val="tx1"/>
                </a:solidFill>
                <a:round/>
                <a:headEnd/>
                <a:tailEnd/>
              </a:ln>
            </p:spPr>
            <p:txBody>
              <a:bodyPr wrap="none" anchor="ctr"/>
              <a:lstStyle/>
              <a:p>
                <a:endParaRPr lang="ja-JP" altLang="en-US"/>
              </a:p>
            </p:txBody>
          </p:sp>
          <p:sp>
            <p:nvSpPr>
              <p:cNvPr id="64" name="Line 118"/>
              <p:cNvSpPr>
                <a:spLocks noChangeShapeType="1"/>
              </p:cNvSpPr>
              <p:nvPr/>
            </p:nvSpPr>
            <p:spPr bwMode="auto">
              <a:xfrm rot="21477944" flipH="1">
                <a:off x="3952490" y="2514175"/>
                <a:ext cx="74613" cy="39688"/>
              </a:xfrm>
              <a:prstGeom prst="line">
                <a:avLst/>
              </a:prstGeom>
              <a:noFill/>
              <a:ln w="12700">
                <a:solidFill>
                  <a:schemeClr val="tx1"/>
                </a:solidFill>
                <a:round/>
                <a:headEnd/>
                <a:tailEnd/>
              </a:ln>
            </p:spPr>
            <p:txBody>
              <a:bodyPr wrap="none" anchor="ctr"/>
              <a:lstStyle/>
              <a:p>
                <a:endParaRPr lang="ja-JP" altLang="en-US"/>
              </a:p>
            </p:txBody>
          </p:sp>
          <p:sp>
            <p:nvSpPr>
              <p:cNvPr id="65" name="Line 120"/>
              <p:cNvSpPr>
                <a:spLocks noChangeShapeType="1"/>
              </p:cNvSpPr>
              <p:nvPr/>
            </p:nvSpPr>
            <p:spPr bwMode="auto">
              <a:xfrm rot="122056">
                <a:off x="4022340" y="2514175"/>
                <a:ext cx="76200" cy="39688"/>
              </a:xfrm>
              <a:prstGeom prst="line">
                <a:avLst/>
              </a:prstGeom>
              <a:noFill/>
              <a:ln w="12700">
                <a:solidFill>
                  <a:schemeClr val="tx1"/>
                </a:solidFill>
                <a:round/>
                <a:headEnd/>
                <a:tailEnd/>
              </a:ln>
            </p:spPr>
            <p:txBody>
              <a:bodyPr wrap="none" anchor="ctr"/>
              <a:lstStyle/>
              <a:p>
                <a:endParaRPr lang="ja-JP" altLang="en-US"/>
              </a:p>
            </p:txBody>
          </p:sp>
          <p:sp>
            <p:nvSpPr>
              <p:cNvPr id="66" name="Line 121"/>
              <p:cNvSpPr>
                <a:spLocks noChangeShapeType="1"/>
              </p:cNvSpPr>
              <p:nvPr/>
            </p:nvSpPr>
            <p:spPr bwMode="auto">
              <a:xfrm rot="21477944" flipH="1">
                <a:off x="4093778" y="2514175"/>
                <a:ext cx="74612" cy="39688"/>
              </a:xfrm>
              <a:prstGeom prst="line">
                <a:avLst/>
              </a:prstGeom>
              <a:noFill/>
              <a:ln w="12700">
                <a:solidFill>
                  <a:schemeClr val="tx1"/>
                </a:solidFill>
                <a:round/>
                <a:headEnd/>
                <a:tailEnd/>
              </a:ln>
            </p:spPr>
            <p:txBody>
              <a:bodyPr wrap="none" anchor="ctr"/>
              <a:lstStyle/>
              <a:p>
                <a:endParaRPr lang="ja-JP" altLang="en-US"/>
              </a:p>
            </p:txBody>
          </p:sp>
          <p:sp>
            <p:nvSpPr>
              <p:cNvPr id="67" name="Line 123"/>
              <p:cNvSpPr>
                <a:spLocks noChangeShapeType="1"/>
              </p:cNvSpPr>
              <p:nvPr/>
            </p:nvSpPr>
            <p:spPr bwMode="auto">
              <a:xfrm rot="122056">
                <a:off x="4162040" y="2514175"/>
                <a:ext cx="77788" cy="39688"/>
              </a:xfrm>
              <a:prstGeom prst="line">
                <a:avLst/>
              </a:prstGeom>
              <a:noFill/>
              <a:ln w="12700">
                <a:solidFill>
                  <a:schemeClr val="tx1"/>
                </a:solidFill>
                <a:round/>
                <a:headEnd/>
                <a:tailEnd/>
              </a:ln>
            </p:spPr>
            <p:txBody>
              <a:bodyPr wrap="none" anchor="ctr"/>
              <a:lstStyle/>
              <a:p>
                <a:endParaRPr lang="ja-JP" altLang="en-US"/>
              </a:p>
            </p:txBody>
          </p:sp>
          <p:sp>
            <p:nvSpPr>
              <p:cNvPr id="68" name="Line 124"/>
              <p:cNvSpPr>
                <a:spLocks noChangeShapeType="1"/>
              </p:cNvSpPr>
              <p:nvPr/>
            </p:nvSpPr>
            <p:spPr bwMode="auto">
              <a:xfrm rot="21477944" flipH="1">
                <a:off x="4233478" y="2514175"/>
                <a:ext cx="74612" cy="39688"/>
              </a:xfrm>
              <a:prstGeom prst="line">
                <a:avLst/>
              </a:prstGeom>
              <a:noFill/>
              <a:ln w="12700">
                <a:solidFill>
                  <a:schemeClr val="tx1"/>
                </a:solidFill>
                <a:round/>
                <a:headEnd/>
                <a:tailEnd/>
              </a:ln>
            </p:spPr>
            <p:txBody>
              <a:bodyPr wrap="none" anchor="ctr"/>
              <a:lstStyle/>
              <a:p>
                <a:endParaRPr lang="ja-JP" altLang="en-US"/>
              </a:p>
            </p:txBody>
          </p:sp>
          <p:sp>
            <p:nvSpPr>
              <p:cNvPr id="69" name="Rectangle 628"/>
              <p:cNvSpPr>
                <a:spLocks noChangeArrowheads="1"/>
              </p:cNvSpPr>
              <p:nvPr/>
            </p:nvSpPr>
            <p:spPr bwMode="auto">
              <a:xfrm>
                <a:off x="4196965" y="2369713"/>
                <a:ext cx="474811" cy="215123"/>
              </a:xfrm>
              <a:prstGeom prst="rect">
                <a:avLst/>
              </a:prstGeom>
              <a:noFill/>
              <a:ln w="12700">
                <a:noFill/>
                <a:miter lim="800000"/>
                <a:headEnd/>
                <a:tailEnd/>
              </a:ln>
            </p:spPr>
            <p:txBody>
              <a:bodyPr wrap="none">
                <a:spAutoFit/>
              </a:bodyPr>
              <a:lstStyle/>
              <a:p>
                <a:r>
                  <a:rPr lang="en-US" altLang="ja-JP" sz="800" dirty="0">
                    <a:latin typeface="Times New Roman" pitchFamily="18" charset="0"/>
                    <a:cs typeface="Times New Roman" pitchFamily="18" charset="0"/>
                  </a:rPr>
                  <a:t>COOH</a:t>
                </a:r>
              </a:p>
            </p:txBody>
          </p:sp>
          <p:sp>
            <p:nvSpPr>
              <p:cNvPr id="70" name="Line 616"/>
              <p:cNvSpPr>
                <a:spLocks noChangeShapeType="1"/>
              </p:cNvSpPr>
              <p:nvPr/>
            </p:nvSpPr>
            <p:spPr bwMode="auto">
              <a:xfrm>
                <a:off x="3804853" y="2647525"/>
                <a:ext cx="87312" cy="111125"/>
              </a:xfrm>
              <a:prstGeom prst="line">
                <a:avLst/>
              </a:prstGeom>
              <a:noFill/>
              <a:ln w="12700">
                <a:solidFill>
                  <a:schemeClr val="tx1"/>
                </a:solidFill>
                <a:round/>
                <a:headEnd/>
                <a:tailEnd/>
              </a:ln>
            </p:spPr>
            <p:txBody>
              <a:bodyPr wrap="none" anchor="ctr"/>
              <a:lstStyle/>
              <a:p>
                <a:endParaRPr lang="ja-JP" altLang="en-US"/>
              </a:p>
            </p:txBody>
          </p:sp>
          <p:sp>
            <p:nvSpPr>
              <p:cNvPr id="71" name="Line 616"/>
              <p:cNvSpPr>
                <a:spLocks noChangeShapeType="1"/>
              </p:cNvSpPr>
              <p:nvPr/>
            </p:nvSpPr>
            <p:spPr bwMode="auto">
              <a:xfrm flipV="1">
                <a:off x="3796915" y="2512588"/>
                <a:ext cx="93663" cy="139700"/>
              </a:xfrm>
              <a:prstGeom prst="line">
                <a:avLst/>
              </a:prstGeom>
              <a:noFill/>
              <a:ln w="12700">
                <a:solidFill>
                  <a:schemeClr val="tx1"/>
                </a:solidFill>
                <a:round/>
                <a:headEnd/>
                <a:tailEnd/>
              </a:ln>
            </p:spPr>
            <p:txBody>
              <a:bodyPr wrap="none" anchor="ctr"/>
              <a:lstStyle/>
              <a:p>
                <a:endParaRPr lang="ja-JP" altLang="en-US"/>
              </a:p>
            </p:txBody>
          </p:sp>
        </p:grpSp>
        <p:sp>
          <p:nvSpPr>
            <p:cNvPr id="52" name="Rectangle 628"/>
            <p:cNvSpPr>
              <a:spLocks noChangeArrowheads="1"/>
            </p:cNvSpPr>
            <p:nvPr/>
          </p:nvSpPr>
          <p:spPr bwMode="auto">
            <a:xfrm>
              <a:off x="8327247" y="3401470"/>
              <a:ext cx="365806" cy="215123"/>
            </a:xfrm>
            <a:prstGeom prst="rect">
              <a:avLst/>
            </a:prstGeom>
            <a:noFill/>
            <a:ln w="12700">
              <a:noFill/>
              <a:miter lim="800000"/>
              <a:headEnd/>
              <a:tailEnd/>
            </a:ln>
          </p:spPr>
          <p:txBody>
            <a:bodyPr wrap="none">
              <a:spAutoFit/>
            </a:bodyPr>
            <a:lstStyle/>
            <a:p>
              <a:r>
                <a:rPr lang="en-US" altLang="ja-JP" sz="800">
                  <a:latin typeface="Times New Roman" pitchFamily="18" charset="0"/>
                  <a:cs typeface="Times New Roman" pitchFamily="18" charset="0"/>
                </a:rPr>
                <a:t>NH</a:t>
              </a:r>
              <a:r>
                <a:rPr lang="en-US" altLang="ja-JP" sz="800" baseline="-25000">
                  <a:latin typeface="Times New Roman" pitchFamily="18" charset="0"/>
                  <a:cs typeface="Times New Roman" pitchFamily="18" charset="0"/>
                </a:rPr>
                <a:t>2</a:t>
              </a:r>
            </a:p>
          </p:txBody>
        </p:sp>
        <p:sp>
          <p:nvSpPr>
            <p:cNvPr id="53" name="Line 82"/>
            <p:cNvSpPr>
              <a:spLocks noChangeShapeType="1"/>
            </p:cNvSpPr>
            <p:nvPr/>
          </p:nvSpPr>
          <p:spPr bwMode="auto">
            <a:xfrm rot="122056" flipH="1" flipV="1">
              <a:off x="8448682" y="3394518"/>
              <a:ext cx="766" cy="61249"/>
            </a:xfrm>
            <a:prstGeom prst="line">
              <a:avLst/>
            </a:prstGeom>
            <a:noFill/>
            <a:ln w="12700">
              <a:solidFill>
                <a:schemeClr val="tx1"/>
              </a:solidFill>
              <a:round/>
              <a:headEnd/>
              <a:tailEnd/>
            </a:ln>
          </p:spPr>
          <p:txBody>
            <a:bodyPr wrap="none" anchor="ctr"/>
            <a:lstStyle/>
            <a:p>
              <a:endParaRPr lang="ja-JP" altLang="en-US"/>
            </a:p>
          </p:txBody>
        </p:sp>
      </p:grpSp>
      <p:grpSp>
        <p:nvGrpSpPr>
          <p:cNvPr id="72" name="グループ化 55"/>
          <p:cNvGrpSpPr>
            <a:grpSpLocks/>
          </p:cNvGrpSpPr>
          <p:nvPr/>
        </p:nvGrpSpPr>
        <p:grpSpPr bwMode="auto">
          <a:xfrm>
            <a:off x="2627784" y="5877272"/>
            <a:ext cx="1062038" cy="366713"/>
            <a:chOff x="3654775" y="3980555"/>
            <a:chExt cx="1062185" cy="366713"/>
          </a:xfrm>
        </p:grpSpPr>
        <p:sp>
          <p:nvSpPr>
            <p:cNvPr id="73" name="Line 413"/>
            <p:cNvSpPr>
              <a:spLocks noChangeShapeType="1"/>
            </p:cNvSpPr>
            <p:nvPr/>
          </p:nvSpPr>
          <p:spPr bwMode="auto">
            <a:xfrm rot="122056">
              <a:off x="3818288" y="4093268"/>
              <a:ext cx="76200" cy="38100"/>
            </a:xfrm>
            <a:prstGeom prst="line">
              <a:avLst/>
            </a:prstGeom>
            <a:noFill/>
            <a:ln w="12700">
              <a:solidFill>
                <a:schemeClr val="tx1"/>
              </a:solidFill>
              <a:round/>
              <a:headEnd/>
              <a:tailEnd/>
            </a:ln>
          </p:spPr>
          <p:txBody>
            <a:bodyPr wrap="none" anchor="ctr"/>
            <a:lstStyle/>
            <a:p>
              <a:endParaRPr lang="ja-JP" altLang="en-US"/>
            </a:p>
          </p:txBody>
        </p:sp>
        <p:sp>
          <p:nvSpPr>
            <p:cNvPr id="74" name="Line 414"/>
            <p:cNvSpPr>
              <a:spLocks noChangeShapeType="1"/>
            </p:cNvSpPr>
            <p:nvPr/>
          </p:nvSpPr>
          <p:spPr bwMode="auto">
            <a:xfrm rot="21477944" flipH="1">
              <a:off x="3888138" y="4093268"/>
              <a:ext cx="77787" cy="38100"/>
            </a:xfrm>
            <a:prstGeom prst="line">
              <a:avLst/>
            </a:prstGeom>
            <a:noFill/>
            <a:ln w="12700">
              <a:solidFill>
                <a:schemeClr val="tx1"/>
              </a:solidFill>
              <a:round/>
              <a:headEnd/>
              <a:tailEnd/>
            </a:ln>
          </p:spPr>
          <p:txBody>
            <a:bodyPr wrap="none" anchor="ctr"/>
            <a:lstStyle/>
            <a:p>
              <a:endParaRPr lang="ja-JP" altLang="en-US"/>
            </a:p>
          </p:txBody>
        </p:sp>
        <p:sp>
          <p:nvSpPr>
            <p:cNvPr id="75" name="Line 416"/>
            <p:cNvSpPr>
              <a:spLocks noChangeShapeType="1"/>
            </p:cNvSpPr>
            <p:nvPr/>
          </p:nvSpPr>
          <p:spPr bwMode="auto">
            <a:xfrm rot="122056">
              <a:off x="4038950" y="4093268"/>
              <a:ext cx="74613" cy="38100"/>
            </a:xfrm>
            <a:prstGeom prst="line">
              <a:avLst/>
            </a:prstGeom>
            <a:noFill/>
            <a:ln w="12700">
              <a:solidFill>
                <a:schemeClr val="tx1"/>
              </a:solidFill>
              <a:round/>
              <a:headEnd/>
              <a:tailEnd/>
            </a:ln>
          </p:spPr>
          <p:txBody>
            <a:bodyPr wrap="none" anchor="ctr"/>
            <a:lstStyle/>
            <a:p>
              <a:endParaRPr lang="ja-JP" altLang="en-US"/>
            </a:p>
          </p:txBody>
        </p:sp>
        <p:sp>
          <p:nvSpPr>
            <p:cNvPr id="76" name="Line 417"/>
            <p:cNvSpPr>
              <a:spLocks noChangeShapeType="1"/>
            </p:cNvSpPr>
            <p:nvPr/>
          </p:nvSpPr>
          <p:spPr bwMode="auto">
            <a:xfrm rot="21477944" flipH="1">
              <a:off x="4107213" y="4093268"/>
              <a:ext cx="74612" cy="38100"/>
            </a:xfrm>
            <a:prstGeom prst="line">
              <a:avLst/>
            </a:prstGeom>
            <a:noFill/>
            <a:ln w="12700">
              <a:solidFill>
                <a:schemeClr val="tx1"/>
              </a:solidFill>
              <a:round/>
              <a:headEnd/>
              <a:tailEnd/>
            </a:ln>
          </p:spPr>
          <p:txBody>
            <a:bodyPr wrap="none" anchor="ctr"/>
            <a:lstStyle/>
            <a:p>
              <a:endParaRPr lang="ja-JP" altLang="en-US"/>
            </a:p>
          </p:txBody>
        </p:sp>
        <p:sp>
          <p:nvSpPr>
            <p:cNvPr id="77" name="Line 418"/>
            <p:cNvSpPr>
              <a:spLocks noChangeShapeType="1"/>
            </p:cNvSpPr>
            <p:nvPr/>
          </p:nvSpPr>
          <p:spPr bwMode="auto">
            <a:xfrm rot="122056">
              <a:off x="4177063" y="4093268"/>
              <a:ext cx="76200" cy="38100"/>
            </a:xfrm>
            <a:prstGeom prst="line">
              <a:avLst/>
            </a:prstGeom>
            <a:noFill/>
            <a:ln w="12700">
              <a:solidFill>
                <a:schemeClr val="tx1"/>
              </a:solidFill>
              <a:round/>
              <a:headEnd/>
              <a:tailEnd/>
            </a:ln>
          </p:spPr>
          <p:txBody>
            <a:bodyPr wrap="none" anchor="ctr"/>
            <a:lstStyle/>
            <a:p>
              <a:endParaRPr lang="ja-JP" altLang="en-US"/>
            </a:p>
          </p:txBody>
        </p:sp>
        <p:sp>
          <p:nvSpPr>
            <p:cNvPr id="78" name="Line 435"/>
            <p:cNvSpPr>
              <a:spLocks noChangeShapeType="1"/>
            </p:cNvSpPr>
            <p:nvPr/>
          </p:nvSpPr>
          <p:spPr bwMode="auto">
            <a:xfrm rot="-1555887">
              <a:off x="3748438" y="4075805"/>
              <a:ext cx="74612" cy="38100"/>
            </a:xfrm>
            <a:prstGeom prst="line">
              <a:avLst/>
            </a:prstGeom>
            <a:noFill/>
            <a:ln w="12700">
              <a:solidFill>
                <a:schemeClr val="tx1"/>
              </a:solidFill>
              <a:round/>
              <a:headEnd/>
              <a:tailEnd/>
            </a:ln>
          </p:spPr>
          <p:txBody>
            <a:bodyPr wrap="none" anchor="ctr"/>
            <a:lstStyle/>
            <a:p>
              <a:endParaRPr lang="ja-JP" altLang="en-US"/>
            </a:p>
          </p:txBody>
        </p:sp>
        <p:sp>
          <p:nvSpPr>
            <p:cNvPr id="79" name="Line 436"/>
            <p:cNvSpPr>
              <a:spLocks noChangeShapeType="1"/>
            </p:cNvSpPr>
            <p:nvPr/>
          </p:nvSpPr>
          <p:spPr bwMode="auto">
            <a:xfrm flipV="1">
              <a:off x="3753200" y="4128193"/>
              <a:ext cx="58738" cy="0"/>
            </a:xfrm>
            <a:prstGeom prst="line">
              <a:avLst/>
            </a:prstGeom>
            <a:noFill/>
            <a:ln w="12700">
              <a:solidFill>
                <a:schemeClr val="tx1"/>
              </a:solidFill>
              <a:round/>
              <a:headEnd/>
              <a:tailEnd/>
            </a:ln>
          </p:spPr>
          <p:txBody>
            <a:bodyPr wrap="none" anchor="ctr"/>
            <a:lstStyle/>
            <a:p>
              <a:endParaRPr lang="ja-JP" altLang="en-US"/>
            </a:p>
          </p:txBody>
        </p:sp>
        <p:sp>
          <p:nvSpPr>
            <p:cNvPr id="80" name="Line 437"/>
            <p:cNvSpPr>
              <a:spLocks noChangeShapeType="1"/>
            </p:cNvSpPr>
            <p:nvPr/>
          </p:nvSpPr>
          <p:spPr bwMode="auto">
            <a:xfrm rot="21477944" flipV="1">
              <a:off x="4243738" y="4090093"/>
              <a:ext cx="76200" cy="38100"/>
            </a:xfrm>
            <a:prstGeom prst="line">
              <a:avLst/>
            </a:prstGeom>
            <a:noFill/>
            <a:ln w="12700">
              <a:solidFill>
                <a:schemeClr val="tx1"/>
              </a:solidFill>
              <a:round/>
              <a:headEnd/>
              <a:tailEnd/>
            </a:ln>
          </p:spPr>
          <p:txBody>
            <a:bodyPr wrap="none" anchor="ctr"/>
            <a:lstStyle/>
            <a:p>
              <a:endParaRPr lang="ja-JP" altLang="en-US"/>
            </a:p>
          </p:txBody>
        </p:sp>
        <p:sp>
          <p:nvSpPr>
            <p:cNvPr id="81" name="Line 439"/>
            <p:cNvSpPr>
              <a:spLocks noChangeShapeType="1"/>
            </p:cNvSpPr>
            <p:nvPr/>
          </p:nvSpPr>
          <p:spPr bwMode="auto">
            <a:xfrm rot="-1555887">
              <a:off x="3962750" y="4072630"/>
              <a:ext cx="76200" cy="39688"/>
            </a:xfrm>
            <a:prstGeom prst="line">
              <a:avLst/>
            </a:prstGeom>
            <a:noFill/>
            <a:ln w="12700">
              <a:solidFill>
                <a:schemeClr val="tx1"/>
              </a:solidFill>
              <a:round/>
              <a:headEnd/>
              <a:tailEnd/>
            </a:ln>
          </p:spPr>
          <p:txBody>
            <a:bodyPr wrap="none" anchor="ctr"/>
            <a:lstStyle/>
            <a:p>
              <a:endParaRPr lang="ja-JP" altLang="en-US"/>
            </a:p>
          </p:txBody>
        </p:sp>
        <p:sp>
          <p:nvSpPr>
            <p:cNvPr id="82" name="Line 440"/>
            <p:cNvSpPr>
              <a:spLocks noChangeShapeType="1"/>
            </p:cNvSpPr>
            <p:nvPr/>
          </p:nvSpPr>
          <p:spPr bwMode="auto">
            <a:xfrm flipV="1">
              <a:off x="3967513" y="4126605"/>
              <a:ext cx="58737" cy="0"/>
            </a:xfrm>
            <a:prstGeom prst="line">
              <a:avLst/>
            </a:prstGeom>
            <a:noFill/>
            <a:ln w="12700">
              <a:solidFill>
                <a:schemeClr val="tx1"/>
              </a:solidFill>
              <a:round/>
              <a:headEnd/>
              <a:tailEnd/>
            </a:ln>
          </p:spPr>
          <p:txBody>
            <a:bodyPr wrap="none" anchor="ctr"/>
            <a:lstStyle/>
            <a:p>
              <a:endParaRPr lang="ja-JP" altLang="en-US"/>
            </a:p>
          </p:txBody>
        </p:sp>
        <p:sp>
          <p:nvSpPr>
            <p:cNvPr id="83" name="Line 323"/>
            <p:cNvSpPr>
              <a:spLocks noChangeShapeType="1"/>
            </p:cNvSpPr>
            <p:nvPr/>
          </p:nvSpPr>
          <p:spPr bwMode="auto">
            <a:xfrm rot="1555887" flipV="1">
              <a:off x="3750025" y="4312343"/>
              <a:ext cx="76200" cy="34925"/>
            </a:xfrm>
            <a:prstGeom prst="line">
              <a:avLst/>
            </a:prstGeom>
            <a:noFill/>
            <a:ln w="12700">
              <a:solidFill>
                <a:schemeClr val="tx1"/>
              </a:solidFill>
              <a:round/>
              <a:headEnd/>
              <a:tailEnd/>
            </a:ln>
          </p:spPr>
          <p:txBody>
            <a:bodyPr wrap="none" anchor="ctr"/>
            <a:lstStyle/>
            <a:p>
              <a:endParaRPr lang="ja-JP" altLang="en-US"/>
            </a:p>
          </p:txBody>
        </p:sp>
        <p:sp>
          <p:nvSpPr>
            <p:cNvPr id="84" name="Line 325"/>
            <p:cNvSpPr>
              <a:spLocks noChangeShapeType="1"/>
            </p:cNvSpPr>
            <p:nvPr/>
          </p:nvSpPr>
          <p:spPr bwMode="auto">
            <a:xfrm rot="21477944" flipV="1">
              <a:off x="3823050" y="4290118"/>
              <a:ext cx="76200" cy="38100"/>
            </a:xfrm>
            <a:prstGeom prst="line">
              <a:avLst/>
            </a:prstGeom>
            <a:noFill/>
            <a:ln w="12700">
              <a:solidFill>
                <a:schemeClr val="tx1"/>
              </a:solidFill>
              <a:round/>
              <a:headEnd/>
              <a:tailEnd/>
            </a:ln>
          </p:spPr>
          <p:txBody>
            <a:bodyPr wrap="none" anchor="ctr"/>
            <a:lstStyle/>
            <a:p>
              <a:endParaRPr lang="ja-JP" altLang="en-US"/>
            </a:p>
          </p:txBody>
        </p:sp>
        <p:sp>
          <p:nvSpPr>
            <p:cNvPr id="85" name="Line 326"/>
            <p:cNvSpPr>
              <a:spLocks noChangeShapeType="1"/>
            </p:cNvSpPr>
            <p:nvPr/>
          </p:nvSpPr>
          <p:spPr bwMode="auto">
            <a:xfrm rot="122056" flipH="1" flipV="1">
              <a:off x="3894488" y="4290118"/>
              <a:ext cx="74612" cy="38100"/>
            </a:xfrm>
            <a:prstGeom prst="line">
              <a:avLst/>
            </a:prstGeom>
            <a:noFill/>
            <a:ln w="12700">
              <a:solidFill>
                <a:schemeClr val="tx1"/>
              </a:solidFill>
              <a:round/>
              <a:headEnd/>
              <a:tailEnd/>
            </a:ln>
          </p:spPr>
          <p:txBody>
            <a:bodyPr wrap="none" anchor="ctr"/>
            <a:lstStyle/>
            <a:p>
              <a:endParaRPr lang="ja-JP" altLang="en-US"/>
            </a:p>
          </p:txBody>
        </p:sp>
        <p:sp>
          <p:nvSpPr>
            <p:cNvPr id="86" name="Line 328"/>
            <p:cNvSpPr>
              <a:spLocks noChangeShapeType="1"/>
            </p:cNvSpPr>
            <p:nvPr/>
          </p:nvSpPr>
          <p:spPr bwMode="auto">
            <a:xfrm rot="21477944" flipV="1">
              <a:off x="4045300" y="4290118"/>
              <a:ext cx="74613" cy="38100"/>
            </a:xfrm>
            <a:prstGeom prst="line">
              <a:avLst/>
            </a:prstGeom>
            <a:noFill/>
            <a:ln w="12700">
              <a:solidFill>
                <a:schemeClr val="tx1"/>
              </a:solidFill>
              <a:round/>
              <a:headEnd/>
              <a:tailEnd/>
            </a:ln>
          </p:spPr>
          <p:txBody>
            <a:bodyPr wrap="none" anchor="ctr"/>
            <a:lstStyle/>
            <a:p>
              <a:endParaRPr lang="ja-JP" altLang="en-US"/>
            </a:p>
          </p:txBody>
        </p:sp>
        <p:sp>
          <p:nvSpPr>
            <p:cNvPr id="87" name="Line 329"/>
            <p:cNvSpPr>
              <a:spLocks noChangeShapeType="1"/>
            </p:cNvSpPr>
            <p:nvPr/>
          </p:nvSpPr>
          <p:spPr bwMode="auto">
            <a:xfrm rot="122056" flipH="1" flipV="1">
              <a:off x="4113563" y="4290118"/>
              <a:ext cx="76200" cy="38100"/>
            </a:xfrm>
            <a:prstGeom prst="line">
              <a:avLst/>
            </a:prstGeom>
            <a:noFill/>
            <a:ln w="12700">
              <a:solidFill>
                <a:schemeClr val="tx1"/>
              </a:solidFill>
              <a:round/>
              <a:headEnd/>
              <a:tailEnd/>
            </a:ln>
          </p:spPr>
          <p:txBody>
            <a:bodyPr wrap="none" anchor="ctr"/>
            <a:lstStyle/>
            <a:p>
              <a:endParaRPr lang="ja-JP" altLang="en-US"/>
            </a:p>
          </p:txBody>
        </p:sp>
        <p:sp>
          <p:nvSpPr>
            <p:cNvPr id="88" name="Line 331"/>
            <p:cNvSpPr>
              <a:spLocks noChangeShapeType="1"/>
            </p:cNvSpPr>
            <p:nvPr/>
          </p:nvSpPr>
          <p:spPr bwMode="auto">
            <a:xfrm rot="21477944" flipV="1">
              <a:off x="4267550" y="4290118"/>
              <a:ext cx="74613" cy="38100"/>
            </a:xfrm>
            <a:prstGeom prst="line">
              <a:avLst/>
            </a:prstGeom>
            <a:noFill/>
            <a:ln w="12700">
              <a:solidFill>
                <a:schemeClr val="tx1"/>
              </a:solidFill>
              <a:round/>
              <a:headEnd/>
              <a:tailEnd/>
            </a:ln>
          </p:spPr>
          <p:txBody>
            <a:bodyPr wrap="none" anchor="ctr"/>
            <a:lstStyle/>
            <a:p>
              <a:endParaRPr lang="ja-JP" altLang="en-US"/>
            </a:p>
          </p:txBody>
        </p:sp>
        <p:sp>
          <p:nvSpPr>
            <p:cNvPr id="89" name="Line 332"/>
            <p:cNvSpPr>
              <a:spLocks noChangeShapeType="1"/>
            </p:cNvSpPr>
            <p:nvPr/>
          </p:nvSpPr>
          <p:spPr bwMode="auto">
            <a:xfrm rot="122056" flipH="1" flipV="1">
              <a:off x="4335813" y="4290118"/>
              <a:ext cx="74612" cy="38100"/>
            </a:xfrm>
            <a:prstGeom prst="line">
              <a:avLst/>
            </a:prstGeom>
            <a:noFill/>
            <a:ln w="12700">
              <a:solidFill>
                <a:schemeClr val="tx1"/>
              </a:solidFill>
              <a:round/>
              <a:headEnd/>
              <a:tailEnd/>
            </a:ln>
          </p:spPr>
          <p:txBody>
            <a:bodyPr wrap="none" anchor="ctr"/>
            <a:lstStyle/>
            <a:p>
              <a:endParaRPr lang="ja-JP" altLang="en-US"/>
            </a:p>
          </p:txBody>
        </p:sp>
        <p:sp>
          <p:nvSpPr>
            <p:cNvPr id="90" name="Line 335"/>
            <p:cNvSpPr>
              <a:spLocks noChangeShapeType="1"/>
            </p:cNvSpPr>
            <p:nvPr/>
          </p:nvSpPr>
          <p:spPr bwMode="auto">
            <a:xfrm>
              <a:off x="3754788" y="4294880"/>
              <a:ext cx="61912" cy="0"/>
            </a:xfrm>
            <a:prstGeom prst="line">
              <a:avLst/>
            </a:prstGeom>
            <a:noFill/>
            <a:ln w="12700">
              <a:solidFill>
                <a:schemeClr val="tx1"/>
              </a:solidFill>
              <a:round/>
              <a:headEnd/>
              <a:tailEnd/>
            </a:ln>
          </p:spPr>
          <p:txBody>
            <a:bodyPr wrap="none" anchor="ctr"/>
            <a:lstStyle/>
            <a:p>
              <a:endParaRPr lang="ja-JP" altLang="en-US"/>
            </a:p>
          </p:txBody>
        </p:sp>
        <p:sp>
          <p:nvSpPr>
            <p:cNvPr id="91" name="Line 336"/>
            <p:cNvSpPr>
              <a:spLocks noChangeShapeType="1"/>
            </p:cNvSpPr>
            <p:nvPr/>
          </p:nvSpPr>
          <p:spPr bwMode="auto">
            <a:xfrm rot="1555887" flipV="1">
              <a:off x="3972275" y="4312343"/>
              <a:ext cx="74613" cy="34925"/>
            </a:xfrm>
            <a:prstGeom prst="line">
              <a:avLst/>
            </a:prstGeom>
            <a:noFill/>
            <a:ln w="12700">
              <a:solidFill>
                <a:schemeClr val="tx1"/>
              </a:solidFill>
              <a:round/>
              <a:headEnd/>
              <a:tailEnd/>
            </a:ln>
          </p:spPr>
          <p:txBody>
            <a:bodyPr wrap="none" anchor="ctr"/>
            <a:lstStyle/>
            <a:p>
              <a:endParaRPr lang="ja-JP" altLang="en-US"/>
            </a:p>
          </p:txBody>
        </p:sp>
        <p:sp>
          <p:nvSpPr>
            <p:cNvPr id="92" name="Line 337"/>
            <p:cNvSpPr>
              <a:spLocks noChangeShapeType="1"/>
            </p:cNvSpPr>
            <p:nvPr/>
          </p:nvSpPr>
          <p:spPr bwMode="auto">
            <a:xfrm>
              <a:off x="3977038" y="4294880"/>
              <a:ext cx="58737" cy="0"/>
            </a:xfrm>
            <a:prstGeom prst="line">
              <a:avLst/>
            </a:prstGeom>
            <a:noFill/>
            <a:ln w="12700">
              <a:solidFill>
                <a:schemeClr val="tx1"/>
              </a:solidFill>
              <a:round/>
              <a:headEnd/>
              <a:tailEnd/>
            </a:ln>
          </p:spPr>
          <p:txBody>
            <a:bodyPr wrap="none" anchor="ctr"/>
            <a:lstStyle/>
            <a:p>
              <a:endParaRPr lang="ja-JP" altLang="en-US"/>
            </a:p>
          </p:txBody>
        </p:sp>
        <p:sp>
          <p:nvSpPr>
            <p:cNvPr id="93" name="Line 338"/>
            <p:cNvSpPr>
              <a:spLocks noChangeShapeType="1"/>
            </p:cNvSpPr>
            <p:nvPr/>
          </p:nvSpPr>
          <p:spPr bwMode="auto">
            <a:xfrm rot="1555887" flipV="1">
              <a:off x="4189763" y="4312343"/>
              <a:ext cx="77787" cy="34925"/>
            </a:xfrm>
            <a:prstGeom prst="line">
              <a:avLst/>
            </a:prstGeom>
            <a:noFill/>
            <a:ln w="12700">
              <a:solidFill>
                <a:schemeClr val="tx1"/>
              </a:solidFill>
              <a:round/>
              <a:headEnd/>
              <a:tailEnd/>
            </a:ln>
          </p:spPr>
          <p:txBody>
            <a:bodyPr wrap="none" anchor="ctr"/>
            <a:lstStyle/>
            <a:p>
              <a:endParaRPr lang="ja-JP" altLang="en-US"/>
            </a:p>
          </p:txBody>
        </p:sp>
        <p:sp>
          <p:nvSpPr>
            <p:cNvPr id="94" name="Line 339"/>
            <p:cNvSpPr>
              <a:spLocks noChangeShapeType="1"/>
            </p:cNvSpPr>
            <p:nvPr/>
          </p:nvSpPr>
          <p:spPr bwMode="auto">
            <a:xfrm>
              <a:off x="4196113" y="4294880"/>
              <a:ext cx="58737" cy="0"/>
            </a:xfrm>
            <a:prstGeom prst="line">
              <a:avLst/>
            </a:prstGeom>
            <a:noFill/>
            <a:ln w="12700">
              <a:solidFill>
                <a:schemeClr val="tx1"/>
              </a:solidFill>
              <a:round/>
              <a:headEnd/>
              <a:tailEnd/>
            </a:ln>
          </p:spPr>
          <p:txBody>
            <a:bodyPr wrap="none" anchor="ctr"/>
            <a:lstStyle/>
            <a:p>
              <a:endParaRPr lang="ja-JP" altLang="en-US"/>
            </a:p>
          </p:txBody>
        </p:sp>
        <p:sp>
          <p:nvSpPr>
            <p:cNvPr id="95" name="Rectangle 628"/>
            <p:cNvSpPr>
              <a:spLocks noChangeArrowheads="1"/>
            </p:cNvSpPr>
            <p:nvPr/>
          </p:nvSpPr>
          <p:spPr bwMode="auto">
            <a:xfrm>
              <a:off x="4242150" y="3980555"/>
              <a:ext cx="474810" cy="215444"/>
            </a:xfrm>
            <a:prstGeom prst="rect">
              <a:avLst/>
            </a:prstGeom>
            <a:noFill/>
            <a:ln w="12700">
              <a:noFill/>
              <a:miter lim="800000"/>
              <a:headEnd/>
              <a:tailEnd/>
            </a:ln>
          </p:spPr>
          <p:txBody>
            <a:bodyPr wrap="none">
              <a:spAutoFit/>
            </a:bodyPr>
            <a:lstStyle/>
            <a:p>
              <a:r>
                <a:rPr lang="en-US" altLang="ja-JP" sz="800">
                  <a:latin typeface="Times New Roman" pitchFamily="18" charset="0"/>
                  <a:cs typeface="Times New Roman" pitchFamily="18" charset="0"/>
                </a:rPr>
                <a:t>COOH</a:t>
              </a:r>
            </a:p>
          </p:txBody>
        </p:sp>
        <p:sp>
          <p:nvSpPr>
            <p:cNvPr id="96" name="Line 616"/>
            <p:cNvSpPr>
              <a:spLocks noChangeShapeType="1"/>
            </p:cNvSpPr>
            <p:nvPr/>
          </p:nvSpPr>
          <p:spPr bwMode="auto">
            <a:xfrm>
              <a:off x="3661125" y="4223443"/>
              <a:ext cx="87313" cy="109537"/>
            </a:xfrm>
            <a:prstGeom prst="line">
              <a:avLst/>
            </a:prstGeom>
            <a:noFill/>
            <a:ln w="12700">
              <a:solidFill>
                <a:schemeClr val="tx1"/>
              </a:solidFill>
              <a:round/>
              <a:headEnd/>
              <a:tailEnd/>
            </a:ln>
          </p:spPr>
          <p:txBody>
            <a:bodyPr wrap="none" anchor="ctr"/>
            <a:lstStyle/>
            <a:p>
              <a:endParaRPr lang="ja-JP" altLang="en-US"/>
            </a:p>
          </p:txBody>
        </p:sp>
        <p:sp>
          <p:nvSpPr>
            <p:cNvPr id="97" name="Line 616"/>
            <p:cNvSpPr>
              <a:spLocks noChangeShapeType="1"/>
            </p:cNvSpPr>
            <p:nvPr/>
          </p:nvSpPr>
          <p:spPr bwMode="auto">
            <a:xfrm flipV="1">
              <a:off x="3654775" y="4086918"/>
              <a:ext cx="90488" cy="141287"/>
            </a:xfrm>
            <a:prstGeom prst="line">
              <a:avLst/>
            </a:prstGeom>
            <a:noFill/>
            <a:ln w="12700">
              <a:solidFill>
                <a:schemeClr val="tx1"/>
              </a:solidFill>
              <a:round/>
              <a:headEnd/>
              <a:tailEnd/>
            </a:ln>
          </p:spPr>
          <p:txBody>
            <a:bodyPr wrap="none" anchor="ctr"/>
            <a:lstStyle/>
            <a:p>
              <a:endParaRPr lang="ja-JP" altLang="en-US"/>
            </a:p>
          </p:txBody>
        </p:sp>
      </p:grpSp>
      <p:sp>
        <p:nvSpPr>
          <p:cNvPr id="98" name="テキスト ボックス 97"/>
          <p:cNvSpPr txBox="1"/>
          <p:nvPr/>
        </p:nvSpPr>
        <p:spPr>
          <a:xfrm>
            <a:off x="3059832" y="1700808"/>
            <a:ext cx="877163" cy="1477328"/>
          </a:xfrm>
          <a:prstGeom prst="rect">
            <a:avLst/>
          </a:prstGeom>
          <a:noFill/>
        </p:spPr>
        <p:txBody>
          <a:bodyPr wrap="none" rtlCol="0">
            <a:spAutoFit/>
          </a:bodyPr>
          <a:lstStyle/>
          <a:p>
            <a:r>
              <a:rPr lang="ja-JP" altLang="en-US" dirty="0" smtClean="0">
                <a:solidFill>
                  <a:srgbClr val="7030A0"/>
                </a:solidFill>
                <a:latin typeface="Times New Roman" pitchFamily="18" charset="0"/>
                <a:cs typeface="Times New Roman" pitchFamily="18" charset="0"/>
              </a:rPr>
              <a:t>カビ</a:t>
            </a:r>
            <a:endParaRPr lang="en-US" altLang="ja-JP" dirty="0" smtClean="0">
              <a:solidFill>
                <a:srgbClr val="7030A0"/>
              </a:solidFill>
              <a:latin typeface="Times New Roman" pitchFamily="18" charset="0"/>
              <a:cs typeface="Times New Roman" pitchFamily="18" charset="0"/>
            </a:endParaRPr>
          </a:p>
          <a:p>
            <a:r>
              <a:rPr lang="ja-JP" altLang="en-US" dirty="0" smtClean="0">
                <a:solidFill>
                  <a:srgbClr val="7030A0"/>
                </a:solidFill>
                <a:latin typeface="Times New Roman" pitchFamily="18" charset="0"/>
                <a:cs typeface="Times New Roman" pitchFamily="18" charset="0"/>
              </a:rPr>
              <a:t>キノコ</a:t>
            </a:r>
            <a:endParaRPr lang="en-US" altLang="ja-JP" dirty="0" smtClean="0">
              <a:solidFill>
                <a:srgbClr val="7030A0"/>
              </a:solidFill>
              <a:latin typeface="Times New Roman" pitchFamily="18" charset="0"/>
              <a:cs typeface="Times New Roman" pitchFamily="18" charset="0"/>
            </a:endParaRPr>
          </a:p>
          <a:p>
            <a:r>
              <a:rPr lang="ja-JP" altLang="en-US" dirty="0" smtClean="0">
                <a:solidFill>
                  <a:srgbClr val="7030A0"/>
                </a:solidFill>
                <a:latin typeface="Times New Roman" pitchFamily="18" charset="0"/>
                <a:cs typeface="Times New Roman" pitchFamily="18" charset="0"/>
              </a:rPr>
              <a:t>植物</a:t>
            </a:r>
            <a:endParaRPr lang="en-US" altLang="ja-JP" dirty="0" smtClean="0">
              <a:solidFill>
                <a:srgbClr val="7030A0"/>
              </a:solidFill>
              <a:latin typeface="Times New Roman" pitchFamily="18" charset="0"/>
              <a:cs typeface="Times New Roman" pitchFamily="18" charset="0"/>
            </a:endParaRPr>
          </a:p>
          <a:p>
            <a:r>
              <a:rPr lang="ja-JP" altLang="en-US" dirty="0" smtClean="0">
                <a:solidFill>
                  <a:srgbClr val="7030A0"/>
                </a:solidFill>
                <a:latin typeface="Times New Roman" pitchFamily="18" charset="0"/>
                <a:cs typeface="Times New Roman" pitchFamily="18" charset="0"/>
              </a:rPr>
              <a:t>微細藻</a:t>
            </a:r>
            <a:endParaRPr lang="en-US" altLang="ja-JP" dirty="0" smtClean="0">
              <a:solidFill>
                <a:srgbClr val="7030A0"/>
              </a:solidFill>
              <a:latin typeface="Times New Roman" pitchFamily="18" charset="0"/>
              <a:cs typeface="Times New Roman" pitchFamily="18" charset="0"/>
            </a:endParaRPr>
          </a:p>
          <a:p>
            <a:r>
              <a:rPr lang="ja-JP" altLang="en-US" dirty="0" smtClean="0">
                <a:solidFill>
                  <a:srgbClr val="7030A0"/>
                </a:solidFill>
                <a:latin typeface="Times New Roman" pitchFamily="18" charset="0"/>
                <a:cs typeface="Times New Roman" pitchFamily="18" charset="0"/>
              </a:rPr>
              <a:t>など</a:t>
            </a:r>
            <a:endParaRPr lang="en-US" altLang="ja-JP" dirty="0" smtClean="0">
              <a:solidFill>
                <a:srgbClr val="7030A0"/>
              </a:solidFill>
              <a:latin typeface="Times New Roman" pitchFamily="18" charset="0"/>
              <a:cs typeface="Times New Roman" pitchFamily="18" charset="0"/>
            </a:endParaRPr>
          </a:p>
        </p:txBody>
      </p:sp>
      <p:sp>
        <p:nvSpPr>
          <p:cNvPr id="99" name="正方形/長方形 102"/>
          <p:cNvSpPr>
            <a:spLocks noChangeArrowheads="1"/>
          </p:cNvSpPr>
          <p:nvPr/>
        </p:nvSpPr>
        <p:spPr bwMode="auto">
          <a:xfrm>
            <a:off x="611560" y="4355812"/>
            <a:ext cx="2736304" cy="338554"/>
          </a:xfrm>
          <a:prstGeom prst="rect">
            <a:avLst/>
          </a:prstGeom>
          <a:noFill/>
          <a:ln w="9525">
            <a:noFill/>
            <a:miter lim="800000"/>
            <a:headEnd/>
            <a:tailEnd/>
          </a:ln>
        </p:spPr>
        <p:txBody>
          <a:bodyPr wrap="square">
            <a:spAutoFit/>
          </a:bodyPr>
          <a:lstStyle/>
          <a:p>
            <a:r>
              <a:rPr lang="ja-JP" altLang="en-US" sz="1600" b="1" dirty="0" smtClean="0">
                <a:solidFill>
                  <a:srgbClr val="0000FF"/>
                </a:solidFill>
                <a:latin typeface="Times New Roman" pitchFamily="18" charset="0"/>
                <a:cs typeface="Times New Roman" pitchFamily="18" charset="0"/>
              </a:rPr>
              <a:t>機能性脂質の微生物生産</a:t>
            </a:r>
            <a:endParaRPr lang="ja-JP" altLang="en-US" sz="1600" b="1" dirty="0">
              <a:solidFill>
                <a:srgbClr val="0000FF"/>
              </a:solidFill>
              <a:latin typeface="Times New Roman" pitchFamily="18" charset="0"/>
              <a:cs typeface="Times New Roman" pitchFamily="18" charset="0"/>
            </a:endParaRPr>
          </a:p>
        </p:txBody>
      </p:sp>
      <p:pic>
        <p:nvPicPr>
          <p:cNvPr id="100" name="図 99" descr="P3020280.JPG"/>
          <p:cNvPicPr>
            <a:picLocks noChangeAspect="1"/>
          </p:cNvPicPr>
          <p:nvPr/>
        </p:nvPicPr>
        <p:blipFill>
          <a:blip r:embed="rId10" cstate="print"/>
          <a:srcRect l="31494" t="29788" r="53741" b="49212"/>
          <a:stretch>
            <a:fillRect/>
          </a:stretch>
        </p:blipFill>
        <p:spPr>
          <a:xfrm>
            <a:off x="7539696" y="5380900"/>
            <a:ext cx="1080120" cy="1152128"/>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18188" y="83568"/>
            <a:ext cx="7200800" cy="1042151"/>
          </a:xfrm>
          <a:gradFill>
            <a:gsLst>
              <a:gs pos="0">
                <a:schemeClr val="accent3">
                  <a:lumMod val="60000"/>
                  <a:lumOff val="40000"/>
                </a:schemeClr>
              </a:gs>
              <a:gs pos="50000">
                <a:schemeClr val="accent3">
                  <a:lumMod val="40000"/>
                  <a:lumOff val="60000"/>
                </a:schemeClr>
              </a:gs>
              <a:gs pos="100000">
                <a:schemeClr val="accent3">
                  <a:lumMod val="20000"/>
                  <a:lumOff val="80000"/>
                </a:schemeClr>
              </a:gs>
            </a:gsLst>
            <a:lin ang="10800000" scaled="1"/>
          </a:gradFill>
          <a:ln>
            <a:noFill/>
          </a:ln>
          <a:effectLst>
            <a:softEdge rad="25400"/>
          </a:effectLst>
          <a:extLst/>
        </p:spPr>
        <p:txBody>
          <a:bodyPr rtlCol="0"/>
          <a:lstStyle/>
          <a:p>
            <a:pPr algn="l" fontAlgn="auto">
              <a:spcAft>
                <a:spcPts val="0"/>
              </a:spcAft>
              <a:defRPr/>
            </a:pPr>
            <a:r>
              <a:rPr lang="en-US" altLang="ja-JP" sz="2000" dirty="0" smtClean="0">
                <a:latin typeface="Arial" pitchFamily="34" charset="0"/>
                <a:cs typeface="Arial" pitchFamily="34" charset="0"/>
              </a:rPr>
              <a:t>Microbial production of functional lipids </a:t>
            </a:r>
            <a:br>
              <a:rPr lang="en-US" altLang="ja-JP" sz="2000" dirty="0" smtClean="0">
                <a:latin typeface="Arial" pitchFamily="34" charset="0"/>
                <a:cs typeface="Arial" pitchFamily="34" charset="0"/>
              </a:rPr>
            </a:br>
            <a:r>
              <a:rPr lang="en-US" altLang="ja-JP" sz="2000" dirty="0" smtClean="0">
                <a:latin typeface="Arial" pitchFamily="34" charset="0"/>
                <a:cs typeface="Arial" pitchFamily="34" charset="0"/>
              </a:rPr>
              <a:t>                                               Professor</a:t>
            </a:r>
            <a:r>
              <a:rPr lang="ja-JP" altLang="en-US" sz="2000" dirty="0" smtClean="0">
                <a:latin typeface="Arial" pitchFamily="34" charset="0"/>
                <a:cs typeface="Arial" pitchFamily="34" charset="0"/>
              </a:rPr>
              <a:t>　 </a:t>
            </a:r>
            <a:r>
              <a:rPr lang="en-US" altLang="ja-JP" sz="2000" dirty="0" smtClean="0">
                <a:latin typeface="Arial" pitchFamily="34" charset="0"/>
                <a:cs typeface="Arial" pitchFamily="34" charset="0"/>
              </a:rPr>
              <a:t>Eiji Sakuradani</a:t>
            </a:r>
            <a:endParaRPr lang="ja-JP" altLang="en-US" sz="2000" dirty="0">
              <a:latin typeface="Arial" pitchFamily="34" charset="0"/>
              <a:cs typeface="Arial" pitchFamily="34" charset="0"/>
            </a:endParaRPr>
          </a:p>
        </p:txBody>
      </p:sp>
      <p:sp>
        <p:nvSpPr>
          <p:cNvPr id="3075" name="コンテンツ プレースホルダー 2"/>
          <p:cNvSpPr>
            <a:spLocks noGrp="1"/>
          </p:cNvSpPr>
          <p:nvPr>
            <p:ph sz="half" idx="1"/>
          </p:nvPr>
        </p:nvSpPr>
        <p:spPr>
          <a:xfrm>
            <a:off x="457200" y="1196975"/>
            <a:ext cx="4038600" cy="5400675"/>
          </a:xfrm>
          <a:ln w="6350">
            <a:miter lim="800000"/>
            <a:headEnd/>
            <a:tailEnd/>
          </a:ln>
        </p:spPr>
        <p:txBody>
          <a:bodyPr/>
          <a:lstStyle/>
          <a:p>
            <a:endParaRPr lang="ja-JP" altLang="en-US" sz="1200" dirty="0" smtClean="0">
              <a:latin typeface="Arial" charset="0"/>
              <a:cs typeface="Arial" charset="0"/>
            </a:endParaRPr>
          </a:p>
        </p:txBody>
      </p:sp>
      <p:sp>
        <p:nvSpPr>
          <p:cNvPr id="4" name="コンテンツ プレースホルダー 3"/>
          <p:cNvSpPr>
            <a:spLocks noGrp="1"/>
          </p:cNvSpPr>
          <p:nvPr>
            <p:ph sz="half" idx="2"/>
          </p:nvPr>
        </p:nvSpPr>
        <p:spPr>
          <a:xfrm>
            <a:off x="4648200" y="1196975"/>
            <a:ext cx="4038600" cy="3816350"/>
          </a:xfrm>
        </p:spPr>
        <p:txBody>
          <a:bodyPr rtlCol="0">
            <a:normAutofit/>
          </a:bodyPr>
          <a:lstStyle/>
          <a:p>
            <a:pPr fontAlgn="auto">
              <a:spcAft>
                <a:spcPts val="0"/>
              </a:spcAft>
              <a:defRPr/>
            </a:pPr>
            <a:r>
              <a:rPr lang="en-US" altLang="ja-JP" dirty="0" smtClean="0">
                <a:latin typeface="Arial" pitchFamily="34" charset="0"/>
                <a:cs typeface="Arial" pitchFamily="34" charset="0"/>
              </a:rPr>
              <a:t>Content:</a:t>
            </a:r>
          </a:p>
          <a:p>
            <a:pPr fontAlgn="auto">
              <a:spcAft>
                <a:spcPts val="0"/>
              </a:spcAft>
              <a:defRPr/>
            </a:pPr>
            <a:r>
              <a:rPr lang="ja-JP" altLang="en-US" dirty="0" smtClean="0">
                <a:latin typeface="Arial" pitchFamily="34" charset="0"/>
                <a:cs typeface="Arial" pitchFamily="34" charset="0"/>
              </a:rPr>
              <a:t>　</a:t>
            </a:r>
            <a:r>
              <a:rPr lang="en-US" altLang="ja-JP" dirty="0" smtClean="0">
                <a:latin typeface="Arial" pitchFamily="34" charset="0"/>
                <a:cs typeface="Arial" pitchFamily="34" charset="0"/>
              </a:rPr>
              <a:t> Functional lipids such as polyunsaturated fatty acids, </a:t>
            </a:r>
            <a:r>
              <a:rPr lang="en-US" altLang="ja-JP" dirty="0" err="1" smtClean="0">
                <a:latin typeface="Arial" pitchFamily="34" charset="0"/>
                <a:cs typeface="Arial" pitchFamily="34" charset="0"/>
              </a:rPr>
              <a:t>hydroxy</a:t>
            </a:r>
            <a:r>
              <a:rPr lang="en-US" altLang="ja-JP" dirty="0" smtClean="0">
                <a:latin typeface="Arial" pitchFamily="34" charset="0"/>
                <a:cs typeface="Arial" pitchFamily="34" charset="0"/>
              </a:rPr>
              <a:t> fatty acids, and </a:t>
            </a:r>
            <a:r>
              <a:rPr lang="en-US" altLang="ja-JP" dirty="0" err="1" smtClean="0">
                <a:latin typeface="Arial" pitchFamily="34" charset="0"/>
                <a:cs typeface="Arial" pitchFamily="34" charset="0"/>
              </a:rPr>
              <a:t>dicarboxylic</a:t>
            </a:r>
            <a:r>
              <a:rPr lang="en-US" altLang="ja-JP" dirty="0" smtClean="0">
                <a:latin typeface="Arial" pitchFamily="34" charset="0"/>
                <a:cs typeface="Arial" pitchFamily="34" charset="0"/>
              </a:rPr>
              <a:t> acids are used for food, medicine, and raw materials of chemical compounds.</a:t>
            </a:r>
            <a:r>
              <a:rPr lang="ja-JP" altLang="en-US" dirty="0" smtClean="0">
                <a:latin typeface="Arial" pitchFamily="34" charset="0"/>
                <a:cs typeface="Arial" pitchFamily="34" charset="0"/>
              </a:rPr>
              <a:t>  </a:t>
            </a:r>
            <a:r>
              <a:rPr lang="en-US" altLang="ja-JP" dirty="0" smtClean="0">
                <a:latin typeface="Arial" pitchFamily="34" charset="0"/>
                <a:cs typeface="Arial" pitchFamily="34" charset="0"/>
              </a:rPr>
              <a:t>Lipid-relating enzymes and their reactions have not been unclear.  </a:t>
            </a:r>
          </a:p>
          <a:p>
            <a:pPr fontAlgn="auto">
              <a:spcAft>
                <a:spcPts val="0"/>
              </a:spcAft>
              <a:defRPr/>
            </a:pPr>
            <a:r>
              <a:rPr lang="en-US" altLang="ja-JP" dirty="0" smtClean="0">
                <a:latin typeface="Arial" pitchFamily="34" charset="0"/>
                <a:cs typeface="Arial" pitchFamily="34" charset="0"/>
              </a:rPr>
              <a:t>     We are trying microbial production of functional lipids by screening of valuable microorganisms, isolation of useful genes from various organisms, and breeding of genetically modified microorganisms. Our research also contains isolation and characterization of novel enzymes related with lipid conversion.</a:t>
            </a:r>
          </a:p>
        </p:txBody>
      </p:sp>
      <p:sp>
        <p:nvSpPr>
          <p:cNvPr id="3077" name="コンテンツ プレースホルダー 4"/>
          <p:cNvSpPr>
            <a:spLocks noGrp="1"/>
          </p:cNvSpPr>
          <p:nvPr>
            <p:ph sz="half" idx="10"/>
          </p:nvPr>
        </p:nvSpPr>
        <p:spPr>
          <a:xfrm>
            <a:off x="4643438" y="5084763"/>
            <a:ext cx="4038600" cy="1512887"/>
          </a:xfrm>
          <a:ln>
            <a:miter lim="800000"/>
            <a:headEnd/>
            <a:tailEnd/>
          </a:ln>
        </p:spPr>
        <p:txBody>
          <a:bodyPr/>
          <a:lstStyle/>
          <a:p>
            <a:r>
              <a:rPr lang="en-US" altLang="ja-JP" sz="1200" dirty="0" smtClean="0">
                <a:latin typeface="Arial" charset="0"/>
                <a:cs typeface="Arial" charset="0"/>
              </a:rPr>
              <a:t>Keywords</a:t>
            </a:r>
            <a:r>
              <a:rPr lang="ja-JP" altLang="en-US" sz="1200" dirty="0" smtClean="0">
                <a:latin typeface="Arial" charset="0"/>
                <a:cs typeface="Arial" charset="0"/>
              </a:rPr>
              <a:t>：</a:t>
            </a:r>
            <a:r>
              <a:rPr lang="en-US" altLang="ja-JP" sz="1200" dirty="0" smtClean="0">
                <a:latin typeface="Arial" charset="0"/>
                <a:cs typeface="Arial" charset="0"/>
              </a:rPr>
              <a:t>microbial conversion, functional lipid, breeding</a:t>
            </a:r>
          </a:p>
          <a:p>
            <a:r>
              <a:rPr lang="en-US" altLang="ja-JP" sz="1200" dirty="0" smtClean="0">
                <a:latin typeface="Arial" charset="0"/>
                <a:cs typeface="Arial" charset="0"/>
              </a:rPr>
              <a:t>E-mail: sakuradani.eiji@tokushima-u.ac.jp</a:t>
            </a:r>
          </a:p>
          <a:p>
            <a:r>
              <a:rPr lang="en-US" altLang="ja-JP" sz="1200" dirty="0" smtClean="0">
                <a:latin typeface="Arial" charset="0"/>
                <a:cs typeface="Arial" charset="0"/>
              </a:rPr>
              <a:t>Tel: +81-88-656-7528</a:t>
            </a:r>
          </a:p>
          <a:p>
            <a:r>
              <a:rPr lang="en-US" altLang="ja-JP" sz="1200" dirty="0" smtClean="0">
                <a:latin typeface="Arial" charset="0"/>
                <a:cs typeface="Arial" charset="0"/>
              </a:rPr>
              <a:t>Fax: +81-88-656-9074</a:t>
            </a:r>
          </a:p>
        </p:txBody>
      </p:sp>
      <p:sp>
        <p:nvSpPr>
          <p:cNvPr id="3079" name="Rectangle 62"/>
          <p:cNvSpPr>
            <a:spLocks noChangeArrowheads="1"/>
          </p:cNvSpPr>
          <p:nvPr/>
        </p:nvSpPr>
        <p:spPr bwMode="auto">
          <a:xfrm>
            <a:off x="2268538" y="2997200"/>
            <a:ext cx="7747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en-US" altLang="ja-JP" sz="1100" b="1">
                <a:solidFill>
                  <a:schemeClr val="bg1"/>
                </a:solidFill>
                <a:latin typeface="HGPｺﾞｼｯｸM" pitchFamily="50" charset="-128"/>
                <a:ea typeface="HGPｺﾞｼｯｸM" pitchFamily="50" charset="-128"/>
              </a:rPr>
              <a:t>crack</a:t>
            </a:r>
            <a:endParaRPr lang="ja-JP" altLang="en-US" sz="1100" b="1">
              <a:solidFill>
                <a:schemeClr val="bg1"/>
              </a:solidFill>
              <a:latin typeface="HGPｺﾞｼｯｸM" pitchFamily="50" charset="-128"/>
              <a:ea typeface="HGPｺﾞｼｯｸM" pitchFamily="50" charset="-128"/>
            </a:endParaRPr>
          </a:p>
        </p:txBody>
      </p:sp>
      <p:cxnSp>
        <p:nvCxnSpPr>
          <p:cNvPr id="17" name="直線矢印コネクタ 16"/>
          <p:cNvCxnSpPr/>
          <p:nvPr/>
        </p:nvCxnSpPr>
        <p:spPr>
          <a:xfrm flipH="1">
            <a:off x="1989138" y="3165475"/>
            <a:ext cx="504825" cy="5810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rot="10800000">
            <a:off x="3444875" y="3492500"/>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116632"/>
            <a:ext cx="935652" cy="107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図 11" descr="P3020280.JPG"/>
          <p:cNvPicPr>
            <a:picLocks noChangeAspect="1"/>
          </p:cNvPicPr>
          <p:nvPr/>
        </p:nvPicPr>
        <p:blipFill>
          <a:blip r:embed="rId4" cstate="print"/>
          <a:srcRect l="31494" t="29788" r="53741" b="49212"/>
          <a:stretch>
            <a:fillRect/>
          </a:stretch>
        </p:blipFill>
        <p:spPr>
          <a:xfrm>
            <a:off x="7640791" y="5448076"/>
            <a:ext cx="1012613" cy="1080120"/>
          </a:xfrm>
          <a:prstGeom prst="rect">
            <a:avLst/>
          </a:prstGeom>
        </p:spPr>
      </p:pic>
      <p:sp>
        <p:nvSpPr>
          <p:cNvPr id="13" name="Rectangle 62"/>
          <p:cNvSpPr>
            <a:spLocks noChangeArrowheads="1"/>
          </p:cNvSpPr>
          <p:nvPr/>
        </p:nvSpPr>
        <p:spPr bwMode="auto">
          <a:xfrm>
            <a:off x="2268538" y="2781176"/>
            <a:ext cx="7747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en-US" altLang="ja-JP" sz="1100" b="1">
                <a:solidFill>
                  <a:schemeClr val="bg1"/>
                </a:solidFill>
                <a:latin typeface="HGPｺﾞｼｯｸM" pitchFamily="50" charset="-128"/>
                <a:ea typeface="HGPｺﾞｼｯｸM" pitchFamily="50" charset="-128"/>
              </a:rPr>
              <a:t>crack</a:t>
            </a:r>
            <a:endParaRPr lang="ja-JP" altLang="en-US" sz="1100" b="1">
              <a:solidFill>
                <a:schemeClr val="bg1"/>
              </a:solidFill>
              <a:latin typeface="HGPｺﾞｼｯｸM" pitchFamily="50" charset="-128"/>
              <a:ea typeface="HGPｺﾞｼｯｸM" pitchFamily="50" charset="-128"/>
            </a:endParaRPr>
          </a:p>
        </p:txBody>
      </p:sp>
      <p:cxnSp>
        <p:nvCxnSpPr>
          <p:cNvPr id="14" name="直線矢印コネクタ 13"/>
          <p:cNvCxnSpPr/>
          <p:nvPr/>
        </p:nvCxnSpPr>
        <p:spPr>
          <a:xfrm flipH="1">
            <a:off x="1989138" y="3165475"/>
            <a:ext cx="504825" cy="5810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rot="10800000">
            <a:off x="3444875" y="3492500"/>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nvGrpSpPr>
          <p:cNvPr id="16" name="グループ化 12"/>
          <p:cNvGrpSpPr>
            <a:grpSpLocks/>
          </p:cNvGrpSpPr>
          <p:nvPr/>
        </p:nvGrpSpPr>
        <p:grpSpPr bwMode="auto">
          <a:xfrm>
            <a:off x="899591" y="1556792"/>
            <a:ext cx="1879593" cy="1728192"/>
            <a:chOff x="707886" y="2503074"/>
            <a:chExt cx="3910444" cy="3595192"/>
          </a:xfrm>
        </p:grpSpPr>
        <p:pic>
          <p:nvPicPr>
            <p:cNvPr id="19" name="Picture 2" descr="https://encrypted-tbn1.gstatic.com/images?q=tbn:ANd9GcTDjeYOWsXOU5vbslyE50kq1QyTz3HFCL1OWmd-vv6MRTNRo5QY">
              <a:hlinkClick r:id="rId5"/>
            </p:cNvPr>
            <p:cNvPicPr>
              <a:picLocks noChangeAspect="1" noChangeArrowheads="1"/>
            </p:cNvPicPr>
            <p:nvPr/>
          </p:nvPicPr>
          <p:blipFill>
            <a:blip r:embed="rId6" cstate="print"/>
            <a:srcRect l="10834" r="22797"/>
            <a:stretch>
              <a:fillRect/>
            </a:stretch>
          </p:blipFill>
          <p:spPr bwMode="auto">
            <a:xfrm>
              <a:off x="2515485" y="2503074"/>
              <a:ext cx="2102845" cy="2062949"/>
            </a:xfrm>
            <a:prstGeom prst="rect">
              <a:avLst/>
            </a:prstGeom>
            <a:noFill/>
            <a:ln w="9525">
              <a:noFill/>
              <a:miter lim="800000"/>
              <a:headEnd/>
              <a:tailEnd/>
            </a:ln>
          </p:spPr>
        </p:pic>
        <p:pic>
          <p:nvPicPr>
            <p:cNvPr id="20" name="Picture 4"/>
            <p:cNvPicPr>
              <a:picLocks noChangeAspect="1" noChangeArrowheads="1"/>
            </p:cNvPicPr>
            <p:nvPr/>
          </p:nvPicPr>
          <p:blipFill>
            <a:blip r:embed="rId7" cstate="print"/>
            <a:srcRect r="46158" b="22672"/>
            <a:stretch>
              <a:fillRect/>
            </a:stretch>
          </p:blipFill>
          <p:spPr bwMode="auto">
            <a:xfrm>
              <a:off x="2683006" y="4349983"/>
              <a:ext cx="1935324" cy="1748283"/>
            </a:xfrm>
            <a:prstGeom prst="rect">
              <a:avLst/>
            </a:prstGeom>
            <a:noFill/>
            <a:ln w="9525">
              <a:noFill/>
              <a:miter lim="800000"/>
              <a:headEnd/>
              <a:tailEnd/>
            </a:ln>
          </p:spPr>
        </p:pic>
        <p:pic>
          <p:nvPicPr>
            <p:cNvPr id="21" name="図 6" descr="DSCF1535.JPG"/>
            <p:cNvPicPr>
              <a:picLocks noChangeAspect="1"/>
            </p:cNvPicPr>
            <p:nvPr/>
          </p:nvPicPr>
          <p:blipFill>
            <a:blip r:embed="rId8" cstate="print"/>
            <a:srcRect/>
            <a:stretch>
              <a:fillRect/>
            </a:stretch>
          </p:blipFill>
          <p:spPr bwMode="auto">
            <a:xfrm>
              <a:off x="718153" y="4584303"/>
              <a:ext cx="2008655" cy="1506491"/>
            </a:xfrm>
            <a:prstGeom prst="rect">
              <a:avLst/>
            </a:prstGeom>
            <a:noFill/>
            <a:ln w="9525">
              <a:noFill/>
              <a:miter lim="800000"/>
              <a:headEnd/>
              <a:tailEnd/>
            </a:ln>
          </p:spPr>
        </p:pic>
        <p:pic>
          <p:nvPicPr>
            <p:cNvPr id="22" name="Picture 3"/>
            <p:cNvPicPr>
              <a:picLocks noChangeAspect="1" noChangeArrowheads="1"/>
            </p:cNvPicPr>
            <p:nvPr/>
          </p:nvPicPr>
          <p:blipFill>
            <a:blip r:embed="rId9" cstate="print"/>
            <a:srcRect l="1686"/>
            <a:stretch>
              <a:fillRect/>
            </a:stretch>
          </p:blipFill>
          <p:spPr bwMode="auto">
            <a:xfrm>
              <a:off x="707886" y="2504503"/>
              <a:ext cx="2089150" cy="2082800"/>
            </a:xfrm>
            <a:prstGeom prst="rect">
              <a:avLst/>
            </a:prstGeom>
            <a:noFill/>
            <a:ln w="9525">
              <a:noFill/>
              <a:miter lim="800000"/>
              <a:headEnd/>
              <a:tailEnd/>
            </a:ln>
          </p:spPr>
        </p:pic>
      </p:grpSp>
      <p:sp>
        <p:nvSpPr>
          <p:cNvPr id="24" name="右矢印 16383"/>
          <p:cNvSpPr>
            <a:spLocks noChangeArrowheads="1"/>
          </p:cNvSpPr>
          <p:nvPr/>
        </p:nvSpPr>
        <p:spPr bwMode="auto">
          <a:xfrm rot="5400000">
            <a:off x="1021507" y="3739133"/>
            <a:ext cx="776287" cy="300037"/>
          </a:xfrm>
          <a:prstGeom prst="rightArrow">
            <a:avLst>
              <a:gd name="adj1" fmla="val 50000"/>
              <a:gd name="adj2" fmla="val 49782"/>
            </a:avLst>
          </a:prstGeom>
          <a:solidFill>
            <a:srgbClr val="00B0F0"/>
          </a:solidFill>
          <a:ln w="9525" algn="ctr">
            <a:solidFill>
              <a:schemeClr val="tx1"/>
            </a:solidFill>
            <a:round/>
            <a:headEnd/>
            <a:tailEnd/>
          </a:ln>
        </p:spPr>
        <p:txBody>
          <a:bodyPr/>
          <a:lstStyle/>
          <a:p>
            <a:endParaRPr kumimoji="0" lang="ja-JP" altLang="en-US">
              <a:solidFill>
                <a:srgbClr val="000000"/>
              </a:solidFill>
              <a:latin typeface="Times New Roman" pitchFamily="18" charset="0"/>
              <a:cs typeface="Times New Roman" pitchFamily="18" charset="0"/>
            </a:endParaRPr>
          </a:p>
        </p:txBody>
      </p:sp>
      <p:sp>
        <p:nvSpPr>
          <p:cNvPr id="25" name="テキスト ボックス 96"/>
          <p:cNvSpPr txBox="1">
            <a:spLocks noChangeArrowheads="1"/>
          </p:cNvSpPr>
          <p:nvPr/>
        </p:nvSpPr>
        <p:spPr bwMode="auto">
          <a:xfrm>
            <a:off x="467544" y="1196752"/>
            <a:ext cx="3308919" cy="338554"/>
          </a:xfrm>
          <a:prstGeom prst="rect">
            <a:avLst/>
          </a:prstGeom>
          <a:noFill/>
          <a:ln w="9525">
            <a:noFill/>
            <a:miter lim="800000"/>
            <a:headEnd/>
            <a:tailEnd/>
          </a:ln>
        </p:spPr>
        <p:txBody>
          <a:bodyPr wrap="none">
            <a:spAutoFit/>
          </a:bodyPr>
          <a:lstStyle/>
          <a:p>
            <a:r>
              <a:rPr lang="en-US" altLang="ja-JP" sz="1600" b="1" dirty="0">
                <a:solidFill>
                  <a:srgbClr val="FF0000"/>
                </a:solidFill>
                <a:latin typeface="Arial" pitchFamily="34" charset="0"/>
                <a:cs typeface="Arial" pitchFamily="34" charset="0"/>
              </a:rPr>
              <a:t>Screening of various organisms</a:t>
            </a:r>
            <a:endParaRPr lang="ja-JP" altLang="en-US" sz="1600" b="1" dirty="0">
              <a:solidFill>
                <a:srgbClr val="FF0000"/>
              </a:solidFill>
              <a:latin typeface="Arial" pitchFamily="34" charset="0"/>
              <a:cs typeface="Arial" pitchFamily="34" charset="0"/>
            </a:endParaRPr>
          </a:p>
        </p:txBody>
      </p:sp>
      <p:sp>
        <p:nvSpPr>
          <p:cNvPr id="26" name="テキスト ボックス 97"/>
          <p:cNvSpPr txBox="1">
            <a:spLocks noChangeArrowheads="1"/>
          </p:cNvSpPr>
          <p:nvPr/>
        </p:nvSpPr>
        <p:spPr bwMode="auto">
          <a:xfrm>
            <a:off x="1619672" y="3481437"/>
            <a:ext cx="1875835" cy="307777"/>
          </a:xfrm>
          <a:prstGeom prst="rect">
            <a:avLst/>
          </a:prstGeom>
          <a:noFill/>
          <a:ln w="9525">
            <a:noFill/>
            <a:miter lim="800000"/>
            <a:headEnd/>
            <a:tailEnd/>
          </a:ln>
        </p:spPr>
        <p:txBody>
          <a:bodyPr wrap="none">
            <a:spAutoFit/>
          </a:bodyPr>
          <a:lstStyle/>
          <a:p>
            <a:r>
              <a:rPr lang="ja-JP" altLang="en-US" sz="1400" dirty="0">
                <a:latin typeface="Arial" pitchFamily="34" charset="0"/>
                <a:cs typeface="Arial" pitchFamily="34" charset="0"/>
              </a:rPr>
              <a:t>・</a:t>
            </a:r>
            <a:r>
              <a:rPr lang="en-US" altLang="ja-JP" sz="1400" dirty="0">
                <a:latin typeface="Arial" pitchFamily="34" charset="0"/>
                <a:cs typeface="Arial" pitchFamily="34" charset="0"/>
              </a:rPr>
              <a:t>Genetic engineering</a:t>
            </a:r>
            <a:endParaRPr lang="ja-JP" altLang="en-US" sz="1400" dirty="0">
              <a:latin typeface="Arial" pitchFamily="34" charset="0"/>
              <a:cs typeface="Arial" pitchFamily="34" charset="0"/>
            </a:endParaRPr>
          </a:p>
        </p:txBody>
      </p:sp>
      <p:sp>
        <p:nvSpPr>
          <p:cNvPr id="27" name="テキスト ボックス 98"/>
          <p:cNvSpPr txBox="1">
            <a:spLocks noChangeArrowheads="1"/>
          </p:cNvSpPr>
          <p:nvPr/>
        </p:nvSpPr>
        <p:spPr bwMode="auto">
          <a:xfrm>
            <a:off x="1619672" y="3733279"/>
            <a:ext cx="2024913" cy="307777"/>
          </a:xfrm>
          <a:prstGeom prst="rect">
            <a:avLst/>
          </a:prstGeom>
          <a:noFill/>
          <a:ln w="9525">
            <a:noFill/>
            <a:miter lim="800000"/>
            <a:headEnd/>
            <a:tailEnd/>
          </a:ln>
        </p:spPr>
        <p:txBody>
          <a:bodyPr wrap="none">
            <a:spAutoFit/>
          </a:bodyPr>
          <a:lstStyle/>
          <a:p>
            <a:r>
              <a:rPr lang="ja-JP" altLang="en-US" sz="1400" dirty="0">
                <a:latin typeface="Arial" pitchFamily="34" charset="0"/>
                <a:cs typeface="Arial" pitchFamily="34" charset="0"/>
              </a:rPr>
              <a:t>・</a:t>
            </a:r>
            <a:r>
              <a:rPr lang="en-US" altLang="ja-JP" sz="1400" dirty="0">
                <a:latin typeface="Arial" pitchFamily="34" charset="0"/>
                <a:cs typeface="Arial" pitchFamily="34" charset="0"/>
              </a:rPr>
              <a:t>Metabolic engineering</a:t>
            </a:r>
            <a:endParaRPr lang="ja-JP" altLang="en-US" sz="1400" dirty="0">
              <a:latin typeface="Arial" pitchFamily="34" charset="0"/>
              <a:cs typeface="Arial" pitchFamily="34" charset="0"/>
            </a:endParaRPr>
          </a:p>
        </p:txBody>
      </p:sp>
      <p:sp>
        <p:nvSpPr>
          <p:cNvPr id="28" name="テキスト ボックス 99"/>
          <p:cNvSpPr txBox="1">
            <a:spLocks noChangeArrowheads="1"/>
          </p:cNvSpPr>
          <p:nvPr/>
        </p:nvSpPr>
        <p:spPr bwMode="auto">
          <a:xfrm>
            <a:off x="1619672" y="3985121"/>
            <a:ext cx="2542684" cy="307777"/>
          </a:xfrm>
          <a:prstGeom prst="rect">
            <a:avLst/>
          </a:prstGeom>
          <a:noFill/>
          <a:ln w="9525">
            <a:noFill/>
            <a:miter lim="800000"/>
            <a:headEnd/>
            <a:tailEnd/>
          </a:ln>
        </p:spPr>
        <p:txBody>
          <a:bodyPr wrap="none">
            <a:spAutoFit/>
          </a:bodyPr>
          <a:lstStyle/>
          <a:p>
            <a:r>
              <a:rPr lang="ja-JP" altLang="en-US" sz="1400" dirty="0">
                <a:latin typeface="Arial" pitchFamily="34" charset="0"/>
                <a:cs typeface="Arial" pitchFamily="34" charset="0"/>
              </a:rPr>
              <a:t>・</a:t>
            </a:r>
            <a:r>
              <a:rPr lang="en-US" altLang="ja-JP" sz="1400" dirty="0">
                <a:latin typeface="Arial" pitchFamily="34" charset="0"/>
                <a:cs typeface="Arial" pitchFamily="34" charset="0"/>
              </a:rPr>
              <a:t>Characterization of enzymes</a:t>
            </a:r>
            <a:endParaRPr lang="ja-JP" altLang="en-US" sz="1400" dirty="0">
              <a:latin typeface="Arial" pitchFamily="34" charset="0"/>
              <a:cs typeface="Arial" pitchFamily="34" charset="0"/>
            </a:endParaRPr>
          </a:p>
        </p:txBody>
      </p:sp>
      <p:pic>
        <p:nvPicPr>
          <p:cNvPr id="29" name="Picture 2" descr="クリックすると新しいウィンドウで開きます"/>
          <p:cNvPicPr>
            <a:picLocks noChangeAspect="1" noChangeArrowheads="1"/>
          </p:cNvPicPr>
          <p:nvPr/>
        </p:nvPicPr>
        <p:blipFill>
          <a:blip r:embed="rId10" cstate="print"/>
          <a:srcRect l="29051" r="7990"/>
          <a:stretch>
            <a:fillRect/>
          </a:stretch>
        </p:blipFill>
        <p:spPr bwMode="auto">
          <a:xfrm>
            <a:off x="899592" y="4725144"/>
            <a:ext cx="1462519" cy="1741611"/>
          </a:xfrm>
          <a:prstGeom prst="rect">
            <a:avLst/>
          </a:prstGeom>
          <a:noFill/>
          <a:ln w="9525">
            <a:noFill/>
            <a:miter lim="800000"/>
            <a:headEnd/>
            <a:tailEnd/>
          </a:ln>
        </p:spPr>
      </p:pic>
      <p:grpSp>
        <p:nvGrpSpPr>
          <p:cNvPr id="30" name="グループ化 13"/>
          <p:cNvGrpSpPr>
            <a:grpSpLocks/>
          </p:cNvGrpSpPr>
          <p:nvPr/>
        </p:nvGrpSpPr>
        <p:grpSpPr bwMode="auto">
          <a:xfrm>
            <a:off x="2915816" y="4869160"/>
            <a:ext cx="1058862" cy="500063"/>
            <a:chOff x="7960371" y="923467"/>
            <a:chExt cx="1059714" cy="500438"/>
          </a:xfrm>
        </p:grpSpPr>
        <p:sp>
          <p:nvSpPr>
            <p:cNvPr id="31" name="Line 69"/>
            <p:cNvSpPr>
              <a:spLocks noChangeShapeType="1"/>
            </p:cNvSpPr>
            <p:nvPr/>
          </p:nvSpPr>
          <p:spPr bwMode="auto">
            <a:xfrm rot="21477944" flipV="1">
              <a:off x="8044509" y="1272717"/>
              <a:ext cx="77787" cy="39687"/>
            </a:xfrm>
            <a:prstGeom prst="line">
              <a:avLst/>
            </a:prstGeom>
            <a:noFill/>
            <a:ln w="12700">
              <a:solidFill>
                <a:schemeClr val="tx1"/>
              </a:solidFill>
              <a:round/>
              <a:headEnd/>
              <a:tailEnd/>
            </a:ln>
          </p:spPr>
          <p:txBody>
            <a:bodyPr wrap="none" anchor="ctr"/>
            <a:lstStyle/>
            <a:p>
              <a:endParaRPr lang="ja-JP" altLang="en-US"/>
            </a:p>
          </p:txBody>
        </p:sp>
        <p:sp>
          <p:nvSpPr>
            <p:cNvPr id="32" name="Line 70"/>
            <p:cNvSpPr>
              <a:spLocks noChangeShapeType="1"/>
            </p:cNvSpPr>
            <p:nvPr/>
          </p:nvSpPr>
          <p:spPr bwMode="auto">
            <a:xfrm rot="122056" flipH="1" flipV="1">
              <a:off x="8115946" y="1272717"/>
              <a:ext cx="74613" cy="39687"/>
            </a:xfrm>
            <a:prstGeom prst="line">
              <a:avLst/>
            </a:prstGeom>
            <a:noFill/>
            <a:ln w="12700">
              <a:solidFill>
                <a:schemeClr val="tx1"/>
              </a:solidFill>
              <a:round/>
              <a:headEnd/>
              <a:tailEnd/>
            </a:ln>
          </p:spPr>
          <p:txBody>
            <a:bodyPr wrap="none" anchor="ctr"/>
            <a:lstStyle/>
            <a:p>
              <a:endParaRPr lang="ja-JP" altLang="en-US"/>
            </a:p>
          </p:txBody>
        </p:sp>
        <p:sp>
          <p:nvSpPr>
            <p:cNvPr id="33" name="Line 75"/>
            <p:cNvSpPr>
              <a:spLocks noChangeShapeType="1"/>
            </p:cNvSpPr>
            <p:nvPr/>
          </p:nvSpPr>
          <p:spPr bwMode="auto">
            <a:xfrm rot="21477944" flipV="1">
              <a:off x="8184209" y="1272717"/>
              <a:ext cx="74612" cy="39687"/>
            </a:xfrm>
            <a:prstGeom prst="line">
              <a:avLst/>
            </a:prstGeom>
            <a:noFill/>
            <a:ln w="12700">
              <a:solidFill>
                <a:schemeClr val="tx1"/>
              </a:solidFill>
              <a:round/>
              <a:headEnd/>
              <a:tailEnd/>
            </a:ln>
          </p:spPr>
          <p:txBody>
            <a:bodyPr wrap="none" anchor="ctr"/>
            <a:lstStyle/>
            <a:p>
              <a:endParaRPr lang="ja-JP" altLang="en-US"/>
            </a:p>
          </p:txBody>
        </p:sp>
        <p:sp>
          <p:nvSpPr>
            <p:cNvPr id="34" name="Line 76"/>
            <p:cNvSpPr>
              <a:spLocks noChangeShapeType="1"/>
            </p:cNvSpPr>
            <p:nvPr/>
          </p:nvSpPr>
          <p:spPr bwMode="auto">
            <a:xfrm rot="122056" flipH="1" flipV="1">
              <a:off x="8252471" y="1272717"/>
              <a:ext cx="76200" cy="39687"/>
            </a:xfrm>
            <a:prstGeom prst="line">
              <a:avLst/>
            </a:prstGeom>
            <a:noFill/>
            <a:ln w="12700">
              <a:solidFill>
                <a:schemeClr val="tx1"/>
              </a:solidFill>
              <a:round/>
              <a:headEnd/>
              <a:tailEnd/>
            </a:ln>
          </p:spPr>
          <p:txBody>
            <a:bodyPr wrap="none" anchor="ctr"/>
            <a:lstStyle/>
            <a:p>
              <a:endParaRPr lang="ja-JP" altLang="en-US"/>
            </a:p>
          </p:txBody>
        </p:sp>
        <p:sp>
          <p:nvSpPr>
            <p:cNvPr id="35" name="Line 78"/>
            <p:cNvSpPr>
              <a:spLocks noChangeShapeType="1"/>
            </p:cNvSpPr>
            <p:nvPr/>
          </p:nvSpPr>
          <p:spPr bwMode="auto">
            <a:xfrm rot="21477944" flipV="1">
              <a:off x="8323909" y="1272717"/>
              <a:ext cx="74612" cy="39687"/>
            </a:xfrm>
            <a:prstGeom prst="line">
              <a:avLst/>
            </a:prstGeom>
            <a:noFill/>
            <a:ln w="12700">
              <a:solidFill>
                <a:schemeClr val="tx1"/>
              </a:solidFill>
              <a:round/>
              <a:headEnd/>
              <a:tailEnd/>
            </a:ln>
          </p:spPr>
          <p:txBody>
            <a:bodyPr wrap="none" anchor="ctr"/>
            <a:lstStyle/>
            <a:p>
              <a:endParaRPr lang="ja-JP" altLang="en-US"/>
            </a:p>
          </p:txBody>
        </p:sp>
        <p:sp>
          <p:nvSpPr>
            <p:cNvPr id="36" name="Line 79"/>
            <p:cNvSpPr>
              <a:spLocks noChangeShapeType="1"/>
            </p:cNvSpPr>
            <p:nvPr/>
          </p:nvSpPr>
          <p:spPr bwMode="auto">
            <a:xfrm rot="122056" flipH="1" flipV="1">
              <a:off x="8392171" y="1272717"/>
              <a:ext cx="74613" cy="39687"/>
            </a:xfrm>
            <a:prstGeom prst="line">
              <a:avLst/>
            </a:prstGeom>
            <a:noFill/>
            <a:ln w="12700">
              <a:solidFill>
                <a:schemeClr val="tx1"/>
              </a:solidFill>
              <a:round/>
              <a:headEnd/>
              <a:tailEnd/>
            </a:ln>
          </p:spPr>
          <p:txBody>
            <a:bodyPr wrap="none" anchor="ctr"/>
            <a:lstStyle/>
            <a:p>
              <a:endParaRPr lang="ja-JP" altLang="en-US"/>
            </a:p>
          </p:txBody>
        </p:sp>
        <p:sp>
          <p:nvSpPr>
            <p:cNvPr id="37" name="Line 81"/>
            <p:cNvSpPr>
              <a:spLocks noChangeShapeType="1"/>
            </p:cNvSpPr>
            <p:nvPr/>
          </p:nvSpPr>
          <p:spPr bwMode="auto">
            <a:xfrm rot="21477944" flipV="1">
              <a:off x="8458846" y="1272717"/>
              <a:ext cx="74613" cy="39687"/>
            </a:xfrm>
            <a:prstGeom prst="line">
              <a:avLst/>
            </a:prstGeom>
            <a:noFill/>
            <a:ln w="12700">
              <a:solidFill>
                <a:schemeClr val="tx1"/>
              </a:solidFill>
              <a:round/>
              <a:headEnd/>
              <a:tailEnd/>
            </a:ln>
          </p:spPr>
          <p:txBody>
            <a:bodyPr wrap="none" anchor="ctr"/>
            <a:lstStyle/>
            <a:p>
              <a:endParaRPr lang="ja-JP" altLang="en-US"/>
            </a:p>
          </p:txBody>
        </p:sp>
        <p:sp>
          <p:nvSpPr>
            <p:cNvPr id="38" name="Line 82"/>
            <p:cNvSpPr>
              <a:spLocks noChangeShapeType="1"/>
            </p:cNvSpPr>
            <p:nvPr/>
          </p:nvSpPr>
          <p:spPr bwMode="auto">
            <a:xfrm rot="122056" flipH="1" flipV="1">
              <a:off x="8527109" y="1272717"/>
              <a:ext cx="77787" cy="39687"/>
            </a:xfrm>
            <a:prstGeom prst="line">
              <a:avLst/>
            </a:prstGeom>
            <a:noFill/>
            <a:ln w="12700">
              <a:solidFill>
                <a:schemeClr val="tx1"/>
              </a:solidFill>
              <a:round/>
              <a:headEnd/>
              <a:tailEnd/>
            </a:ln>
          </p:spPr>
          <p:txBody>
            <a:bodyPr wrap="none" anchor="ctr"/>
            <a:lstStyle/>
            <a:p>
              <a:endParaRPr lang="ja-JP" altLang="en-US"/>
            </a:p>
          </p:txBody>
        </p:sp>
        <p:sp>
          <p:nvSpPr>
            <p:cNvPr id="39" name="Line 117"/>
            <p:cNvSpPr>
              <a:spLocks noChangeShapeType="1"/>
            </p:cNvSpPr>
            <p:nvPr/>
          </p:nvSpPr>
          <p:spPr bwMode="auto">
            <a:xfrm rot="122056">
              <a:off x="8044509" y="1067929"/>
              <a:ext cx="77787" cy="39688"/>
            </a:xfrm>
            <a:prstGeom prst="line">
              <a:avLst/>
            </a:prstGeom>
            <a:noFill/>
            <a:ln w="12700">
              <a:solidFill>
                <a:schemeClr val="tx1"/>
              </a:solidFill>
              <a:round/>
              <a:headEnd/>
              <a:tailEnd/>
            </a:ln>
          </p:spPr>
          <p:txBody>
            <a:bodyPr wrap="none" anchor="ctr"/>
            <a:lstStyle/>
            <a:p>
              <a:endParaRPr lang="ja-JP" altLang="en-US"/>
            </a:p>
          </p:txBody>
        </p:sp>
        <p:sp>
          <p:nvSpPr>
            <p:cNvPr id="40" name="Line 118"/>
            <p:cNvSpPr>
              <a:spLocks noChangeShapeType="1"/>
            </p:cNvSpPr>
            <p:nvPr/>
          </p:nvSpPr>
          <p:spPr bwMode="auto">
            <a:xfrm rot="21477944" flipH="1">
              <a:off x="8115946" y="1067929"/>
              <a:ext cx="74613" cy="39688"/>
            </a:xfrm>
            <a:prstGeom prst="line">
              <a:avLst/>
            </a:prstGeom>
            <a:noFill/>
            <a:ln w="12700">
              <a:solidFill>
                <a:schemeClr val="tx1"/>
              </a:solidFill>
              <a:round/>
              <a:headEnd/>
              <a:tailEnd/>
            </a:ln>
          </p:spPr>
          <p:txBody>
            <a:bodyPr wrap="none" anchor="ctr"/>
            <a:lstStyle/>
            <a:p>
              <a:endParaRPr lang="ja-JP" altLang="en-US"/>
            </a:p>
          </p:txBody>
        </p:sp>
        <p:sp>
          <p:nvSpPr>
            <p:cNvPr id="41" name="Line 120"/>
            <p:cNvSpPr>
              <a:spLocks noChangeShapeType="1"/>
            </p:cNvSpPr>
            <p:nvPr/>
          </p:nvSpPr>
          <p:spPr bwMode="auto">
            <a:xfrm rot="122056">
              <a:off x="8185796" y="1067929"/>
              <a:ext cx="76200" cy="39688"/>
            </a:xfrm>
            <a:prstGeom prst="line">
              <a:avLst/>
            </a:prstGeom>
            <a:noFill/>
            <a:ln w="12700">
              <a:solidFill>
                <a:schemeClr val="tx1"/>
              </a:solidFill>
              <a:round/>
              <a:headEnd/>
              <a:tailEnd/>
            </a:ln>
          </p:spPr>
          <p:txBody>
            <a:bodyPr wrap="none" anchor="ctr"/>
            <a:lstStyle/>
            <a:p>
              <a:endParaRPr lang="ja-JP" altLang="en-US"/>
            </a:p>
          </p:txBody>
        </p:sp>
        <p:sp>
          <p:nvSpPr>
            <p:cNvPr id="42" name="Line 121"/>
            <p:cNvSpPr>
              <a:spLocks noChangeShapeType="1"/>
            </p:cNvSpPr>
            <p:nvPr/>
          </p:nvSpPr>
          <p:spPr bwMode="auto">
            <a:xfrm rot="21477944" flipH="1">
              <a:off x="8257234" y="1067929"/>
              <a:ext cx="74612" cy="39688"/>
            </a:xfrm>
            <a:prstGeom prst="line">
              <a:avLst/>
            </a:prstGeom>
            <a:noFill/>
            <a:ln w="12700">
              <a:solidFill>
                <a:schemeClr val="tx1"/>
              </a:solidFill>
              <a:round/>
              <a:headEnd/>
              <a:tailEnd/>
            </a:ln>
          </p:spPr>
          <p:txBody>
            <a:bodyPr wrap="none" anchor="ctr"/>
            <a:lstStyle/>
            <a:p>
              <a:endParaRPr lang="ja-JP" altLang="en-US"/>
            </a:p>
          </p:txBody>
        </p:sp>
        <p:sp>
          <p:nvSpPr>
            <p:cNvPr id="43" name="Line 123"/>
            <p:cNvSpPr>
              <a:spLocks noChangeShapeType="1"/>
            </p:cNvSpPr>
            <p:nvPr/>
          </p:nvSpPr>
          <p:spPr bwMode="auto">
            <a:xfrm rot="122056">
              <a:off x="8325496" y="1067929"/>
              <a:ext cx="77788" cy="39688"/>
            </a:xfrm>
            <a:prstGeom prst="line">
              <a:avLst/>
            </a:prstGeom>
            <a:noFill/>
            <a:ln w="12700">
              <a:solidFill>
                <a:schemeClr val="tx1"/>
              </a:solidFill>
              <a:round/>
              <a:headEnd/>
              <a:tailEnd/>
            </a:ln>
          </p:spPr>
          <p:txBody>
            <a:bodyPr wrap="none" anchor="ctr"/>
            <a:lstStyle/>
            <a:p>
              <a:endParaRPr lang="ja-JP" altLang="en-US"/>
            </a:p>
          </p:txBody>
        </p:sp>
        <p:sp>
          <p:nvSpPr>
            <p:cNvPr id="44" name="Line 124"/>
            <p:cNvSpPr>
              <a:spLocks noChangeShapeType="1"/>
            </p:cNvSpPr>
            <p:nvPr/>
          </p:nvSpPr>
          <p:spPr bwMode="auto">
            <a:xfrm rot="21477944" flipH="1">
              <a:off x="8396934" y="1067929"/>
              <a:ext cx="74612" cy="39688"/>
            </a:xfrm>
            <a:prstGeom prst="line">
              <a:avLst/>
            </a:prstGeom>
            <a:noFill/>
            <a:ln w="12700">
              <a:solidFill>
                <a:schemeClr val="tx1"/>
              </a:solidFill>
              <a:round/>
              <a:headEnd/>
              <a:tailEnd/>
            </a:ln>
          </p:spPr>
          <p:txBody>
            <a:bodyPr wrap="none" anchor="ctr"/>
            <a:lstStyle/>
            <a:p>
              <a:endParaRPr lang="ja-JP" altLang="en-US"/>
            </a:p>
          </p:txBody>
        </p:sp>
        <p:sp>
          <p:nvSpPr>
            <p:cNvPr id="45" name="Rectangle 628"/>
            <p:cNvSpPr>
              <a:spLocks noChangeArrowheads="1"/>
            </p:cNvSpPr>
            <p:nvPr/>
          </p:nvSpPr>
          <p:spPr bwMode="auto">
            <a:xfrm>
              <a:off x="8360421" y="923467"/>
              <a:ext cx="475024" cy="215694"/>
            </a:xfrm>
            <a:prstGeom prst="rect">
              <a:avLst/>
            </a:prstGeom>
            <a:noFill/>
            <a:ln w="12700">
              <a:noFill/>
              <a:miter lim="800000"/>
              <a:headEnd/>
              <a:tailEnd/>
            </a:ln>
          </p:spPr>
          <p:txBody>
            <a:bodyPr wrap="none">
              <a:spAutoFit/>
            </a:bodyPr>
            <a:lstStyle/>
            <a:p>
              <a:r>
                <a:rPr lang="en-US" altLang="ja-JP" sz="800" dirty="0">
                  <a:latin typeface="Times New Roman" pitchFamily="18" charset="0"/>
                  <a:cs typeface="Times New Roman" pitchFamily="18" charset="0"/>
                </a:rPr>
                <a:t>COOH</a:t>
              </a:r>
            </a:p>
          </p:txBody>
        </p:sp>
        <p:sp>
          <p:nvSpPr>
            <p:cNvPr id="46" name="Line 616"/>
            <p:cNvSpPr>
              <a:spLocks noChangeShapeType="1"/>
            </p:cNvSpPr>
            <p:nvPr/>
          </p:nvSpPr>
          <p:spPr bwMode="auto">
            <a:xfrm>
              <a:off x="7968309" y="1201279"/>
              <a:ext cx="87312" cy="111125"/>
            </a:xfrm>
            <a:prstGeom prst="line">
              <a:avLst/>
            </a:prstGeom>
            <a:noFill/>
            <a:ln w="12700">
              <a:solidFill>
                <a:schemeClr val="tx1"/>
              </a:solidFill>
              <a:round/>
              <a:headEnd/>
              <a:tailEnd/>
            </a:ln>
          </p:spPr>
          <p:txBody>
            <a:bodyPr wrap="none" anchor="ctr"/>
            <a:lstStyle/>
            <a:p>
              <a:endParaRPr lang="ja-JP" altLang="en-US"/>
            </a:p>
          </p:txBody>
        </p:sp>
        <p:sp>
          <p:nvSpPr>
            <p:cNvPr id="47" name="Line 616"/>
            <p:cNvSpPr>
              <a:spLocks noChangeShapeType="1"/>
            </p:cNvSpPr>
            <p:nvPr/>
          </p:nvSpPr>
          <p:spPr bwMode="auto">
            <a:xfrm flipV="1">
              <a:off x="7960371" y="1066342"/>
              <a:ext cx="93663" cy="139700"/>
            </a:xfrm>
            <a:prstGeom prst="line">
              <a:avLst/>
            </a:prstGeom>
            <a:noFill/>
            <a:ln w="12700">
              <a:solidFill>
                <a:schemeClr val="tx1"/>
              </a:solidFill>
              <a:round/>
              <a:headEnd/>
              <a:tailEnd/>
            </a:ln>
          </p:spPr>
          <p:txBody>
            <a:bodyPr wrap="none" anchor="ctr"/>
            <a:lstStyle/>
            <a:p>
              <a:endParaRPr lang="ja-JP" altLang="en-US"/>
            </a:p>
          </p:txBody>
        </p:sp>
        <p:sp>
          <p:nvSpPr>
            <p:cNvPr id="48" name="Rectangle 628"/>
            <p:cNvSpPr>
              <a:spLocks noChangeArrowheads="1"/>
            </p:cNvSpPr>
            <p:nvPr/>
          </p:nvSpPr>
          <p:spPr bwMode="auto">
            <a:xfrm>
              <a:off x="8545061" y="1208211"/>
              <a:ext cx="475024" cy="215694"/>
            </a:xfrm>
            <a:prstGeom prst="rect">
              <a:avLst/>
            </a:prstGeom>
            <a:noFill/>
            <a:ln w="12700">
              <a:noFill/>
              <a:miter lim="800000"/>
              <a:headEnd/>
              <a:tailEnd/>
            </a:ln>
          </p:spPr>
          <p:txBody>
            <a:bodyPr wrap="none">
              <a:spAutoFit/>
            </a:bodyPr>
            <a:lstStyle/>
            <a:p>
              <a:r>
                <a:rPr lang="en-US" altLang="ja-JP" sz="800">
                  <a:latin typeface="Times New Roman" pitchFamily="18" charset="0"/>
                  <a:cs typeface="Times New Roman" pitchFamily="18" charset="0"/>
                </a:rPr>
                <a:t>COOH</a:t>
              </a:r>
            </a:p>
          </p:txBody>
        </p:sp>
      </p:grpSp>
      <p:grpSp>
        <p:nvGrpSpPr>
          <p:cNvPr id="49" name="グループ化 32"/>
          <p:cNvGrpSpPr>
            <a:grpSpLocks/>
          </p:cNvGrpSpPr>
          <p:nvPr/>
        </p:nvGrpSpPr>
        <p:grpSpPr bwMode="auto">
          <a:xfrm>
            <a:off x="3419872" y="5373216"/>
            <a:ext cx="874712" cy="608012"/>
            <a:chOff x="8222643" y="3009807"/>
            <a:chExt cx="874861" cy="606786"/>
          </a:xfrm>
        </p:grpSpPr>
        <p:grpSp>
          <p:nvGrpSpPr>
            <p:cNvPr id="50" name="グループ化 33"/>
            <p:cNvGrpSpPr>
              <a:grpSpLocks/>
            </p:cNvGrpSpPr>
            <p:nvPr/>
          </p:nvGrpSpPr>
          <p:grpSpPr bwMode="auto">
            <a:xfrm>
              <a:off x="8222643" y="3009807"/>
              <a:ext cx="874861" cy="388937"/>
              <a:chOff x="3796915" y="2369713"/>
              <a:chExt cx="874861" cy="388937"/>
            </a:xfrm>
          </p:grpSpPr>
          <p:sp>
            <p:nvSpPr>
              <p:cNvPr id="53" name="Line 69"/>
              <p:cNvSpPr>
                <a:spLocks noChangeShapeType="1"/>
              </p:cNvSpPr>
              <p:nvPr/>
            </p:nvSpPr>
            <p:spPr bwMode="auto">
              <a:xfrm rot="21477944" flipV="1">
                <a:off x="3881053" y="2718963"/>
                <a:ext cx="77787" cy="39687"/>
              </a:xfrm>
              <a:prstGeom prst="line">
                <a:avLst/>
              </a:prstGeom>
              <a:noFill/>
              <a:ln w="12700">
                <a:solidFill>
                  <a:schemeClr val="tx1"/>
                </a:solidFill>
                <a:round/>
                <a:headEnd/>
                <a:tailEnd/>
              </a:ln>
            </p:spPr>
            <p:txBody>
              <a:bodyPr wrap="none" anchor="ctr"/>
              <a:lstStyle/>
              <a:p>
                <a:endParaRPr lang="ja-JP" altLang="en-US"/>
              </a:p>
            </p:txBody>
          </p:sp>
          <p:sp>
            <p:nvSpPr>
              <p:cNvPr id="54" name="Line 70"/>
              <p:cNvSpPr>
                <a:spLocks noChangeShapeType="1"/>
              </p:cNvSpPr>
              <p:nvPr/>
            </p:nvSpPr>
            <p:spPr bwMode="auto">
              <a:xfrm rot="122056" flipH="1" flipV="1">
                <a:off x="3952490" y="2718963"/>
                <a:ext cx="74613" cy="39687"/>
              </a:xfrm>
              <a:prstGeom prst="line">
                <a:avLst/>
              </a:prstGeom>
              <a:noFill/>
              <a:ln w="12700">
                <a:solidFill>
                  <a:schemeClr val="tx1"/>
                </a:solidFill>
                <a:round/>
                <a:headEnd/>
                <a:tailEnd/>
              </a:ln>
            </p:spPr>
            <p:txBody>
              <a:bodyPr wrap="none" anchor="ctr"/>
              <a:lstStyle/>
              <a:p>
                <a:endParaRPr lang="ja-JP" altLang="en-US"/>
              </a:p>
            </p:txBody>
          </p:sp>
          <p:sp>
            <p:nvSpPr>
              <p:cNvPr id="55" name="Line 75"/>
              <p:cNvSpPr>
                <a:spLocks noChangeShapeType="1"/>
              </p:cNvSpPr>
              <p:nvPr/>
            </p:nvSpPr>
            <p:spPr bwMode="auto">
              <a:xfrm rot="21477944" flipV="1">
                <a:off x="4020753" y="2718963"/>
                <a:ext cx="74612" cy="39687"/>
              </a:xfrm>
              <a:prstGeom prst="line">
                <a:avLst/>
              </a:prstGeom>
              <a:noFill/>
              <a:ln w="12700">
                <a:solidFill>
                  <a:schemeClr val="tx1"/>
                </a:solidFill>
                <a:round/>
                <a:headEnd/>
                <a:tailEnd/>
              </a:ln>
            </p:spPr>
            <p:txBody>
              <a:bodyPr wrap="none" anchor="ctr"/>
              <a:lstStyle/>
              <a:p>
                <a:endParaRPr lang="ja-JP" altLang="en-US"/>
              </a:p>
            </p:txBody>
          </p:sp>
          <p:sp>
            <p:nvSpPr>
              <p:cNvPr id="56" name="Line 76"/>
              <p:cNvSpPr>
                <a:spLocks noChangeShapeType="1"/>
              </p:cNvSpPr>
              <p:nvPr/>
            </p:nvSpPr>
            <p:spPr bwMode="auto">
              <a:xfrm rot="122056" flipH="1" flipV="1">
                <a:off x="4089015" y="2718963"/>
                <a:ext cx="76200" cy="39687"/>
              </a:xfrm>
              <a:prstGeom prst="line">
                <a:avLst/>
              </a:prstGeom>
              <a:noFill/>
              <a:ln w="12700">
                <a:solidFill>
                  <a:schemeClr val="tx1"/>
                </a:solidFill>
                <a:round/>
                <a:headEnd/>
                <a:tailEnd/>
              </a:ln>
            </p:spPr>
            <p:txBody>
              <a:bodyPr wrap="none" anchor="ctr"/>
              <a:lstStyle/>
              <a:p>
                <a:endParaRPr lang="ja-JP" altLang="en-US"/>
              </a:p>
            </p:txBody>
          </p:sp>
          <p:sp>
            <p:nvSpPr>
              <p:cNvPr id="57" name="Line 78"/>
              <p:cNvSpPr>
                <a:spLocks noChangeShapeType="1"/>
              </p:cNvSpPr>
              <p:nvPr/>
            </p:nvSpPr>
            <p:spPr bwMode="auto">
              <a:xfrm rot="21477944" flipV="1">
                <a:off x="4160453" y="2718963"/>
                <a:ext cx="74612" cy="39687"/>
              </a:xfrm>
              <a:prstGeom prst="line">
                <a:avLst/>
              </a:prstGeom>
              <a:noFill/>
              <a:ln w="12700">
                <a:solidFill>
                  <a:schemeClr val="tx1"/>
                </a:solidFill>
                <a:round/>
                <a:headEnd/>
                <a:tailEnd/>
              </a:ln>
            </p:spPr>
            <p:txBody>
              <a:bodyPr wrap="none" anchor="ctr"/>
              <a:lstStyle/>
              <a:p>
                <a:endParaRPr lang="ja-JP" altLang="en-US"/>
              </a:p>
            </p:txBody>
          </p:sp>
          <p:sp>
            <p:nvSpPr>
              <p:cNvPr id="58" name="Line 79"/>
              <p:cNvSpPr>
                <a:spLocks noChangeShapeType="1"/>
              </p:cNvSpPr>
              <p:nvPr/>
            </p:nvSpPr>
            <p:spPr bwMode="auto">
              <a:xfrm rot="122056" flipH="1" flipV="1">
                <a:off x="4228715" y="2718963"/>
                <a:ext cx="74613" cy="39687"/>
              </a:xfrm>
              <a:prstGeom prst="line">
                <a:avLst/>
              </a:prstGeom>
              <a:noFill/>
              <a:ln w="12700">
                <a:solidFill>
                  <a:schemeClr val="tx1"/>
                </a:solidFill>
                <a:round/>
                <a:headEnd/>
                <a:tailEnd/>
              </a:ln>
            </p:spPr>
            <p:txBody>
              <a:bodyPr wrap="none" anchor="ctr"/>
              <a:lstStyle/>
              <a:p>
                <a:endParaRPr lang="ja-JP" altLang="en-US"/>
              </a:p>
            </p:txBody>
          </p:sp>
          <p:sp>
            <p:nvSpPr>
              <p:cNvPr id="59" name="Line 81"/>
              <p:cNvSpPr>
                <a:spLocks noChangeShapeType="1"/>
              </p:cNvSpPr>
              <p:nvPr/>
            </p:nvSpPr>
            <p:spPr bwMode="auto">
              <a:xfrm rot="21477944" flipV="1">
                <a:off x="4295390" y="2718963"/>
                <a:ext cx="74613" cy="39687"/>
              </a:xfrm>
              <a:prstGeom prst="line">
                <a:avLst/>
              </a:prstGeom>
              <a:noFill/>
              <a:ln w="12700">
                <a:solidFill>
                  <a:schemeClr val="tx1"/>
                </a:solidFill>
                <a:round/>
                <a:headEnd/>
                <a:tailEnd/>
              </a:ln>
            </p:spPr>
            <p:txBody>
              <a:bodyPr wrap="none" anchor="ctr"/>
              <a:lstStyle/>
              <a:p>
                <a:endParaRPr lang="ja-JP" altLang="en-US"/>
              </a:p>
            </p:txBody>
          </p:sp>
          <p:sp>
            <p:nvSpPr>
              <p:cNvPr id="60" name="Line 82"/>
              <p:cNvSpPr>
                <a:spLocks noChangeShapeType="1"/>
              </p:cNvSpPr>
              <p:nvPr/>
            </p:nvSpPr>
            <p:spPr bwMode="auto">
              <a:xfrm rot="122056" flipH="1" flipV="1">
                <a:off x="4363653" y="2718963"/>
                <a:ext cx="77787" cy="39687"/>
              </a:xfrm>
              <a:prstGeom prst="line">
                <a:avLst/>
              </a:prstGeom>
              <a:noFill/>
              <a:ln w="12700">
                <a:solidFill>
                  <a:schemeClr val="tx1"/>
                </a:solidFill>
                <a:round/>
                <a:headEnd/>
                <a:tailEnd/>
              </a:ln>
            </p:spPr>
            <p:txBody>
              <a:bodyPr wrap="none" anchor="ctr"/>
              <a:lstStyle/>
              <a:p>
                <a:endParaRPr lang="ja-JP" altLang="en-US"/>
              </a:p>
            </p:txBody>
          </p:sp>
          <p:sp>
            <p:nvSpPr>
              <p:cNvPr id="61" name="Line 84"/>
              <p:cNvSpPr>
                <a:spLocks noChangeShapeType="1"/>
              </p:cNvSpPr>
              <p:nvPr/>
            </p:nvSpPr>
            <p:spPr bwMode="auto">
              <a:xfrm rot="21477944" flipV="1">
                <a:off x="4431915" y="2718963"/>
                <a:ext cx="76200" cy="36512"/>
              </a:xfrm>
              <a:prstGeom prst="line">
                <a:avLst/>
              </a:prstGeom>
              <a:noFill/>
              <a:ln w="12700">
                <a:solidFill>
                  <a:schemeClr val="tx1"/>
                </a:solidFill>
                <a:round/>
                <a:headEnd/>
                <a:tailEnd/>
              </a:ln>
            </p:spPr>
            <p:txBody>
              <a:bodyPr wrap="none" anchor="ctr"/>
              <a:lstStyle/>
              <a:p>
                <a:endParaRPr lang="ja-JP" altLang="en-US"/>
              </a:p>
            </p:txBody>
          </p:sp>
          <p:sp>
            <p:nvSpPr>
              <p:cNvPr id="62" name="Line 117"/>
              <p:cNvSpPr>
                <a:spLocks noChangeShapeType="1"/>
              </p:cNvSpPr>
              <p:nvPr/>
            </p:nvSpPr>
            <p:spPr bwMode="auto">
              <a:xfrm rot="122056">
                <a:off x="3881053" y="2514175"/>
                <a:ext cx="77787" cy="39688"/>
              </a:xfrm>
              <a:prstGeom prst="line">
                <a:avLst/>
              </a:prstGeom>
              <a:noFill/>
              <a:ln w="12700">
                <a:solidFill>
                  <a:schemeClr val="tx1"/>
                </a:solidFill>
                <a:round/>
                <a:headEnd/>
                <a:tailEnd/>
              </a:ln>
            </p:spPr>
            <p:txBody>
              <a:bodyPr wrap="none" anchor="ctr"/>
              <a:lstStyle/>
              <a:p>
                <a:endParaRPr lang="ja-JP" altLang="en-US"/>
              </a:p>
            </p:txBody>
          </p:sp>
          <p:sp>
            <p:nvSpPr>
              <p:cNvPr id="63" name="Line 118"/>
              <p:cNvSpPr>
                <a:spLocks noChangeShapeType="1"/>
              </p:cNvSpPr>
              <p:nvPr/>
            </p:nvSpPr>
            <p:spPr bwMode="auto">
              <a:xfrm rot="21477944" flipH="1">
                <a:off x="3952490" y="2514175"/>
                <a:ext cx="74613" cy="39688"/>
              </a:xfrm>
              <a:prstGeom prst="line">
                <a:avLst/>
              </a:prstGeom>
              <a:noFill/>
              <a:ln w="12700">
                <a:solidFill>
                  <a:schemeClr val="tx1"/>
                </a:solidFill>
                <a:round/>
                <a:headEnd/>
                <a:tailEnd/>
              </a:ln>
            </p:spPr>
            <p:txBody>
              <a:bodyPr wrap="none" anchor="ctr"/>
              <a:lstStyle/>
              <a:p>
                <a:endParaRPr lang="ja-JP" altLang="en-US"/>
              </a:p>
            </p:txBody>
          </p:sp>
          <p:sp>
            <p:nvSpPr>
              <p:cNvPr id="64" name="Line 120"/>
              <p:cNvSpPr>
                <a:spLocks noChangeShapeType="1"/>
              </p:cNvSpPr>
              <p:nvPr/>
            </p:nvSpPr>
            <p:spPr bwMode="auto">
              <a:xfrm rot="122056">
                <a:off x="4022340" y="2514175"/>
                <a:ext cx="76200" cy="39688"/>
              </a:xfrm>
              <a:prstGeom prst="line">
                <a:avLst/>
              </a:prstGeom>
              <a:noFill/>
              <a:ln w="12700">
                <a:solidFill>
                  <a:schemeClr val="tx1"/>
                </a:solidFill>
                <a:round/>
                <a:headEnd/>
                <a:tailEnd/>
              </a:ln>
            </p:spPr>
            <p:txBody>
              <a:bodyPr wrap="none" anchor="ctr"/>
              <a:lstStyle/>
              <a:p>
                <a:endParaRPr lang="ja-JP" altLang="en-US"/>
              </a:p>
            </p:txBody>
          </p:sp>
          <p:sp>
            <p:nvSpPr>
              <p:cNvPr id="65" name="Line 121"/>
              <p:cNvSpPr>
                <a:spLocks noChangeShapeType="1"/>
              </p:cNvSpPr>
              <p:nvPr/>
            </p:nvSpPr>
            <p:spPr bwMode="auto">
              <a:xfrm rot="21477944" flipH="1">
                <a:off x="4093778" y="2514175"/>
                <a:ext cx="74612" cy="39688"/>
              </a:xfrm>
              <a:prstGeom prst="line">
                <a:avLst/>
              </a:prstGeom>
              <a:noFill/>
              <a:ln w="12700">
                <a:solidFill>
                  <a:schemeClr val="tx1"/>
                </a:solidFill>
                <a:round/>
                <a:headEnd/>
                <a:tailEnd/>
              </a:ln>
            </p:spPr>
            <p:txBody>
              <a:bodyPr wrap="none" anchor="ctr"/>
              <a:lstStyle/>
              <a:p>
                <a:endParaRPr lang="ja-JP" altLang="en-US"/>
              </a:p>
            </p:txBody>
          </p:sp>
          <p:sp>
            <p:nvSpPr>
              <p:cNvPr id="66" name="Line 123"/>
              <p:cNvSpPr>
                <a:spLocks noChangeShapeType="1"/>
              </p:cNvSpPr>
              <p:nvPr/>
            </p:nvSpPr>
            <p:spPr bwMode="auto">
              <a:xfrm rot="122056">
                <a:off x="4162040" y="2514175"/>
                <a:ext cx="77788" cy="39688"/>
              </a:xfrm>
              <a:prstGeom prst="line">
                <a:avLst/>
              </a:prstGeom>
              <a:noFill/>
              <a:ln w="12700">
                <a:solidFill>
                  <a:schemeClr val="tx1"/>
                </a:solidFill>
                <a:round/>
                <a:headEnd/>
                <a:tailEnd/>
              </a:ln>
            </p:spPr>
            <p:txBody>
              <a:bodyPr wrap="none" anchor="ctr"/>
              <a:lstStyle/>
              <a:p>
                <a:endParaRPr lang="ja-JP" altLang="en-US"/>
              </a:p>
            </p:txBody>
          </p:sp>
          <p:sp>
            <p:nvSpPr>
              <p:cNvPr id="67" name="Line 124"/>
              <p:cNvSpPr>
                <a:spLocks noChangeShapeType="1"/>
              </p:cNvSpPr>
              <p:nvPr/>
            </p:nvSpPr>
            <p:spPr bwMode="auto">
              <a:xfrm rot="21477944" flipH="1">
                <a:off x="4233478" y="2514175"/>
                <a:ext cx="74612" cy="39688"/>
              </a:xfrm>
              <a:prstGeom prst="line">
                <a:avLst/>
              </a:prstGeom>
              <a:noFill/>
              <a:ln w="12700">
                <a:solidFill>
                  <a:schemeClr val="tx1"/>
                </a:solidFill>
                <a:round/>
                <a:headEnd/>
                <a:tailEnd/>
              </a:ln>
            </p:spPr>
            <p:txBody>
              <a:bodyPr wrap="none" anchor="ctr"/>
              <a:lstStyle/>
              <a:p>
                <a:endParaRPr lang="ja-JP" altLang="en-US"/>
              </a:p>
            </p:txBody>
          </p:sp>
          <p:sp>
            <p:nvSpPr>
              <p:cNvPr id="68" name="Rectangle 628"/>
              <p:cNvSpPr>
                <a:spLocks noChangeArrowheads="1"/>
              </p:cNvSpPr>
              <p:nvPr/>
            </p:nvSpPr>
            <p:spPr bwMode="auto">
              <a:xfrm>
                <a:off x="4196965" y="2369713"/>
                <a:ext cx="474811" cy="215123"/>
              </a:xfrm>
              <a:prstGeom prst="rect">
                <a:avLst/>
              </a:prstGeom>
              <a:noFill/>
              <a:ln w="12700">
                <a:noFill/>
                <a:miter lim="800000"/>
                <a:headEnd/>
                <a:tailEnd/>
              </a:ln>
            </p:spPr>
            <p:txBody>
              <a:bodyPr wrap="none">
                <a:spAutoFit/>
              </a:bodyPr>
              <a:lstStyle/>
              <a:p>
                <a:r>
                  <a:rPr lang="en-US" altLang="ja-JP" sz="800" dirty="0">
                    <a:latin typeface="Times New Roman" pitchFamily="18" charset="0"/>
                    <a:cs typeface="Times New Roman" pitchFamily="18" charset="0"/>
                  </a:rPr>
                  <a:t>COOH</a:t>
                </a:r>
              </a:p>
            </p:txBody>
          </p:sp>
          <p:sp>
            <p:nvSpPr>
              <p:cNvPr id="69" name="Line 616"/>
              <p:cNvSpPr>
                <a:spLocks noChangeShapeType="1"/>
              </p:cNvSpPr>
              <p:nvPr/>
            </p:nvSpPr>
            <p:spPr bwMode="auto">
              <a:xfrm>
                <a:off x="3804853" y="2647525"/>
                <a:ext cx="87312" cy="111125"/>
              </a:xfrm>
              <a:prstGeom prst="line">
                <a:avLst/>
              </a:prstGeom>
              <a:noFill/>
              <a:ln w="12700">
                <a:solidFill>
                  <a:schemeClr val="tx1"/>
                </a:solidFill>
                <a:round/>
                <a:headEnd/>
                <a:tailEnd/>
              </a:ln>
            </p:spPr>
            <p:txBody>
              <a:bodyPr wrap="none" anchor="ctr"/>
              <a:lstStyle/>
              <a:p>
                <a:endParaRPr lang="ja-JP" altLang="en-US"/>
              </a:p>
            </p:txBody>
          </p:sp>
          <p:sp>
            <p:nvSpPr>
              <p:cNvPr id="70" name="Line 616"/>
              <p:cNvSpPr>
                <a:spLocks noChangeShapeType="1"/>
              </p:cNvSpPr>
              <p:nvPr/>
            </p:nvSpPr>
            <p:spPr bwMode="auto">
              <a:xfrm flipV="1">
                <a:off x="3796915" y="2512588"/>
                <a:ext cx="93663" cy="139700"/>
              </a:xfrm>
              <a:prstGeom prst="line">
                <a:avLst/>
              </a:prstGeom>
              <a:noFill/>
              <a:ln w="12700">
                <a:solidFill>
                  <a:schemeClr val="tx1"/>
                </a:solidFill>
                <a:round/>
                <a:headEnd/>
                <a:tailEnd/>
              </a:ln>
            </p:spPr>
            <p:txBody>
              <a:bodyPr wrap="none" anchor="ctr"/>
              <a:lstStyle/>
              <a:p>
                <a:endParaRPr lang="ja-JP" altLang="en-US"/>
              </a:p>
            </p:txBody>
          </p:sp>
        </p:grpSp>
        <p:sp>
          <p:nvSpPr>
            <p:cNvPr id="51" name="Rectangle 628"/>
            <p:cNvSpPr>
              <a:spLocks noChangeArrowheads="1"/>
            </p:cNvSpPr>
            <p:nvPr/>
          </p:nvSpPr>
          <p:spPr bwMode="auto">
            <a:xfrm>
              <a:off x="8327247" y="3401470"/>
              <a:ext cx="365806" cy="215123"/>
            </a:xfrm>
            <a:prstGeom prst="rect">
              <a:avLst/>
            </a:prstGeom>
            <a:noFill/>
            <a:ln w="12700">
              <a:noFill/>
              <a:miter lim="800000"/>
              <a:headEnd/>
              <a:tailEnd/>
            </a:ln>
          </p:spPr>
          <p:txBody>
            <a:bodyPr wrap="none">
              <a:spAutoFit/>
            </a:bodyPr>
            <a:lstStyle/>
            <a:p>
              <a:r>
                <a:rPr lang="en-US" altLang="ja-JP" sz="800">
                  <a:latin typeface="Times New Roman" pitchFamily="18" charset="0"/>
                  <a:cs typeface="Times New Roman" pitchFamily="18" charset="0"/>
                </a:rPr>
                <a:t>NH</a:t>
              </a:r>
              <a:r>
                <a:rPr lang="en-US" altLang="ja-JP" sz="800" baseline="-25000">
                  <a:latin typeface="Times New Roman" pitchFamily="18" charset="0"/>
                  <a:cs typeface="Times New Roman" pitchFamily="18" charset="0"/>
                </a:rPr>
                <a:t>2</a:t>
              </a:r>
            </a:p>
          </p:txBody>
        </p:sp>
        <p:sp>
          <p:nvSpPr>
            <p:cNvPr id="52" name="Line 82"/>
            <p:cNvSpPr>
              <a:spLocks noChangeShapeType="1"/>
            </p:cNvSpPr>
            <p:nvPr/>
          </p:nvSpPr>
          <p:spPr bwMode="auto">
            <a:xfrm rot="122056" flipH="1" flipV="1">
              <a:off x="8448682" y="3394518"/>
              <a:ext cx="766" cy="61249"/>
            </a:xfrm>
            <a:prstGeom prst="line">
              <a:avLst/>
            </a:prstGeom>
            <a:noFill/>
            <a:ln w="12700">
              <a:solidFill>
                <a:schemeClr val="tx1"/>
              </a:solidFill>
              <a:round/>
              <a:headEnd/>
              <a:tailEnd/>
            </a:ln>
          </p:spPr>
          <p:txBody>
            <a:bodyPr wrap="none" anchor="ctr"/>
            <a:lstStyle/>
            <a:p>
              <a:endParaRPr lang="ja-JP" altLang="en-US"/>
            </a:p>
          </p:txBody>
        </p:sp>
      </p:grpSp>
      <p:grpSp>
        <p:nvGrpSpPr>
          <p:cNvPr id="71" name="グループ化 55"/>
          <p:cNvGrpSpPr>
            <a:grpSpLocks/>
          </p:cNvGrpSpPr>
          <p:nvPr/>
        </p:nvGrpSpPr>
        <p:grpSpPr bwMode="auto">
          <a:xfrm>
            <a:off x="2627784" y="5877272"/>
            <a:ext cx="1062038" cy="366713"/>
            <a:chOff x="3654775" y="3980555"/>
            <a:chExt cx="1062185" cy="366713"/>
          </a:xfrm>
        </p:grpSpPr>
        <p:sp>
          <p:nvSpPr>
            <p:cNvPr id="72" name="Line 413"/>
            <p:cNvSpPr>
              <a:spLocks noChangeShapeType="1"/>
            </p:cNvSpPr>
            <p:nvPr/>
          </p:nvSpPr>
          <p:spPr bwMode="auto">
            <a:xfrm rot="122056">
              <a:off x="3818288" y="4093268"/>
              <a:ext cx="76200" cy="38100"/>
            </a:xfrm>
            <a:prstGeom prst="line">
              <a:avLst/>
            </a:prstGeom>
            <a:noFill/>
            <a:ln w="12700">
              <a:solidFill>
                <a:schemeClr val="tx1"/>
              </a:solidFill>
              <a:round/>
              <a:headEnd/>
              <a:tailEnd/>
            </a:ln>
          </p:spPr>
          <p:txBody>
            <a:bodyPr wrap="none" anchor="ctr"/>
            <a:lstStyle/>
            <a:p>
              <a:endParaRPr lang="ja-JP" altLang="en-US"/>
            </a:p>
          </p:txBody>
        </p:sp>
        <p:sp>
          <p:nvSpPr>
            <p:cNvPr id="73" name="Line 414"/>
            <p:cNvSpPr>
              <a:spLocks noChangeShapeType="1"/>
            </p:cNvSpPr>
            <p:nvPr/>
          </p:nvSpPr>
          <p:spPr bwMode="auto">
            <a:xfrm rot="21477944" flipH="1">
              <a:off x="3888138" y="4093268"/>
              <a:ext cx="77787" cy="38100"/>
            </a:xfrm>
            <a:prstGeom prst="line">
              <a:avLst/>
            </a:prstGeom>
            <a:noFill/>
            <a:ln w="12700">
              <a:solidFill>
                <a:schemeClr val="tx1"/>
              </a:solidFill>
              <a:round/>
              <a:headEnd/>
              <a:tailEnd/>
            </a:ln>
          </p:spPr>
          <p:txBody>
            <a:bodyPr wrap="none" anchor="ctr"/>
            <a:lstStyle/>
            <a:p>
              <a:endParaRPr lang="ja-JP" altLang="en-US"/>
            </a:p>
          </p:txBody>
        </p:sp>
        <p:sp>
          <p:nvSpPr>
            <p:cNvPr id="74" name="Line 416"/>
            <p:cNvSpPr>
              <a:spLocks noChangeShapeType="1"/>
            </p:cNvSpPr>
            <p:nvPr/>
          </p:nvSpPr>
          <p:spPr bwMode="auto">
            <a:xfrm rot="122056">
              <a:off x="4038950" y="4093268"/>
              <a:ext cx="74613" cy="38100"/>
            </a:xfrm>
            <a:prstGeom prst="line">
              <a:avLst/>
            </a:prstGeom>
            <a:noFill/>
            <a:ln w="12700">
              <a:solidFill>
                <a:schemeClr val="tx1"/>
              </a:solidFill>
              <a:round/>
              <a:headEnd/>
              <a:tailEnd/>
            </a:ln>
          </p:spPr>
          <p:txBody>
            <a:bodyPr wrap="none" anchor="ctr"/>
            <a:lstStyle/>
            <a:p>
              <a:endParaRPr lang="ja-JP" altLang="en-US"/>
            </a:p>
          </p:txBody>
        </p:sp>
        <p:sp>
          <p:nvSpPr>
            <p:cNvPr id="75" name="Line 417"/>
            <p:cNvSpPr>
              <a:spLocks noChangeShapeType="1"/>
            </p:cNvSpPr>
            <p:nvPr/>
          </p:nvSpPr>
          <p:spPr bwMode="auto">
            <a:xfrm rot="21477944" flipH="1">
              <a:off x="4107213" y="4093268"/>
              <a:ext cx="74612" cy="38100"/>
            </a:xfrm>
            <a:prstGeom prst="line">
              <a:avLst/>
            </a:prstGeom>
            <a:noFill/>
            <a:ln w="12700">
              <a:solidFill>
                <a:schemeClr val="tx1"/>
              </a:solidFill>
              <a:round/>
              <a:headEnd/>
              <a:tailEnd/>
            </a:ln>
          </p:spPr>
          <p:txBody>
            <a:bodyPr wrap="none" anchor="ctr"/>
            <a:lstStyle/>
            <a:p>
              <a:endParaRPr lang="ja-JP" altLang="en-US"/>
            </a:p>
          </p:txBody>
        </p:sp>
        <p:sp>
          <p:nvSpPr>
            <p:cNvPr id="76" name="Line 418"/>
            <p:cNvSpPr>
              <a:spLocks noChangeShapeType="1"/>
            </p:cNvSpPr>
            <p:nvPr/>
          </p:nvSpPr>
          <p:spPr bwMode="auto">
            <a:xfrm rot="122056">
              <a:off x="4177063" y="4093268"/>
              <a:ext cx="76200" cy="38100"/>
            </a:xfrm>
            <a:prstGeom prst="line">
              <a:avLst/>
            </a:prstGeom>
            <a:noFill/>
            <a:ln w="12700">
              <a:solidFill>
                <a:schemeClr val="tx1"/>
              </a:solidFill>
              <a:round/>
              <a:headEnd/>
              <a:tailEnd/>
            </a:ln>
          </p:spPr>
          <p:txBody>
            <a:bodyPr wrap="none" anchor="ctr"/>
            <a:lstStyle/>
            <a:p>
              <a:endParaRPr lang="ja-JP" altLang="en-US"/>
            </a:p>
          </p:txBody>
        </p:sp>
        <p:sp>
          <p:nvSpPr>
            <p:cNvPr id="77" name="Line 435"/>
            <p:cNvSpPr>
              <a:spLocks noChangeShapeType="1"/>
            </p:cNvSpPr>
            <p:nvPr/>
          </p:nvSpPr>
          <p:spPr bwMode="auto">
            <a:xfrm rot="-1555887">
              <a:off x="3748438" y="4075805"/>
              <a:ext cx="74612" cy="38100"/>
            </a:xfrm>
            <a:prstGeom prst="line">
              <a:avLst/>
            </a:prstGeom>
            <a:noFill/>
            <a:ln w="12700">
              <a:solidFill>
                <a:schemeClr val="tx1"/>
              </a:solidFill>
              <a:round/>
              <a:headEnd/>
              <a:tailEnd/>
            </a:ln>
          </p:spPr>
          <p:txBody>
            <a:bodyPr wrap="none" anchor="ctr"/>
            <a:lstStyle/>
            <a:p>
              <a:endParaRPr lang="ja-JP" altLang="en-US"/>
            </a:p>
          </p:txBody>
        </p:sp>
        <p:sp>
          <p:nvSpPr>
            <p:cNvPr id="78" name="Line 436"/>
            <p:cNvSpPr>
              <a:spLocks noChangeShapeType="1"/>
            </p:cNvSpPr>
            <p:nvPr/>
          </p:nvSpPr>
          <p:spPr bwMode="auto">
            <a:xfrm flipV="1">
              <a:off x="3753200" y="4128193"/>
              <a:ext cx="58738" cy="0"/>
            </a:xfrm>
            <a:prstGeom prst="line">
              <a:avLst/>
            </a:prstGeom>
            <a:noFill/>
            <a:ln w="12700">
              <a:solidFill>
                <a:schemeClr val="tx1"/>
              </a:solidFill>
              <a:round/>
              <a:headEnd/>
              <a:tailEnd/>
            </a:ln>
          </p:spPr>
          <p:txBody>
            <a:bodyPr wrap="none" anchor="ctr"/>
            <a:lstStyle/>
            <a:p>
              <a:endParaRPr lang="ja-JP" altLang="en-US"/>
            </a:p>
          </p:txBody>
        </p:sp>
        <p:sp>
          <p:nvSpPr>
            <p:cNvPr id="79" name="Line 437"/>
            <p:cNvSpPr>
              <a:spLocks noChangeShapeType="1"/>
            </p:cNvSpPr>
            <p:nvPr/>
          </p:nvSpPr>
          <p:spPr bwMode="auto">
            <a:xfrm rot="21477944" flipV="1">
              <a:off x="4243738" y="4090093"/>
              <a:ext cx="76200" cy="38100"/>
            </a:xfrm>
            <a:prstGeom prst="line">
              <a:avLst/>
            </a:prstGeom>
            <a:noFill/>
            <a:ln w="12700">
              <a:solidFill>
                <a:schemeClr val="tx1"/>
              </a:solidFill>
              <a:round/>
              <a:headEnd/>
              <a:tailEnd/>
            </a:ln>
          </p:spPr>
          <p:txBody>
            <a:bodyPr wrap="none" anchor="ctr"/>
            <a:lstStyle/>
            <a:p>
              <a:endParaRPr lang="ja-JP" altLang="en-US"/>
            </a:p>
          </p:txBody>
        </p:sp>
        <p:sp>
          <p:nvSpPr>
            <p:cNvPr id="80" name="Line 439"/>
            <p:cNvSpPr>
              <a:spLocks noChangeShapeType="1"/>
            </p:cNvSpPr>
            <p:nvPr/>
          </p:nvSpPr>
          <p:spPr bwMode="auto">
            <a:xfrm rot="-1555887">
              <a:off x="3962750" y="4072630"/>
              <a:ext cx="76200" cy="39688"/>
            </a:xfrm>
            <a:prstGeom prst="line">
              <a:avLst/>
            </a:prstGeom>
            <a:noFill/>
            <a:ln w="12700">
              <a:solidFill>
                <a:schemeClr val="tx1"/>
              </a:solidFill>
              <a:round/>
              <a:headEnd/>
              <a:tailEnd/>
            </a:ln>
          </p:spPr>
          <p:txBody>
            <a:bodyPr wrap="none" anchor="ctr"/>
            <a:lstStyle/>
            <a:p>
              <a:endParaRPr lang="ja-JP" altLang="en-US"/>
            </a:p>
          </p:txBody>
        </p:sp>
        <p:sp>
          <p:nvSpPr>
            <p:cNvPr id="81" name="Line 440"/>
            <p:cNvSpPr>
              <a:spLocks noChangeShapeType="1"/>
            </p:cNvSpPr>
            <p:nvPr/>
          </p:nvSpPr>
          <p:spPr bwMode="auto">
            <a:xfrm flipV="1">
              <a:off x="3967513" y="4126605"/>
              <a:ext cx="58737" cy="0"/>
            </a:xfrm>
            <a:prstGeom prst="line">
              <a:avLst/>
            </a:prstGeom>
            <a:noFill/>
            <a:ln w="12700">
              <a:solidFill>
                <a:schemeClr val="tx1"/>
              </a:solidFill>
              <a:round/>
              <a:headEnd/>
              <a:tailEnd/>
            </a:ln>
          </p:spPr>
          <p:txBody>
            <a:bodyPr wrap="none" anchor="ctr"/>
            <a:lstStyle/>
            <a:p>
              <a:endParaRPr lang="ja-JP" altLang="en-US"/>
            </a:p>
          </p:txBody>
        </p:sp>
        <p:sp>
          <p:nvSpPr>
            <p:cNvPr id="82" name="Line 323"/>
            <p:cNvSpPr>
              <a:spLocks noChangeShapeType="1"/>
            </p:cNvSpPr>
            <p:nvPr/>
          </p:nvSpPr>
          <p:spPr bwMode="auto">
            <a:xfrm rot="1555887" flipV="1">
              <a:off x="3750025" y="4312343"/>
              <a:ext cx="76200" cy="34925"/>
            </a:xfrm>
            <a:prstGeom prst="line">
              <a:avLst/>
            </a:prstGeom>
            <a:noFill/>
            <a:ln w="12700">
              <a:solidFill>
                <a:schemeClr val="tx1"/>
              </a:solidFill>
              <a:round/>
              <a:headEnd/>
              <a:tailEnd/>
            </a:ln>
          </p:spPr>
          <p:txBody>
            <a:bodyPr wrap="none" anchor="ctr"/>
            <a:lstStyle/>
            <a:p>
              <a:endParaRPr lang="ja-JP" altLang="en-US"/>
            </a:p>
          </p:txBody>
        </p:sp>
        <p:sp>
          <p:nvSpPr>
            <p:cNvPr id="83" name="Line 325"/>
            <p:cNvSpPr>
              <a:spLocks noChangeShapeType="1"/>
            </p:cNvSpPr>
            <p:nvPr/>
          </p:nvSpPr>
          <p:spPr bwMode="auto">
            <a:xfrm rot="21477944" flipV="1">
              <a:off x="3823050" y="4290118"/>
              <a:ext cx="76200" cy="38100"/>
            </a:xfrm>
            <a:prstGeom prst="line">
              <a:avLst/>
            </a:prstGeom>
            <a:noFill/>
            <a:ln w="12700">
              <a:solidFill>
                <a:schemeClr val="tx1"/>
              </a:solidFill>
              <a:round/>
              <a:headEnd/>
              <a:tailEnd/>
            </a:ln>
          </p:spPr>
          <p:txBody>
            <a:bodyPr wrap="none" anchor="ctr"/>
            <a:lstStyle/>
            <a:p>
              <a:endParaRPr lang="ja-JP" altLang="en-US"/>
            </a:p>
          </p:txBody>
        </p:sp>
        <p:sp>
          <p:nvSpPr>
            <p:cNvPr id="84" name="Line 326"/>
            <p:cNvSpPr>
              <a:spLocks noChangeShapeType="1"/>
            </p:cNvSpPr>
            <p:nvPr/>
          </p:nvSpPr>
          <p:spPr bwMode="auto">
            <a:xfrm rot="122056" flipH="1" flipV="1">
              <a:off x="3894488" y="4290118"/>
              <a:ext cx="74612" cy="38100"/>
            </a:xfrm>
            <a:prstGeom prst="line">
              <a:avLst/>
            </a:prstGeom>
            <a:noFill/>
            <a:ln w="12700">
              <a:solidFill>
                <a:schemeClr val="tx1"/>
              </a:solidFill>
              <a:round/>
              <a:headEnd/>
              <a:tailEnd/>
            </a:ln>
          </p:spPr>
          <p:txBody>
            <a:bodyPr wrap="none" anchor="ctr"/>
            <a:lstStyle/>
            <a:p>
              <a:endParaRPr lang="ja-JP" altLang="en-US"/>
            </a:p>
          </p:txBody>
        </p:sp>
        <p:sp>
          <p:nvSpPr>
            <p:cNvPr id="85" name="Line 328"/>
            <p:cNvSpPr>
              <a:spLocks noChangeShapeType="1"/>
            </p:cNvSpPr>
            <p:nvPr/>
          </p:nvSpPr>
          <p:spPr bwMode="auto">
            <a:xfrm rot="21477944" flipV="1">
              <a:off x="4045300" y="4290118"/>
              <a:ext cx="74613" cy="38100"/>
            </a:xfrm>
            <a:prstGeom prst="line">
              <a:avLst/>
            </a:prstGeom>
            <a:noFill/>
            <a:ln w="12700">
              <a:solidFill>
                <a:schemeClr val="tx1"/>
              </a:solidFill>
              <a:round/>
              <a:headEnd/>
              <a:tailEnd/>
            </a:ln>
          </p:spPr>
          <p:txBody>
            <a:bodyPr wrap="none" anchor="ctr"/>
            <a:lstStyle/>
            <a:p>
              <a:endParaRPr lang="ja-JP" altLang="en-US"/>
            </a:p>
          </p:txBody>
        </p:sp>
        <p:sp>
          <p:nvSpPr>
            <p:cNvPr id="86" name="Line 329"/>
            <p:cNvSpPr>
              <a:spLocks noChangeShapeType="1"/>
            </p:cNvSpPr>
            <p:nvPr/>
          </p:nvSpPr>
          <p:spPr bwMode="auto">
            <a:xfrm rot="122056" flipH="1" flipV="1">
              <a:off x="4113563" y="4290118"/>
              <a:ext cx="76200" cy="38100"/>
            </a:xfrm>
            <a:prstGeom prst="line">
              <a:avLst/>
            </a:prstGeom>
            <a:noFill/>
            <a:ln w="12700">
              <a:solidFill>
                <a:schemeClr val="tx1"/>
              </a:solidFill>
              <a:round/>
              <a:headEnd/>
              <a:tailEnd/>
            </a:ln>
          </p:spPr>
          <p:txBody>
            <a:bodyPr wrap="none" anchor="ctr"/>
            <a:lstStyle/>
            <a:p>
              <a:endParaRPr lang="ja-JP" altLang="en-US"/>
            </a:p>
          </p:txBody>
        </p:sp>
        <p:sp>
          <p:nvSpPr>
            <p:cNvPr id="87" name="Line 331"/>
            <p:cNvSpPr>
              <a:spLocks noChangeShapeType="1"/>
            </p:cNvSpPr>
            <p:nvPr/>
          </p:nvSpPr>
          <p:spPr bwMode="auto">
            <a:xfrm rot="21477944" flipV="1">
              <a:off x="4267550" y="4290118"/>
              <a:ext cx="74613" cy="38100"/>
            </a:xfrm>
            <a:prstGeom prst="line">
              <a:avLst/>
            </a:prstGeom>
            <a:noFill/>
            <a:ln w="12700">
              <a:solidFill>
                <a:schemeClr val="tx1"/>
              </a:solidFill>
              <a:round/>
              <a:headEnd/>
              <a:tailEnd/>
            </a:ln>
          </p:spPr>
          <p:txBody>
            <a:bodyPr wrap="none" anchor="ctr"/>
            <a:lstStyle/>
            <a:p>
              <a:endParaRPr lang="ja-JP" altLang="en-US"/>
            </a:p>
          </p:txBody>
        </p:sp>
        <p:sp>
          <p:nvSpPr>
            <p:cNvPr id="88" name="Line 332"/>
            <p:cNvSpPr>
              <a:spLocks noChangeShapeType="1"/>
            </p:cNvSpPr>
            <p:nvPr/>
          </p:nvSpPr>
          <p:spPr bwMode="auto">
            <a:xfrm rot="122056" flipH="1" flipV="1">
              <a:off x="4335813" y="4290118"/>
              <a:ext cx="74612" cy="38100"/>
            </a:xfrm>
            <a:prstGeom prst="line">
              <a:avLst/>
            </a:prstGeom>
            <a:noFill/>
            <a:ln w="12700">
              <a:solidFill>
                <a:schemeClr val="tx1"/>
              </a:solidFill>
              <a:round/>
              <a:headEnd/>
              <a:tailEnd/>
            </a:ln>
          </p:spPr>
          <p:txBody>
            <a:bodyPr wrap="none" anchor="ctr"/>
            <a:lstStyle/>
            <a:p>
              <a:endParaRPr lang="ja-JP" altLang="en-US"/>
            </a:p>
          </p:txBody>
        </p:sp>
        <p:sp>
          <p:nvSpPr>
            <p:cNvPr id="89" name="Line 335"/>
            <p:cNvSpPr>
              <a:spLocks noChangeShapeType="1"/>
            </p:cNvSpPr>
            <p:nvPr/>
          </p:nvSpPr>
          <p:spPr bwMode="auto">
            <a:xfrm>
              <a:off x="3754788" y="4294880"/>
              <a:ext cx="61912" cy="0"/>
            </a:xfrm>
            <a:prstGeom prst="line">
              <a:avLst/>
            </a:prstGeom>
            <a:noFill/>
            <a:ln w="12700">
              <a:solidFill>
                <a:schemeClr val="tx1"/>
              </a:solidFill>
              <a:round/>
              <a:headEnd/>
              <a:tailEnd/>
            </a:ln>
          </p:spPr>
          <p:txBody>
            <a:bodyPr wrap="none" anchor="ctr"/>
            <a:lstStyle/>
            <a:p>
              <a:endParaRPr lang="ja-JP" altLang="en-US"/>
            </a:p>
          </p:txBody>
        </p:sp>
        <p:sp>
          <p:nvSpPr>
            <p:cNvPr id="90" name="Line 336"/>
            <p:cNvSpPr>
              <a:spLocks noChangeShapeType="1"/>
            </p:cNvSpPr>
            <p:nvPr/>
          </p:nvSpPr>
          <p:spPr bwMode="auto">
            <a:xfrm rot="1555887" flipV="1">
              <a:off x="3972275" y="4312343"/>
              <a:ext cx="74613" cy="34925"/>
            </a:xfrm>
            <a:prstGeom prst="line">
              <a:avLst/>
            </a:prstGeom>
            <a:noFill/>
            <a:ln w="12700">
              <a:solidFill>
                <a:schemeClr val="tx1"/>
              </a:solidFill>
              <a:round/>
              <a:headEnd/>
              <a:tailEnd/>
            </a:ln>
          </p:spPr>
          <p:txBody>
            <a:bodyPr wrap="none" anchor="ctr"/>
            <a:lstStyle/>
            <a:p>
              <a:endParaRPr lang="ja-JP" altLang="en-US"/>
            </a:p>
          </p:txBody>
        </p:sp>
        <p:sp>
          <p:nvSpPr>
            <p:cNvPr id="91" name="Line 337"/>
            <p:cNvSpPr>
              <a:spLocks noChangeShapeType="1"/>
            </p:cNvSpPr>
            <p:nvPr/>
          </p:nvSpPr>
          <p:spPr bwMode="auto">
            <a:xfrm>
              <a:off x="3977038" y="4294880"/>
              <a:ext cx="58737" cy="0"/>
            </a:xfrm>
            <a:prstGeom prst="line">
              <a:avLst/>
            </a:prstGeom>
            <a:noFill/>
            <a:ln w="12700">
              <a:solidFill>
                <a:schemeClr val="tx1"/>
              </a:solidFill>
              <a:round/>
              <a:headEnd/>
              <a:tailEnd/>
            </a:ln>
          </p:spPr>
          <p:txBody>
            <a:bodyPr wrap="none" anchor="ctr"/>
            <a:lstStyle/>
            <a:p>
              <a:endParaRPr lang="ja-JP" altLang="en-US"/>
            </a:p>
          </p:txBody>
        </p:sp>
        <p:sp>
          <p:nvSpPr>
            <p:cNvPr id="92" name="Line 338"/>
            <p:cNvSpPr>
              <a:spLocks noChangeShapeType="1"/>
            </p:cNvSpPr>
            <p:nvPr/>
          </p:nvSpPr>
          <p:spPr bwMode="auto">
            <a:xfrm rot="1555887" flipV="1">
              <a:off x="4189763" y="4312343"/>
              <a:ext cx="77787" cy="34925"/>
            </a:xfrm>
            <a:prstGeom prst="line">
              <a:avLst/>
            </a:prstGeom>
            <a:noFill/>
            <a:ln w="12700">
              <a:solidFill>
                <a:schemeClr val="tx1"/>
              </a:solidFill>
              <a:round/>
              <a:headEnd/>
              <a:tailEnd/>
            </a:ln>
          </p:spPr>
          <p:txBody>
            <a:bodyPr wrap="none" anchor="ctr"/>
            <a:lstStyle/>
            <a:p>
              <a:endParaRPr lang="ja-JP" altLang="en-US"/>
            </a:p>
          </p:txBody>
        </p:sp>
        <p:sp>
          <p:nvSpPr>
            <p:cNvPr id="93" name="Line 339"/>
            <p:cNvSpPr>
              <a:spLocks noChangeShapeType="1"/>
            </p:cNvSpPr>
            <p:nvPr/>
          </p:nvSpPr>
          <p:spPr bwMode="auto">
            <a:xfrm>
              <a:off x="4196113" y="4294880"/>
              <a:ext cx="58737" cy="0"/>
            </a:xfrm>
            <a:prstGeom prst="line">
              <a:avLst/>
            </a:prstGeom>
            <a:noFill/>
            <a:ln w="12700">
              <a:solidFill>
                <a:schemeClr val="tx1"/>
              </a:solidFill>
              <a:round/>
              <a:headEnd/>
              <a:tailEnd/>
            </a:ln>
          </p:spPr>
          <p:txBody>
            <a:bodyPr wrap="none" anchor="ctr"/>
            <a:lstStyle/>
            <a:p>
              <a:endParaRPr lang="ja-JP" altLang="en-US"/>
            </a:p>
          </p:txBody>
        </p:sp>
        <p:sp>
          <p:nvSpPr>
            <p:cNvPr id="94" name="Rectangle 628"/>
            <p:cNvSpPr>
              <a:spLocks noChangeArrowheads="1"/>
            </p:cNvSpPr>
            <p:nvPr/>
          </p:nvSpPr>
          <p:spPr bwMode="auto">
            <a:xfrm>
              <a:off x="4242150" y="3980555"/>
              <a:ext cx="474810" cy="215444"/>
            </a:xfrm>
            <a:prstGeom prst="rect">
              <a:avLst/>
            </a:prstGeom>
            <a:noFill/>
            <a:ln w="12700">
              <a:noFill/>
              <a:miter lim="800000"/>
              <a:headEnd/>
              <a:tailEnd/>
            </a:ln>
          </p:spPr>
          <p:txBody>
            <a:bodyPr wrap="none">
              <a:spAutoFit/>
            </a:bodyPr>
            <a:lstStyle/>
            <a:p>
              <a:r>
                <a:rPr lang="en-US" altLang="ja-JP" sz="800">
                  <a:latin typeface="Times New Roman" pitchFamily="18" charset="0"/>
                  <a:cs typeface="Times New Roman" pitchFamily="18" charset="0"/>
                </a:rPr>
                <a:t>COOH</a:t>
              </a:r>
            </a:p>
          </p:txBody>
        </p:sp>
        <p:sp>
          <p:nvSpPr>
            <p:cNvPr id="95" name="Line 616"/>
            <p:cNvSpPr>
              <a:spLocks noChangeShapeType="1"/>
            </p:cNvSpPr>
            <p:nvPr/>
          </p:nvSpPr>
          <p:spPr bwMode="auto">
            <a:xfrm>
              <a:off x="3661125" y="4223443"/>
              <a:ext cx="87313" cy="109537"/>
            </a:xfrm>
            <a:prstGeom prst="line">
              <a:avLst/>
            </a:prstGeom>
            <a:noFill/>
            <a:ln w="12700">
              <a:solidFill>
                <a:schemeClr val="tx1"/>
              </a:solidFill>
              <a:round/>
              <a:headEnd/>
              <a:tailEnd/>
            </a:ln>
          </p:spPr>
          <p:txBody>
            <a:bodyPr wrap="none" anchor="ctr"/>
            <a:lstStyle/>
            <a:p>
              <a:endParaRPr lang="ja-JP" altLang="en-US"/>
            </a:p>
          </p:txBody>
        </p:sp>
        <p:sp>
          <p:nvSpPr>
            <p:cNvPr id="96" name="Line 616"/>
            <p:cNvSpPr>
              <a:spLocks noChangeShapeType="1"/>
            </p:cNvSpPr>
            <p:nvPr/>
          </p:nvSpPr>
          <p:spPr bwMode="auto">
            <a:xfrm flipV="1">
              <a:off x="3654775" y="4086918"/>
              <a:ext cx="90488" cy="141287"/>
            </a:xfrm>
            <a:prstGeom prst="line">
              <a:avLst/>
            </a:prstGeom>
            <a:noFill/>
            <a:ln w="12700">
              <a:solidFill>
                <a:schemeClr val="tx1"/>
              </a:solidFill>
              <a:round/>
              <a:headEnd/>
              <a:tailEnd/>
            </a:ln>
          </p:spPr>
          <p:txBody>
            <a:bodyPr wrap="none" anchor="ctr"/>
            <a:lstStyle/>
            <a:p>
              <a:endParaRPr lang="ja-JP" altLang="en-US"/>
            </a:p>
          </p:txBody>
        </p:sp>
      </p:grpSp>
      <p:sp>
        <p:nvSpPr>
          <p:cNvPr id="97" name="テキスト ボックス 96"/>
          <p:cNvSpPr txBox="1"/>
          <p:nvPr/>
        </p:nvSpPr>
        <p:spPr>
          <a:xfrm>
            <a:off x="2843808" y="1844824"/>
            <a:ext cx="1685077" cy="1477328"/>
          </a:xfrm>
          <a:prstGeom prst="rect">
            <a:avLst/>
          </a:prstGeom>
          <a:noFill/>
        </p:spPr>
        <p:txBody>
          <a:bodyPr wrap="none" rtlCol="0">
            <a:spAutoFit/>
          </a:bodyPr>
          <a:lstStyle/>
          <a:p>
            <a:r>
              <a:rPr kumimoji="1" lang="en-US" altLang="ja-JP" dirty="0" smtClean="0">
                <a:solidFill>
                  <a:srgbClr val="7030A0"/>
                </a:solidFill>
                <a:latin typeface="Arial" pitchFamily="34" charset="0"/>
                <a:cs typeface="Arial" pitchFamily="34" charset="0"/>
              </a:rPr>
              <a:t>Fungus</a:t>
            </a:r>
          </a:p>
          <a:p>
            <a:r>
              <a:rPr lang="en-US" altLang="ja-JP" dirty="0" err="1" smtClean="0">
                <a:solidFill>
                  <a:srgbClr val="7030A0"/>
                </a:solidFill>
                <a:latin typeface="Arial" pitchFamily="34" charset="0"/>
                <a:cs typeface="Arial" pitchFamily="34" charset="0"/>
              </a:rPr>
              <a:t>Basidiomycete</a:t>
            </a:r>
            <a:endParaRPr lang="en-US" altLang="ja-JP" dirty="0" smtClean="0">
              <a:solidFill>
                <a:srgbClr val="7030A0"/>
              </a:solidFill>
              <a:latin typeface="Arial" pitchFamily="34" charset="0"/>
              <a:cs typeface="Arial" pitchFamily="34" charset="0"/>
            </a:endParaRPr>
          </a:p>
          <a:p>
            <a:r>
              <a:rPr kumimoji="1" lang="en-US" altLang="ja-JP" dirty="0" smtClean="0">
                <a:solidFill>
                  <a:srgbClr val="7030A0"/>
                </a:solidFill>
                <a:latin typeface="Arial" pitchFamily="34" charset="0"/>
                <a:cs typeface="Arial" pitchFamily="34" charset="0"/>
              </a:rPr>
              <a:t>Plant</a:t>
            </a:r>
          </a:p>
          <a:p>
            <a:r>
              <a:rPr lang="en-US" altLang="ja-JP" dirty="0" err="1" smtClean="0">
                <a:solidFill>
                  <a:srgbClr val="7030A0"/>
                </a:solidFill>
                <a:latin typeface="Arial" pitchFamily="34" charset="0"/>
                <a:cs typeface="Arial" pitchFamily="34" charset="0"/>
              </a:rPr>
              <a:t>Microalga</a:t>
            </a:r>
            <a:endParaRPr lang="en-US" altLang="ja-JP" dirty="0" smtClean="0">
              <a:solidFill>
                <a:srgbClr val="7030A0"/>
              </a:solidFill>
              <a:latin typeface="Arial" pitchFamily="34" charset="0"/>
              <a:cs typeface="Arial" pitchFamily="34" charset="0"/>
            </a:endParaRPr>
          </a:p>
          <a:p>
            <a:r>
              <a:rPr lang="en-US" altLang="ja-JP" dirty="0" smtClean="0">
                <a:solidFill>
                  <a:srgbClr val="7030A0"/>
                </a:solidFill>
                <a:latin typeface="Arial" pitchFamily="34" charset="0"/>
                <a:cs typeface="Arial" pitchFamily="34" charset="0"/>
              </a:rPr>
              <a:t>etc.</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研究者紹介V３ひな形">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研究者紹介V３ひな形</Template>
  <TotalTime>41</TotalTime>
  <Words>117</Words>
  <Application>Microsoft Office PowerPoint</Application>
  <PresentationFormat>画面に合わせる (4:3)</PresentationFormat>
  <Paragraphs>53</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研究者紹介V３ひな形</vt:lpstr>
      <vt:lpstr>機能性脂質の微生物生産 　　　［キーワード：微生物変換，機能性脂質, 育種］　　教授　櫻谷英治</vt:lpstr>
      <vt:lpstr>Microbial production of functional lipids                                                 Professor　 Eiji Sakuradani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&lt;研究題目&gt;                                                &lt;肩書&gt;　&lt;氏名first  name, family name&gt;</dc:title>
  <dc:creator>admini</dc:creator>
  <cp:lastModifiedBy>admini</cp:lastModifiedBy>
  <cp:revision>8</cp:revision>
  <cp:lastPrinted>2016-05-25T10:39:18Z</cp:lastPrinted>
  <dcterms:created xsi:type="dcterms:W3CDTF">2015-04-30T08:53:54Z</dcterms:created>
  <dcterms:modified xsi:type="dcterms:W3CDTF">2016-06-13T00:35:24Z</dcterms:modified>
</cp:coreProperties>
</file>