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60"/>
  </p:normalViewPr>
  <p:slideViewPr>
    <p:cSldViewPr>
      <p:cViewPr>
        <p:scale>
          <a:sx n="97" d="100"/>
          <a:sy n="97" d="100"/>
        </p:scale>
        <p:origin x="-1608"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2016/6/13</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2016/6/13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2016/6/13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2016/6/13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2016/6/13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ja-JP" altLang="en-US" dirty="0">
                <a:ln>
                  <a:solidFill>
                    <a:prstClr val="black"/>
                  </a:solidFill>
                </a:ln>
                <a:solidFill>
                  <a:prstClr val="black"/>
                </a:solidFill>
                <a:latin typeface="ＭＳ Ｐゴシック"/>
              </a:rPr>
              <a:t>未利用バイオマスを用いた発酵生産</a:t>
            </a:r>
            <a:r>
              <a:rPr lang="en-US" altLang="ja-JP" sz="1800" dirty="0">
                <a:ln>
                  <a:solidFill>
                    <a:prstClr val="black"/>
                  </a:solidFill>
                </a:ln>
                <a:solidFill>
                  <a:prstClr val="black"/>
                </a:solidFill>
              </a:rPr>
              <a:t/>
            </a:r>
            <a:br>
              <a:rPr lang="en-US" altLang="ja-JP" sz="1800" dirty="0">
                <a:ln>
                  <a:solidFill>
                    <a:prstClr val="black"/>
                  </a:solidFill>
                </a:ln>
                <a:solidFill>
                  <a:prstClr val="black"/>
                </a:solidFill>
              </a:rPr>
            </a:br>
            <a:r>
              <a:rPr lang="ja-JP" altLang="en-US" sz="1800" dirty="0">
                <a:ln>
                  <a:solidFill>
                    <a:prstClr val="black"/>
                  </a:solidFill>
                </a:ln>
                <a:solidFill>
                  <a:prstClr val="black"/>
                </a:solidFill>
              </a:rPr>
              <a:t>　　　</a:t>
            </a:r>
            <a:r>
              <a:rPr lang="ja-JP" altLang="en-US" sz="1400" dirty="0">
                <a:ln>
                  <a:solidFill>
                    <a:prstClr val="black"/>
                  </a:solidFill>
                </a:ln>
                <a:solidFill>
                  <a:prstClr val="black"/>
                </a:solidFill>
                <a:latin typeface="ＭＳ Ｐゴシック"/>
              </a:rPr>
              <a:t>［キーワード：未利用バイオマス，微生物変換，分子育種］</a:t>
            </a:r>
            <a:r>
              <a:rPr lang="ja-JP" altLang="en-US" sz="2000" dirty="0">
                <a:ln>
                  <a:solidFill>
                    <a:prstClr val="black"/>
                  </a:solidFill>
                </a:ln>
                <a:solidFill>
                  <a:prstClr val="black"/>
                </a:solidFill>
              </a:rPr>
              <a:t>　　</a:t>
            </a:r>
            <a:r>
              <a:rPr lang="ja-JP" altLang="en-US" sz="2000" dirty="0">
                <a:ln>
                  <a:solidFill>
                    <a:prstClr val="black"/>
                  </a:solidFill>
                </a:ln>
                <a:solidFill>
                  <a:prstClr val="black"/>
                </a:solidFill>
                <a:latin typeface="ＭＳ Ｐゴシック"/>
              </a:rPr>
              <a:t>助教　阪本鷹行</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lstStyle/>
          <a:p>
            <a:pPr fontAlgn="auto">
              <a:spcAft>
                <a:spcPts val="0"/>
              </a:spcAft>
              <a:buFont typeface="Arial" pitchFamily="34" charset="0"/>
              <a:buNone/>
              <a:defRPr/>
            </a:pPr>
            <a:r>
              <a:rPr lang="en-US" altLang="ja-JP" dirty="0" smtClean="0">
                <a:latin typeface="+mn-ea"/>
              </a:rPr>
              <a:t> </a:t>
            </a: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defRPr/>
            </a:pPr>
            <a:r>
              <a:rPr lang="ja-JP" altLang="en-US" dirty="0" smtClean="0">
                <a:latin typeface="+mn-ea"/>
              </a:rPr>
              <a:t>　未利用</a:t>
            </a:r>
            <a:r>
              <a:rPr lang="ja-JP" altLang="en-US" dirty="0">
                <a:latin typeface="+mn-ea"/>
              </a:rPr>
              <a:t>バイオマスを資源とした一貫性発酵生産プロセスの開発を目指している。近年、バガスや廃材などの未利用な植物バイオマスを資源とするため、自然界において植物バイオマスを効率的に分解する木材腐朽菌の酵素などが盛んに研究されている。一方で、分解・糖化された後の糖類の発酵生産には酵母などが用いられており、分解～発酵を一貫した生産プロセスはまだ殆ど研究が進んでいない。</a:t>
            </a:r>
            <a:endParaRPr lang="en-US" altLang="ja-JP" dirty="0">
              <a:latin typeface="+mn-ea"/>
            </a:endParaRPr>
          </a:p>
          <a:p>
            <a:pPr fontAlgn="auto">
              <a:spcAft>
                <a:spcPts val="0"/>
              </a:spcAft>
              <a:defRPr/>
            </a:pPr>
            <a:r>
              <a:rPr lang="ja-JP" altLang="en-US" dirty="0">
                <a:latin typeface="+mn-ea"/>
              </a:rPr>
              <a:t>　高度不飽和脂肪酸や水酸化脂肪酸、ジカルボン酸などの機能性脂質は医薬品や化成品原料として利用されており、微生物においてこれらの機能性脂質生産能を有するものが幾つか報告されている。そこで、自然界における木材腐朽菌を中心とした植物バイオマス利用菌について新たに単離・解析し、未利用バイオマスからの機能性脂質生産系の開発する。</a:t>
            </a:r>
            <a:endParaRPr lang="en-US" altLang="ja-JP"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defRPr/>
            </a:pPr>
            <a:r>
              <a:rPr lang="ja-JP" altLang="en-US" sz="1200" dirty="0">
                <a:latin typeface="+mn-ea"/>
              </a:rPr>
              <a:t>分野：農芸化学</a:t>
            </a:r>
            <a:endParaRPr lang="en-US" altLang="ja-JP" sz="1200" dirty="0">
              <a:latin typeface="+mn-ea"/>
            </a:endParaRPr>
          </a:p>
          <a:p>
            <a:pPr fontAlgn="auto">
              <a:lnSpc>
                <a:spcPct val="90000"/>
              </a:lnSpc>
              <a:spcBef>
                <a:spcPts val="600"/>
              </a:spcBef>
              <a:spcAft>
                <a:spcPts val="0"/>
              </a:spcAft>
              <a:defRPr/>
            </a:pPr>
            <a:r>
              <a:rPr lang="ja-JP" altLang="en-US" sz="1200" dirty="0">
                <a:latin typeface="+mn-ea"/>
              </a:rPr>
              <a:t>専門：応用微生物学</a:t>
            </a:r>
            <a:endParaRPr lang="en-US" altLang="ja-JP" sz="1200" dirty="0">
              <a:latin typeface="+mn-ea"/>
            </a:endParaRPr>
          </a:p>
          <a:p>
            <a:pPr fontAlgn="auto">
              <a:lnSpc>
                <a:spcPct val="90000"/>
              </a:lnSpc>
              <a:spcBef>
                <a:spcPts val="600"/>
              </a:spcBef>
              <a:spcAft>
                <a:spcPts val="0"/>
              </a:spcAft>
              <a:defRPr/>
            </a:pPr>
            <a:r>
              <a:rPr lang="en-US" altLang="ja-JP" sz="1200" dirty="0">
                <a:latin typeface="+mn-ea"/>
                <a:cs typeface="Times New Roman" pitchFamily="18" charset="0"/>
              </a:rPr>
              <a:t>E-mail: sakamoto.takaiku@tokushima-u.ac.jp</a:t>
            </a:r>
          </a:p>
          <a:p>
            <a:pPr fontAlgn="auto">
              <a:lnSpc>
                <a:spcPct val="90000"/>
              </a:lnSpc>
              <a:spcBef>
                <a:spcPts val="600"/>
              </a:spcBef>
              <a:spcAft>
                <a:spcPts val="0"/>
              </a:spcAft>
              <a:defRPr/>
            </a:pPr>
            <a:r>
              <a:rPr lang="en-US" altLang="ja-JP" sz="1200" dirty="0">
                <a:latin typeface="+mn-ea"/>
                <a:cs typeface="Times New Roman" pitchFamily="18" charset="0"/>
              </a:rPr>
              <a:t>Tel.  </a:t>
            </a:r>
            <a:r>
              <a:rPr lang="en-US" altLang="ja-JP" sz="1200" dirty="0" smtClean="0">
                <a:latin typeface="+mn-ea"/>
                <a:cs typeface="Times New Roman" pitchFamily="18" charset="0"/>
              </a:rPr>
              <a:t>088-656-4936</a:t>
            </a:r>
            <a:endParaRPr lang="en-US" altLang="ja-JP" sz="1200" dirty="0">
              <a:latin typeface="+mn-ea"/>
              <a:cs typeface="Times New Roman" pitchFamily="18" charset="0"/>
            </a:endParaRPr>
          </a:p>
          <a:p>
            <a:pPr fontAlgn="auto">
              <a:lnSpc>
                <a:spcPct val="90000"/>
              </a:lnSpc>
              <a:spcBef>
                <a:spcPts val="600"/>
              </a:spcBef>
              <a:spcAft>
                <a:spcPts val="0"/>
              </a:spcAft>
              <a:defRPr/>
            </a:pPr>
            <a:r>
              <a:rPr lang="en-US" altLang="ja-JP" sz="1200" dirty="0">
                <a:latin typeface="+mn-ea"/>
                <a:cs typeface="Times New Roman" pitchFamily="18" charset="0"/>
              </a:rPr>
              <a:t>Fax: 088-656-9074</a:t>
            </a: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556792"/>
            <a:ext cx="3888432" cy="168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584" y="3933056"/>
            <a:ext cx="1056862"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31277" y="3933055"/>
            <a:ext cx="1056118"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36574" y="3933056"/>
            <a:ext cx="1054555"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4"/>
          <p:cNvSpPr txBox="1"/>
          <p:nvPr/>
        </p:nvSpPr>
        <p:spPr>
          <a:xfrm>
            <a:off x="611560" y="3645024"/>
            <a:ext cx="2664296" cy="276999"/>
          </a:xfrm>
          <a:prstGeom prst="rect">
            <a:avLst/>
          </a:prstGeom>
          <a:noFill/>
        </p:spPr>
        <p:txBody>
          <a:bodyPr wrap="square" rtlCol="0">
            <a:spAutoFit/>
          </a:bodyPr>
          <a:lstStyle/>
          <a:p>
            <a:r>
              <a:rPr kumimoji="1" lang="ja-JP" altLang="en-US" sz="1200" dirty="0" smtClean="0"/>
              <a:t>木材腐朽菌のスクリーニング</a:t>
            </a:r>
            <a:endParaRPr kumimoji="1" lang="ja-JP" altLang="en-US" sz="1200" dirty="0"/>
          </a:p>
        </p:txBody>
      </p:sp>
      <p:sp>
        <p:nvSpPr>
          <p:cNvPr id="16" name="下矢印 15"/>
          <p:cNvSpPr/>
          <p:nvPr/>
        </p:nvSpPr>
        <p:spPr>
          <a:xfrm>
            <a:off x="2123728" y="4775886"/>
            <a:ext cx="360040" cy="576064"/>
          </a:xfrm>
          <a:prstGeom prst="downArrow">
            <a:avLst>
              <a:gd name="adj1" fmla="val 30312"/>
              <a:gd name="adj2" fmla="val 598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483768" y="4725144"/>
            <a:ext cx="2016224" cy="646331"/>
          </a:xfrm>
          <a:prstGeom prst="rect">
            <a:avLst/>
          </a:prstGeom>
          <a:noFill/>
        </p:spPr>
        <p:txBody>
          <a:bodyPr wrap="square" rtlCol="0">
            <a:spAutoFit/>
          </a:bodyPr>
          <a:lstStyle/>
          <a:p>
            <a:r>
              <a:rPr kumimoji="1" lang="ja-JP" altLang="en-US" sz="1200" dirty="0" smtClean="0"/>
              <a:t>・脂質分析</a:t>
            </a:r>
            <a:endParaRPr kumimoji="1" lang="en-US" altLang="ja-JP" sz="1200" dirty="0" smtClean="0"/>
          </a:p>
          <a:p>
            <a:r>
              <a:rPr lang="ja-JP" altLang="en-US" sz="1200" dirty="0" smtClean="0"/>
              <a:t>・遺伝子工学</a:t>
            </a:r>
            <a:endParaRPr lang="en-US" altLang="ja-JP" sz="1200" dirty="0" smtClean="0"/>
          </a:p>
          <a:p>
            <a:r>
              <a:rPr kumimoji="1" lang="ja-JP" altLang="en-US" sz="1200" dirty="0" smtClean="0"/>
              <a:t>・代謝工学　、</a:t>
            </a:r>
            <a:r>
              <a:rPr lang="en-US" altLang="ja-JP" sz="1200" dirty="0" smtClean="0"/>
              <a:t>etc.</a:t>
            </a:r>
            <a:endParaRPr kumimoji="1" lang="ja-JP" altLang="en-US" sz="1200" dirty="0"/>
          </a:p>
        </p:txBody>
      </p:sp>
      <p:sp>
        <p:nvSpPr>
          <p:cNvPr id="20" name="テキスト ボックス 19"/>
          <p:cNvSpPr txBox="1"/>
          <p:nvPr/>
        </p:nvSpPr>
        <p:spPr>
          <a:xfrm>
            <a:off x="467544" y="1268760"/>
            <a:ext cx="1296144" cy="307777"/>
          </a:xfrm>
          <a:prstGeom prst="rect">
            <a:avLst/>
          </a:prstGeom>
          <a:noFill/>
        </p:spPr>
        <p:txBody>
          <a:bodyPr wrap="square" rtlCol="0">
            <a:spAutoFit/>
          </a:bodyPr>
          <a:lstStyle/>
          <a:p>
            <a:r>
              <a:rPr kumimoji="1" lang="ja-JP" altLang="en-US" sz="1400" dirty="0" smtClean="0"/>
              <a:t>・</a:t>
            </a:r>
            <a:r>
              <a:rPr kumimoji="1" lang="ja-JP" altLang="en-US" sz="1400" b="1" dirty="0" smtClean="0"/>
              <a:t>概要</a:t>
            </a:r>
            <a:endParaRPr kumimoji="1" lang="ja-JP" altLang="en-US" sz="1400" b="1" dirty="0"/>
          </a:p>
        </p:txBody>
      </p:sp>
      <p:sp>
        <p:nvSpPr>
          <p:cNvPr id="21" name="テキスト ボックス 20"/>
          <p:cNvSpPr txBox="1"/>
          <p:nvPr/>
        </p:nvSpPr>
        <p:spPr>
          <a:xfrm>
            <a:off x="467544" y="3356992"/>
            <a:ext cx="1296144" cy="307777"/>
          </a:xfrm>
          <a:prstGeom prst="rect">
            <a:avLst/>
          </a:prstGeom>
          <a:noFill/>
        </p:spPr>
        <p:txBody>
          <a:bodyPr wrap="square" rtlCol="0">
            <a:spAutoFit/>
          </a:bodyPr>
          <a:lstStyle/>
          <a:p>
            <a:r>
              <a:rPr kumimoji="1" lang="ja-JP" altLang="en-US" sz="1400" dirty="0" smtClean="0"/>
              <a:t>・</a:t>
            </a:r>
            <a:r>
              <a:rPr kumimoji="1" lang="ja-JP" altLang="en-US" sz="1400" b="1" dirty="0" smtClean="0"/>
              <a:t>戦略</a:t>
            </a:r>
            <a:endParaRPr kumimoji="1" lang="ja-JP" altLang="en-US" sz="1400" b="1" dirty="0"/>
          </a:p>
        </p:txBody>
      </p:sp>
      <p:pic>
        <p:nvPicPr>
          <p:cNvPr id="22" name="Picture 2" descr="クリックすると新しいウィンドウで開きます"/>
          <p:cNvPicPr>
            <a:picLocks noChangeAspect="1" noChangeArrowheads="1"/>
          </p:cNvPicPr>
          <p:nvPr/>
        </p:nvPicPr>
        <p:blipFill>
          <a:blip r:embed="rId8" cstate="print"/>
          <a:srcRect l="29051" r="7990"/>
          <a:stretch>
            <a:fillRect/>
          </a:stretch>
        </p:blipFill>
        <p:spPr bwMode="auto">
          <a:xfrm>
            <a:off x="1187624" y="5517232"/>
            <a:ext cx="864096" cy="1028991"/>
          </a:xfrm>
          <a:prstGeom prst="rect">
            <a:avLst/>
          </a:prstGeom>
          <a:noFill/>
          <a:ln w="9525">
            <a:noFill/>
            <a:miter lim="800000"/>
            <a:headEnd/>
            <a:tailEnd/>
          </a:ln>
        </p:spPr>
      </p:pic>
      <p:grpSp>
        <p:nvGrpSpPr>
          <p:cNvPr id="24" name="グループ化 13"/>
          <p:cNvGrpSpPr>
            <a:grpSpLocks/>
          </p:cNvGrpSpPr>
          <p:nvPr/>
        </p:nvGrpSpPr>
        <p:grpSpPr bwMode="auto">
          <a:xfrm>
            <a:off x="2267744" y="5733256"/>
            <a:ext cx="766042" cy="329772"/>
            <a:chOff x="7960371" y="923467"/>
            <a:chExt cx="1059714" cy="500438"/>
          </a:xfrm>
        </p:grpSpPr>
        <p:sp>
          <p:nvSpPr>
            <p:cNvPr id="25" name="Line 69"/>
            <p:cNvSpPr>
              <a:spLocks noChangeShapeType="1"/>
            </p:cNvSpPr>
            <p:nvPr/>
          </p:nvSpPr>
          <p:spPr bwMode="auto">
            <a:xfrm rot="21477944" flipV="1">
              <a:off x="80445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26" name="Line 70"/>
            <p:cNvSpPr>
              <a:spLocks noChangeShapeType="1"/>
            </p:cNvSpPr>
            <p:nvPr/>
          </p:nvSpPr>
          <p:spPr bwMode="auto">
            <a:xfrm rot="122056" flipH="1" flipV="1">
              <a:off x="81159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27" name="Line 75"/>
            <p:cNvSpPr>
              <a:spLocks noChangeShapeType="1"/>
            </p:cNvSpPr>
            <p:nvPr/>
          </p:nvSpPr>
          <p:spPr bwMode="auto">
            <a:xfrm rot="21477944" flipV="1">
              <a:off x="81842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28" name="Line 76"/>
            <p:cNvSpPr>
              <a:spLocks noChangeShapeType="1"/>
            </p:cNvSpPr>
            <p:nvPr/>
          </p:nvSpPr>
          <p:spPr bwMode="auto">
            <a:xfrm rot="122056" flipH="1" flipV="1">
              <a:off x="8252471" y="1272717"/>
              <a:ext cx="76200" cy="39687"/>
            </a:xfrm>
            <a:prstGeom prst="line">
              <a:avLst/>
            </a:prstGeom>
            <a:noFill/>
            <a:ln w="12700">
              <a:solidFill>
                <a:schemeClr val="tx1"/>
              </a:solidFill>
              <a:round/>
              <a:headEnd/>
              <a:tailEnd/>
            </a:ln>
          </p:spPr>
          <p:txBody>
            <a:bodyPr wrap="none" anchor="ctr"/>
            <a:lstStyle/>
            <a:p>
              <a:endParaRPr lang="ja-JP" altLang="en-US"/>
            </a:p>
          </p:txBody>
        </p:sp>
        <p:sp>
          <p:nvSpPr>
            <p:cNvPr id="29" name="Line 78"/>
            <p:cNvSpPr>
              <a:spLocks noChangeShapeType="1"/>
            </p:cNvSpPr>
            <p:nvPr/>
          </p:nvSpPr>
          <p:spPr bwMode="auto">
            <a:xfrm rot="21477944" flipV="1">
              <a:off x="83239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0" name="Line 79"/>
            <p:cNvSpPr>
              <a:spLocks noChangeShapeType="1"/>
            </p:cNvSpPr>
            <p:nvPr/>
          </p:nvSpPr>
          <p:spPr bwMode="auto">
            <a:xfrm rot="122056" flipH="1" flipV="1">
              <a:off x="8392171"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1" name="Line 81"/>
            <p:cNvSpPr>
              <a:spLocks noChangeShapeType="1"/>
            </p:cNvSpPr>
            <p:nvPr/>
          </p:nvSpPr>
          <p:spPr bwMode="auto">
            <a:xfrm rot="21477944" flipV="1">
              <a:off x="84588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2" name="Line 82"/>
            <p:cNvSpPr>
              <a:spLocks noChangeShapeType="1"/>
            </p:cNvSpPr>
            <p:nvPr/>
          </p:nvSpPr>
          <p:spPr bwMode="auto">
            <a:xfrm rot="122056" flipH="1" flipV="1">
              <a:off x="85271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33" name="Line 117"/>
            <p:cNvSpPr>
              <a:spLocks noChangeShapeType="1"/>
            </p:cNvSpPr>
            <p:nvPr/>
          </p:nvSpPr>
          <p:spPr bwMode="auto">
            <a:xfrm rot="122056">
              <a:off x="8044509" y="1067929"/>
              <a:ext cx="77787" cy="39688"/>
            </a:xfrm>
            <a:prstGeom prst="line">
              <a:avLst/>
            </a:prstGeom>
            <a:noFill/>
            <a:ln w="12700">
              <a:solidFill>
                <a:schemeClr val="tx1"/>
              </a:solidFill>
              <a:round/>
              <a:headEnd/>
              <a:tailEnd/>
            </a:ln>
          </p:spPr>
          <p:txBody>
            <a:bodyPr wrap="none" anchor="ctr"/>
            <a:lstStyle/>
            <a:p>
              <a:endParaRPr lang="ja-JP" altLang="en-US"/>
            </a:p>
          </p:txBody>
        </p:sp>
        <p:sp>
          <p:nvSpPr>
            <p:cNvPr id="34" name="Line 118"/>
            <p:cNvSpPr>
              <a:spLocks noChangeShapeType="1"/>
            </p:cNvSpPr>
            <p:nvPr/>
          </p:nvSpPr>
          <p:spPr bwMode="auto">
            <a:xfrm rot="21477944" flipH="1">
              <a:off x="8115946" y="1067929"/>
              <a:ext cx="74613" cy="39688"/>
            </a:xfrm>
            <a:prstGeom prst="line">
              <a:avLst/>
            </a:prstGeom>
            <a:noFill/>
            <a:ln w="12700">
              <a:solidFill>
                <a:schemeClr val="tx1"/>
              </a:solidFill>
              <a:round/>
              <a:headEnd/>
              <a:tailEnd/>
            </a:ln>
          </p:spPr>
          <p:txBody>
            <a:bodyPr wrap="none" anchor="ctr"/>
            <a:lstStyle/>
            <a:p>
              <a:endParaRPr lang="ja-JP" altLang="en-US"/>
            </a:p>
          </p:txBody>
        </p:sp>
        <p:sp>
          <p:nvSpPr>
            <p:cNvPr id="35" name="Line 120"/>
            <p:cNvSpPr>
              <a:spLocks noChangeShapeType="1"/>
            </p:cNvSpPr>
            <p:nvPr/>
          </p:nvSpPr>
          <p:spPr bwMode="auto">
            <a:xfrm rot="122056">
              <a:off x="8185796" y="1067929"/>
              <a:ext cx="76200" cy="39688"/>
            </a:xfrm>
            <a:prstGeom prst="line">
              <a:avLst/>
            </a:prstGeom>
            <a:noFill/>
            <a:ln w="12700">
              <a:solidFill>
                <a:schemeClr val="tx1"/>
              </a:solidFill>
              <a:round/>
              <a:headEnd/>
              <a:tailEnd/>
            </a:ln>
          </p:spPr>
          <p:txBody>
            <a:bodyPr wrap="none" anchor="ctr"/>
            <a:lstStyle/>
            <a:p>
              <a:endParaRPr lang="ja-JP" altLang="en-US"/>
            </a:p>
          </p:txBody>
        </p:sp>
        <p:sp>
          <p:nvSpPr>
            <p:cNvPr id="36" name="Line 121"/>
            <p:cNvSpPr>
              <a:spLocks noChangeShapeType="1"/>
            </p:cNvSpPr>
            <p:nvPr/>
          </p:nvSpPr>
          <p:spPr bwMode="auto">
            <a:xfrm rot="21477944" flipH="1">
              <a:off x="82572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37" name="Line 123"/>
            <p:cNvSpPr>
              <a:spLocks noChangeShapeType="1"/>
            </p:cNvSpPr>
            <p:nvPr/>
          </p:nvSpPr>
          <p:spPr bwMode="auto">
            <a:xfrm rot="122056">
              <a:off x="8325496" y="1067929"/>
              <a:ext cx="77788" cy="39688"/>
            </a:xfrm>
            <a:prstGeom prst="line">
              <a:avLst/>
            </a:prstGeom>
            <a:noFill/>
            <a:ln w="12700">
              <a:solidFill>
                <a:schemeClr val="tx1"/>
              </a:solidFill>
              <a:round/>
              <a:headEnd/>
              <a:tailEnd/>
            </a:ln>
          </p:spPr>
          <p:txBody>
            <a:bodyPr wrap="none" anchor="ctr"/>
            <a:lstStyle/>
            <a:p>
              <a:endParaRPr lang="ja-JP" altLang="en-US"/>
            </a:p>
          </p:txBody>
        </p:sp>
        <p:sp>
          <p:nvSpPr>
            <p:cNvPr id="38" name="Line 124"/>
            <p:cNvSpPr>
              <a:spLocks noChangeShapeType="1"/>
            </p:cNvSpPr>
            <p:nvPr/>
          </p:nvSpPr>
          <p:spPr bwMode="auto">
            <a:xfrm rot="21477944" flipH="1">
              <a:off x="83969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39" name="Rectangle 628"/>
            <p:cNvSpPr>
              <a:spLocks noChangeArrowheads="1"/>
            </p:cNvSpPr>
            <p:nvPr/>
          </p:nvSpPr>
          <p:spPr bwMode="auto">
            <a:xfrm>
              <a:off x="8360421" y="923467"/>
              <a:ext cx="475024" cy="215694"/>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40" name="Line 616"/>
            <p:cNvSpPr>
              <a:spLocks noChangeShapeType="1"/>
            </p:cNvSpPr>
            <p:nvPr/>
          </p:nvSpPr>
          <p:spPr bwMode="auto">
            <a:xfrm>
              <a:off x="7968309" y="1201279"/>
              <a:ext cx="87312" cy="111125"/>
            </a:xfrm>
            <a:prstGeom prst="line">
              <a:avLst/>
            </a:prstGeom>
            <a:noFill/>
            <a:ln w="12700">
              <a:solidFill>
                <a:schemeClr val="tx1"/>
              </a:solidFill>
              <a:round/>
              <a:headEnd/>
              <a:tailEnd/>
            </a:ln>
          </p:spPr>
          <p:txBody>
            <a:bodyPr wrap="none" anchor="ctr"/>
            <a:lstStyle/>
            <a:p>
              <a:endParaRPr lang="ja-JP" altLang="en-US"/>
            </a:p>
          </p:txBody>
        </p:sp>
        <p:sp>
          <p:nvSpPr>
            <p:cNvPr id="41" name="Line 616"/>
            <p:cNvSpPr>
              <a:spLocks noChangeShapeType="1"/>
            </p:cNvSpPr>
            <p:nvPr/>
          </p:nvSpPr>
          <p:spPr bwMode="auto">
            <a:xfrm flipV="1">
              <a:off x="7960371" y="1066342"/>
              <a:ext cx="93663" cy="139700"/>
            </a:xfrm>
            <a:prstGeom prst="line">
              <a:avLst/>
            </a:prstGeom>
            <a:noFill/>
            <a:ln w="12700">
              <a:solidFill>
                <a:schemeClr val="tx1"/>
              </a:solidFill>
              <a:round/>
              <a:headEnd/>
              <a:tailEnd/>
            </a:ln>
          </p:spPr>
          <p:txBody>
            <a:bodyPr wrap="none" anchor="ctr"/>
            <a:lstStyle/>
            <a:p>
              <a:endParaRPr lang="ja-JP" altLang="en-US"/>
            </a:p>
          </p:txBody>
        </p:sp>
        <p:sp>
          <p:nvSpPr>
            <p:cNvPr id="42" name="Rectangle 628"/>
            <p:cNvSpPr>
              <a:spLocks noChangeArrowheads="1"/>
            </p:cNvSpPr>
            <p:nvPr/>
          </p:nvSpPr>
          <p:spPr bwMode="auto">
            <a:xfrm>
              <a:off x="8545061" y="1208211"/>
              <a:ext cx="475024" cy="21569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grpSp>
      <p:grpSp>
        <p:nvGrpSpPr>
          <p:cNvPr id="43" name="グループ化 32"/>
          <p:cNvGrpSpPr>
            <a:grpSpLocks/>
          </p:cNvGrpSpPr>
          <p:nvPr/>
        </p:nvGrpSpPr>
        <p:grpSpPr bwMode="auto">
          <a:xfrm>
            <a:off x="3275856" y="5949280"/>
            <a:ext cx="632817" cy="400960"/>
            <a:chOff x="8222643" y="3009807"/>
            <a:chExt cx="874861" cy="606786"/>
          </a:xfrm>
        </p:grpSpPr>
        <p:grpSp>
          <p:nvGrpSpPr>
            <p:cNvPr id="44" name="グループ化 33"/>
            <p:cNvGrpSpPr>
              <a:grpSpLocks/>
            </p:cNvGrpSpPr>
            <p:nvPr/>
          </p:nvGrpSpPr>
          <p:grpSpPr bwMode="auto">
            <a:xfrm>
              <a:off x="8222643" y="3009807"/>
              <a:ext cx="874861" cy="388937"/>
              <a:chOff x="3796915" y="2369713"/>
              <a:chExt cx="874861" cy="388937"/>
            </a:xfrm>
          </p:grpSpPr>
          <p:sp>
            <p:nvSpPr>
              <p:cNvPr id="47" name="Line 69"/>
              <p:cNvSpPr>
                <a:spLocks noChangeShapeType="1"/>
              </p:cNvSpPr>
              <p:nvPr/>
            </p:nvSpPr>
            <p:spPr bwMode="auto">
              <a:xfrm rot="21477944" flipV="1">
                <a:off x="38810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48" name="Line 70"/>
              <p:cNvSpPr>
                <a:spLocks noChangeShapeType="1"/>
              </p:cNvSpPr>
              <p:nvPr/>
            </p:nvSpPr>
            <p:spPr bwMode="auto">
              <a:xfrm rot="122056" flipH="1" flipV="1">
                <a:off x="39524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49" name="Line 75"/>
              <p:cNvSpPr>
                <a:spLocks noChangeShapeType="1"/>
              </p:cNvSpPr>
              <p:nvPr/>
            </p:nvSpPr>
            <p:spPr bwMode="auto">
              <a:xfrm rot="21477944" flipV="1">
                <a:off x="40207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0" name="Line 76"/>
              <p:cNvSpPr>
                <a:spLocks noChangeShapeType="1"/>
              </p:cNvSpPr>
              <p:nvPr/>
            </p:nvSpPr>
            <p:spPr bwMode="auto">
              <a:xfrm rot="122056" flipH="1" flipV="1">
                <a:off x="4089015" y="2718963"/>
                <a:ext cx="76200" cy="39687"/>
              </a:xfrm>
              <a:prstGeom prst="line">
                <a:avLst/>
              </a:prstGeom>
              <a:noFill/>
              <a:ln w="12700">
                <a:solidFill>
                  <a:schemeClr val="tx1"/>
                </a:solidFill>
                <a:round/>
                <a:headEnd/>
                <a:tailEnd/>
              </a:ln>
            </p:spPr>
            <p:txBody>
              <a:bodyPr wrap="none" anchor="ctr"/>
              <a:lstStyle/>
              <a:p>
                <a:endParaRPr lang="ja-JP" altLang="en-US"/>
              </a:p>
            </p:txBody>
          </p:sp>
          <p:sp>
            <p:nvSpPr>
              <p:cNvPr id="51" name="Line 78"/>
              <p:cNvSpPr>
                <a:spLocks noChangeShapeType="1"/>
              </p:cNvSpPr>
              <p:nvPr/>
            </p:nvSpPr>
            <p:spPr bwMode="auto">
              <a:xfrm rot="21477944" flipV="1">
                <a:off x="41604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2" name="Line 79"/>
              <p:cNvSpPr>
                <a:spLocks noChangeShapeType="1"/>
              </p:cNvSpPr>
              <p:nvPr/>
            </p:nvSpPr>
            <p:spPr bwMode="auto">
              <a:xfrm rot="122056" flipH="1" flipV="1">
                <a:off x="4228715"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3" name="Line 81"/>
              <p:cNvSpPr>
                <a:spLocks noChangeShapeType="1"/>
              </p:cNvSpPr>
              <p:nvPr/>
            </p:nvSpPr>
            <p:spPr bwMode="auto">
              <a:xfrm rot="21477944" flipV="1">
                <a:off x="42953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4" name="Line 82"/>
              <p:cNvSpPr>
                <a:spLocks noChangeShapeType="1"/>
              </p:cNvSpPr>
              <p:nvPr/>
            </p:nvSpPr>
            <p:spPr bwMode="auto">
              <a:xfrm rot="122056" flipH="1" flipV="1">
                <a:off x="43636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55" name="Line 84"/>
              <p:cNvSpPr>
                <a:spLocks noChangeShapeType="1"/>
              </p:cNvSpPr>
              <p:nvPr/>
            </p:nvSpPr>
            <p:spPr bwMode="auto">
              <a:xfrm rot="21477944" flipV="1">
                <a:off x="4431915" y="2718963"/>
                <a:ext cx="76200" cy="36512"/>
              </a:xfrm>
              <a:prstGeom prst="line">
                <a:avLst/>
              </a:prstGeom>
              <a:noFill/>
              <a:ln w="12700">
                <a:solidFill>
                  <a:schemeClr val="tx1"/>
                </a:solidFill>
                <a:round/>
                <a:headEnd/>
                <a:tailEnd/>
              </a:ln>
            </p:spPr>
            <p:txBody>
              <a:bodyPr wrap="none" anchor="ctr"/>
              <a:lstStyle/>
              <a:p>
                <a:endParaRPr lang="ja-JP" altLang="en-US"/>
              </a:p>
            </p:txBody>
          </p:sp>
          <p:sp>
            <p:nvSpPr>
              <p:cNvPr id="56" name="Line 117"/>
              <p:cNvSpPr>
                <a:spLocks noChangeShapeType="1"/>
              </p:cNvSpPr>
              <p:nvPr/>
            </p:nvSpPr>
            <p:spPr bwMode="auto">
              <a:xfrm rot="122056">
                <a:off x="3881053" y="2514175"/>
                <a:ext cx="77787" cy="39688"/>
              </a:xfrm>
              <a:prstGeom prst="line">
                <a:avLst/>
              </a:prstGeom>
              <a:noFill/>
              <a:ln w="12700">
                <a:solidFill>
                  <a:schemeClr val="tx1"/>
                </a:solidFill>
                <a:round/>
                <a:headEnd/>
                <a:tailEnd/>
              </a:ln>
            </p:spPr>
            <p:txBody>
              <a:bodyPr wrap="none" anchor="ctr"/>
              <a:lstStyle/>
              <a:p>
                <a:endParaRPr lang="ja-JP" altLang="en-US"/>
              </a:p>
            </p:txBody>
          </p:sp>
          <p:sp>
            <p:nvSpPr>
              <p:cNvPr id="57" name="Line 118"/>
              <p:cNvSpPr>
                <a:spLocks noChangeShapeType="1"/>
              </p:cNvSpPr>
              <p:nvPr/>
            </p:nvSpPr>
            <p:spPr bwMode="auto">
              <a:xfrm rot="21477944" flipH="1">
                <a:off x="3952490" y="2514175"/>
                <a:ext cx="74613" cy="39688"/>
              </a:xfrm>
              <a:prstGeom prst="line">
                <a:avLst/>
              </a:prstGeom>
              <a:noFill/>
              <a:ln w="12700">
                <a:solidFill>
                  <a:schemeClr val="tx1"/>
                </a:solidFill>
                <a:round/>
                <a:headEnd/>
                <a:tailEnd/>
              </a:ln>
            </p:spPr>
            <p:txBody>
              <a:bodyPr wrap="none" anchor="ctr"/>
              <a:lstStyle/>
              <a:p>
                <a:endParaRPr lang="ja-JP" altLang="en-US"/>
              </a:p>
            </p:txBody>
          </p:sp>
          <p:sp>
            <p:nvSpPr>
              <p:cNvPr id="58" name="Line 120"/>
              <p:cNvSpPr>
                <a:spLocks noChangeShapeType="1"/>
              </p:cNvSpPr>
              <p:nvPr/>
            </p:nvSpPr>
            <p:spPr bwMode="auto">
              <a:xfrm rot="122056">
                <a:off x="4022340" y="2514175"/>
                <a:ext cx="76200" cy="39688"/>
              </a:xfrm>
              <a:prstGeom prst="line">
                <a:avLst/>
              </a:prstGeom>
              <a:noFill/>
              <a:ln w="12700">
                <a:solidFill>
                  <a:schemeClr val="tx1"/>
                </a:solidFill>
                <a:round/>
                <a:headEnd/>
                <a:tailEnd/>
              </a:ln>
            </p:spPr>
            <p:txBody>
              <a:bodyPr wrap="none" anchor="ctr"/>
              <a:lstStyle/>
              <a:p>
                <a:endParaRPr lang="ja-JP" altLang="en-US"/>
              </a:p>
            </p:txBody>
          </p:sp>
          <p:sp>
            <p:nvSpPr>
              <p:cNvPr id="59" name="Line 121"/>
              <p:cNvSpPr>
                <a:spLocks noChangeShapeType="1"/>
              </p:cNvSpPr>
              <p:nvPr/>
            </p:nvSpPr>
            <p:spPr bwMode="auto">
              <a:xfrm rot="21477944" flipH="1">
                <a:off x="40937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0" name="Line 123"/>
              <p:cNvSpPr>
                <a:spLocks noChangeShapeType="1"/>
              </p:cNvSpPr>
              <p:nvPr/>
            </p:nvSpPr>
            <p:spPr bwMode="auto">
              <a:xfrm rot="122056">
                <a:off x="4162040" y="2514175"/>
                <a:ext cx="77788" cy="39688"/>
              </a:xfrm>
              <a:prstGeom prst="line">
                <a:avLst/>
              </a:prstGeom>
              <a:noFill/>
              <a:ln w="12700">
                <a:solidFill>
                  <a:schemeClr val="tx1"/>
                </a:solidFill>
                <a:round/>
                <a:headEnd/>
                <a:tailEnd/>
              </a:ln>
            </p:spPr>
            <p:txBody>
              <a:bodyPr wrap="none" anchor="ctr"/>
              <a:lstStyle/>
              <a:p>
                <a:endParaRPr lang="ja-JP" altLang="en-US"/>
              </a:p>
            </p:txBody>
          </p:sp>
          <p:sp>
            <p:nvSpPr>
              <p:cNvPr id="61" name="Line 124"/>
              <p:cNvSpPr>
                <a:spLocks noChangeShapeType="1"/>
              </p:cNvSpPr>
              <p:nvPr/>
            </p:nvSpPr>
            <p:spPr bwMode="auto">
              <a:xfrm rot="21477944" flipH="1">
                <a:off x="42334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2" name="Rectangle 628"/>
              <p:cNvSpPr>
                <a:spLocks noChangeArrowheads="1"/>
              </p:cNvSpPr>
              <p:nvPr/>
            </p:nvSpPr>
            <p:spPr bwMode="auto">
              <a:xfrm>
                <a:off x="4196965" y="2369713"/>
                <a:ext cx="474811" cy="215123"/>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63" name="Line 616"/>
              <p:cNvSpPr>
                <a:spLocks noChangeShapeType="1"/>
              </p:cNvSpPr>
              <p:nvPr/>
            </p:nvSpPr>
            <p:spPr bwMode="auto">
              <a:xfrm>
                <a:off x="3804853" y="2647525"/>
                <a:ext cx="87312" cy="111125"/>
              </a:xfrm>
              <a:prstGeom prst="line">
                <a:avLst/>
              </a:prstGeom>
              <a:noFill/>
              <a:ln w="12700">
                <a:solidFill>
                  <a:schemeClr val="tx1"/>
                </a:solidFill>
                <a:round/>
                <a:headEnd/>
                <a:tailEnd/>
              </a:ln>
            </p:spPr>
            <p:txBody>
              <a:bodyPr wrap="none" anchor="ctr"/>
              <a:lstStyle/>
              <a:p>
                <a:endParaRPr lang="ja-JP" altLang="en-US"/>
              </a:p>
            </p:txBody>
          </p:sp>
          <p:sp>
            <p:nvSpPr>
              <p:cNvPr id="64" name="Line 616"/>
              <p:cNvSpPr>
                <a:spLocks noChangeShapeType="1"/>
              </p:cNvSpPr>
              <p:nvPr/>
            </p:nvSpPr>
            <p:spPr bwMode="auto">
              <a:xfrm flipV="1">
                <a:off x="3796915" y="2512588"/>
                <a:ext cx="93663" cy="139700"/>
              </a:xfrm>
              <a:prstGeom prst="line">
                <a:avLst/>
              </a:prstGeom>
              <a:noFill/>
              <a:ln w="12700">
                <a:solidFill>
                  <a:schemeClr val="tx1"/>
                </a:solidFill>
                <a:round/>
                <a:headEnd/>
                <a:tailEnd/>
              </a:ln>
            </p:spPr>
            <p:txBody>
              <a:bodyPr wrap="none" anchor="ctr"/>
              <a:lstStyle/>
              <a:p>
                <a:endParaRPr lang="ja-JP" altLang="en-US"/>
              </a:p>
            </p:txBody>
          </p:sp>
        </p:grpSp>
        <p:sp>
          <p:nvSpPr>
            <p:cNvPr id="45" name="Rectangle 628"/>
            <p:cNvSpPr>
              <a:spLocks noChangeArrowheads="1"/>
            </p:cNvSpPr>
            <p:nvPr/>
          </p:nvSpPr>
          <p:spPr bwMode="auto">
            <a:xfrm>
              <a:off x="8327247" y="3401470"/>
              <a:ext cx="365806" cy="215123"/>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NH</a:t>
              </a:r>
              <a:r>
                <a:rPr lang="en-US" altLang="ja-JP" sz="800" baseline="-25000">
                  <a:latin typeface="Times New Roman" pitchFamily="18" charset="0"/>
                  <a:cs typeface="Times New Roman" pitchFamily="18" charset="0"/>
                </a:rPr>
                <a:t>2</a:t>
              </a:r>
            </a:p>
          </p:txBody>
        </p:sp>
        <p:sp>
          <p:nvSpPr>
            <p:cNvPr id="46" name="Line 82"/>
            <p:cNvSpPr>
              <a:spLocks noChangeShapeType="1"/>
            </p:cNvSpPr>
            <p:nvPr/>
          </p:nvSpPr>
          <p:spPr bwMode="auto">
            <a:xfrm rot="122056" flipH="1" flipV="1">
              <a:off x="8448682" y="3394518"/>
              <a:ext cx="766" cy="61249"/>
            </a:xfrm>
            <a:prstGeom prst="line">
              <a:avLst/>
            </a:prstGeom>
            <a:noFill/>
            <a:ln w="12700">
              <a:solidFill>
                <a:schemeClr val="tx1"/>
              </a:solidFill>
              <a:round/>
              <a:headEnd/>
              <a:tailEnd/>
            </a:ln>
          </p:spPr>
          <p:txBody>
            <a:bodyPr wrap="none" anchor="ctr"/>
            <a:lstStyle/>
            <a:p>
              <a:endParaRPr lang="ja-JP" altLang="en-US"/>
            </a:p>
          </p:txBody>
        </p:sp>
      </p:grpSp>
      <p:grpSp>
        <p:nvGrpSpPr>
          <p:cNvPr id="65" name="グループ化 55"/>
          <p:cNvGrpSpPr>
            <a:grpSpLocks/>
          </p:cNvGrpSpPr>
          <p:nvPr/>
        </p:nvGrpSpPr>
        <p:grpSpPr bwMode="auto">
          <a:xfrm>
            <a:off x="2411760" y="6237312"/>
            <a:ext cx="768340" cy="241833"/>
            <a:chOff x="3654775" y="3980555"/>
            <a:chExt cx="1062185" cy="366713"/>
          </a:xfrm>
        </p:grpSpPr>
        <p:sp>
          <p:nvSpPr>
            <p:cNvPr id="66" name="Line 413"/>
            <p:cNvSpPr>
              <a:spLocks noChangeShapeType="1"/>
            </p:cNvSpPr>
            <p:nvPr/>
          </p:nvSpPr>
          <p:spPr bwMode="auto">
            <a:xfrm rot="122056">
              <a:off x="3818288"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67" name="Line 414"/>
            <p:cNvSpPr>
              <a:spLocks noChangeShapeType="1"/>
            </p:cNvSpPr>
            <p:nvPr/>
          </p:nvSpPr>
          <p:spPr bwMode="auto">
            <a:xfrm rot="21477944" flipH="1">
              <a:off x="3888138" y="4093268"/>
              <a:ext cx="77787" cy="38100"/>
            </a:xfrm>
            <a:prstGeom prst="line">
              <a:avLst/>
            </a:prstGeom>
            <a:noFill/>
            <a:ln w="12700">
              <a:solidFill>
                <a:schemeClr val="tx1"/>
              </a:solidFill>
              <a:round/>
              <a:headEnd/>
              <a:tailEnd/>
            </a:ln>
          </p:spPr>
          <p:txBody>
            <a:bodyPr wrap="none" anchor="ctr"/>
            <a:lstStyle/>
            <a:p>
              <a:endParaRPr lang="ja-JP" altLang="en-US"/>
            </a:p>
          </p:txBody>
        </p:sp>
        <p:sp>
          <p:nvSpPr>
            <p:cNvPr id="68" name="Line 416"/>
            <p:cNvSpPr>
              <a:spLocks noChangeShapeType="1"/>
            </p:cNvSpPr>
            <p:nvPr/>
          </p:nvSpPr>
          <p:spPr bwMode="auto">
            <a:xfrm rot="122056">
              <a:off x="4038950" y="4093268"/>
              <a:ext cx="74613" cy="38100"/>
            </a:xfrm>
            <a:prstGeom prst="line">
              <a:avLst/>
            </a:prstGeom>
            <a:noFill/>
            <a:ln w="12700">
              <a:solidFill>
                <a:schemeClr val="tx1"/>
              </a:solidFill>
              <a:round/>
              <a:headEnd/>
              <a:tailEnd/>
            </a:ln>
          </p:spPr>
          <p:txBody>
            <a:bodyPr wrap="none" anchor="ctr"/>
            <a:lstStyle/>
            <a:p>
              <a:endParaRPr lang="ja-JP" altLang="en-US"/>
            </a:p>
          </p:txBody>
        </p:sp>
        <p:sp>
          <p:nvSpPr>
            <p:cNvPr id="69" name="Line 417"/>
            <p:cNvSpPr>
              <a:spLocks noChangeShapeType="1"/>
            </p:cNvSpPr>
            <p:nvPr/>
          </p:nvSpPr>
          <p:spPr bwMode="auto">
            <a:xfrm rot="21477944" flipH="1">
              <a:off x="4107213" y="4093268"/>
              <a:ext cx="74612" cy="38100"/>
            </a:xfrm>
            <a:prstGeom prst="line">
              <a:avLst/>
            </a:prstGeom>
            <a:noFill/>
            <a:ln w="12700">
              <a:solidFill>
                <a:schemeClr val="tx1"/>
              </a:solidFill>
              <a:round/>
              <a:headEnd/>
              <a:tailEnd/>
            </a:ln>
          </p:spPr>
          <p:txBody>
            <a:bodyPr wrap="none" anchor="ctr"/>
            <a:lstStyle/>
            <a:p>
              <a:endParaRPr lang="ja-JP" altLang="en-US"/>
            </a:p>
          </p:txBody>
        </p:sp>
        <p:sp>
          <p:nvSpPr>
            <p:cNvPr id="70" name="Line 418"/>
            <p:cNvSpPr>
              <a:spLocks noChangeShapeType="1"/>
            </p:cNvSpPr>
            <p:nvPr/>
          </p:nvSpPr>
          <p:spPr bwMode="auto">
            <a:xfrm rot="122056">
              <a:off x="4177063"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1" name="Line 435"/>
            <p:cNvSpPr>
              <a:spLocks noChangeShapeType="1"/>
            </p:cNvSpPr>
            <p:nvPr/>
          </p:nvSpPr>
          <p:spPr bwMode="auto">
            <a:xfrm rot="-1555887">
              <a:off x="3748438" y="4075805"/>
              <a:ext cx="74612" cy="38100"/>
            </a:xfrm>
            <a:prstGeom prst="line">
              <a:avLst/>
            </a:prstGeom>
            <a:noFill/>
            <a:ln w="12700">
              <a:solidFill>
                <a:schemeClr val="tx1"/>
              </a:solidFill>
              <a:round/>
              <a:headEnd/>
              <a:tailEnd/>
            </a:ln>
          </p:spPr>
          <p:txBody>
            <a:bodyPr wrap="none" anchor="ctr"/>
            <a:lstStyle/>
            <a:p>
              <a:endParaRPr lang="ja-JP" altLang="en-US"/>
            </a:p>
          </p:txBody>
        </p:sp>
        <p:sp>
          <p:nvSpPr>
            <p:cNvPr id="72" name="Line 436"/>
            <p:cNvSpPr>
              <a:spLocks noChangeShapeType="1"/>
            </p:cNvSpPr>
            <p:nvPr/>
          </p:nvSpPr>
          <p:spPr bwMode="auto">
            <a:xfrm flipV="1">
              <a:off x="3753200" y="4128193"/>
              <a:ext cx="58738" cy="0"/>
            </a:xfrm>
            <a:prstGeom prst="line">
              <a:avLst/>
            </a:prstGeom>
            <a:noFill/>
            <a:ln w="12700">
              <a:solidFill>
                <a:schemeClr val="tx1"/>
              </a:solidFill>
              <a:round/>
              <a:headEnd/>
              <a:tailEnd/>
            </a:ln>
          </p:spPr>
          <p:txBody>
            <a:bodyPr wrap="none" anchor="ctr"/>
            <a:lstStyle/>
            <a:p>
              <a:endParaRPr lang="ja-JP" altLang="en-US"/>
            </a:p>
          </p:txBody>
        </p:sp>
        <p:sp>
          <p:nvSpPr>
            <p:cNvPr id="73" name="Line 437"/>
            <p:cNvSpPr>
              <a:spLocks noChangeShapeType="1"/>
            </p:cNvSpPr>
            <p:nvPr/>
          </p:nvSpPr>
          <p:spPr bwMode="auto">
            <a:xfrm rot="21477944" flipV="1">
              <a:off x="4243738" y="4090093"/>
              <a:ext cx="76200" cy="38100"/>
            </a:xfrm>
            <a:prstGeom prst="line">
              <a:avLst/>
            </a:prstGeom>
            <a:noFill/>
            <a:ln w="12700">
              <a:solidFill>
                <a:schemeClr val="tx1"/>
              </a:solidFill>
              <a:round/>
              <a:headEnd/>
              <a:tailEnd/>
            </a:ln>
          </p:spPr>
          <p:txBody>
            <a:bodyPr wrap="none" anchor="ctr"/>
            <a:lstStyle/>
            <a:p>
              <a:endParaRPr lang="ja-JP" altLang="en-US"/>
            </a:p>
          </p:txBody>
        </p:sp>
        <p:sp>
          <p:nvSpPr>
            <p:cNvPr id="74" name="Line 439"/>
            <p:cNvSpPr>
              <a:spLocks noChangeShapeType="1"/>
            </p:cNvSpPr>
            <p:nvPr/>
          </p:nvSpPr>
          <p:spPr bwMode="auto">
            <a:xfrm rot="-1555887">
              <a:off x="3962750" y="4072630"/>
              <a:ext cx="76200" cy="39688"/>
            </a:xfrm>
            <a:prstGeom prst="line">
              <a:avLst/>
            </a:prstGeom>
            <a:noFill/>
            <a:ln w="12700">
              <a:solidFill>
                <a:schemeClr val="tx1"/>
              </a:solidFill>
              <a:round/>
              <a:headEnd/>
              <a:tailEnd/>
            </a:ln>
          </p:spPr>
          <p:txBody>
            <a:bodyPr wrap="none" anchor="ctr"/>
            <a:lstStyle/>
            <a:p>
              <a:endParaRPr lang="ja-JP" altLang="en-US"/>
            </a:p>
          </p:txBody>
        </p:sp>
        <p:sp>
          <p:nvSpPr>
            <p:cNvPr id="75" name="Line 440"/>
            <p:cNvSpPr>
              <a:spLocks noChangeShapeType="1"/>
            </p:cNvSpPr>
            <p:nvPr/>
          </p:nvSpPr>
          <p:spPr bwMode="auto">
            <a:xfrm flipV="1">
              <a:off x="3967513" y="4126605"/>
              <a:ext cx="58737" cy="0"/>
            </a:xfrm>
            <a:prstGeom prst="line">
              <a:avLst/>
            </a:prstGeom>
            <a:noFill/>
            <a:ln w="12700">
              <a:solidFill>
                <a:schemeClr val="tx1"/>
              </a:solidFill>
              <a:round/>
              <a:headEnd/>
              <a:tailEnd/>
            </a:ln>
          </p:spPr>
          <p:txBody>
            <a:bodyPr wrap="none" anchor="ctr"/>
            <a:lstStyle/>
            <a:p>
              <a:endParaRPr lang="ja-JP" altLang="en-US"/>
            </a:p>
          </p:txBody>
        </p:sp>
        <p:sp>
          <p:nvSpPr>
            <p:cNvPr id="76" name="Line 323"/>
            <p:cNvSpPr>
              <a:spLocks noChangeShapeType="1"/>
            </p:cNvSpPr>
            <p:nvPr/>
          </p:nvSpPr>
          <p:spPr bwMode="auto">
            <a:xfrm rot="1555887" flipV="1">
              <a:off x="3750025" y="4312343"/>
              <a:ext cx="76200" cy="34925"/>
            </a:xfrm>
            <a:prstGeom prst="line">
              <a:avLst/>
            </a:prstGeom>
            <a:noFill/>
            <a:ln w="12700">
              <a:solidFill>
                <a:schemeClr val="tx1"/>
              </a:solidFill>
              <a:round/>
              <a:headEnd/>
              <a:tailEnd/>
            </a:ln>
          </p:spPr>
          <p:txBody>
            <a:bodyPr wrap="none" anchor="ctr"/>
            <a:lstStyle/>
            <a:p>
              <a:endParaRPr lang="ja-JP" altLang="en-US"/>
            </a:p>
          </p:txBody>
        </p:sp>
        <p:sp>
          <p:nvSpPr>
            <p:cNvPr id="77" name="Line 325"/>
            <p:cNvSpPr>
              <a:spLocks noChangeShapeType="1"/>
            </p:cNvSpPr>
            <p:nvPr/>
          </p:nvSpPr>
          <p:spPr bwMode="auto">
            <a:xfrm rot="21477944" flipV="1">
              <a:off x="3823050"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78" name="Line 326"/>
            <p:cNvSpPr>
              <a:spLocks noChangeShapeType="1"/>
            </p:cNvSpPr>
            <p:nvPr/>
          </p:nvSpPr>
          <p:spPr bwMode="auto">
            <a:xfrm rot="122056" flipH="1" flipV="1">
              <a:off x="3894488"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79" name="Line 328"/>
            <p:cNvSpPr>
              <a:spLocks noChangeShapeType="1"/>
            </p:cNvSpPr>
            <p:nvPr/>
          </p:nvSpPr>
          <p:spPr bwMode="auto">
            <a:xfrm rot="21477944" flipV="1">
              <a:off x="404530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0" name="Line 329"/>
            <p:cNvSpPr>
              <a:spLocks noChangeShapeType="1"/>
            </p:cNvSpPr>
            <p:nvPr/>
          </p:nvSpPr>
          <p:spPr bwMode="auto">
            <a:xfrm rot="122056" flipH="1" flipV="1">
              <a:off x="4113563"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1" name="Line 331"/>
            <p:cNvSpPr>
              <a:spLocks noChangeShapeType="1"/>
            </p:cNvSpPr>
            <p:nvPr/>
          </p:nvSpPr>
          <p:spPr bwMode="auto">
            <a:xfrm rot="21477944" flipV="1">
              <a:off x="426755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2" name="Line 332"/>
            <p:cNvSpPr>
              <a:spLocks noChangeShapeType="1"/>
            </p:cNvSpPr>
            <p:nvPr/>
          </p:nvSpPr>
          <p:spPr bwMode="auto">
            <a:xfrm rot="122056" flipH="1" flipV="1">
              <a:off x="4335813"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3" name="Line 335"/>
            <p:cNvSpPr>
              <a:spLocks noChangeShapeType="1"/>
            </p:cNvSpPr>
            <p:nvPr/>
          </p:nvSpPr>
          <p:spPr bwMode="auto">
            <a:xfrm>
              <a:off x="3754788" y="4294880"/>
              <a:ext cx="61912" cy="0"/>
            </a:xfrm>
            <a:prstGeom prst="line">
              <a:avLst/>
            </a:prstGeom>
            <a:noFill/>
            <a:ln w="12700">
              <a:solidFill>
                <a:schemeClr val="tx1"/>
              </a:solidFill>
              <a:round/>
              <a:headEnd/>
              <a:tailEnd/>
            </a:ln>
          </p:spPr>
          <p:txBody>
            <a:bodyPr wrap="none" anchor="ctr"/>
            <a:lstStyle/>
            <a:p>
              <a:endParaRPr lang="ja-JP" altLang="en-US"/>
            </a:p>
          </p:txBody>
        </p:sp>
        <p:sp>
          <p:nvSpPr>
            <p:cNvPr id="84" name="Line 336"/>
            <p:cNvSpPr>
              <a:spLocks noChangeShapeType="1"/>
            </p:cNvSpPr>
            <p:nvPr/>
          </p:nvSpPr>
          <p:spPr bwMode="auto">
            <a:xfrm rot="1555887" flipV="1">
              <a:off x="3972275" y="4312343"/>
              <a:ext cx="74613" cy="34925"/>
            </a:xfrm>
            <a:prstGeom prst="line">
              <a:avLst/>
            </a:prstGeom>
            <a:noFill/>
            <a:ln w="12700">
              <a:solidFill>
                <a:schemeClr val="tx1"/>
              </a:solidFill>
              <a:round/>
              <a:headEnd/>
              <a:tailEnd/>
            </a:ln>
          </p:spPr>
          <p:txBody>
            <a:bodyPr wrap="none" anchor="ctr"/>
            <a:lstStyle/>
            <a:p>
              <a:endParaRPr lang="ja-JP" altLang="en-US"/>
            </a:p>
          </p:txBody>
        </p:sp>
        <p:sp>
          <p:nvSpPr>
            <p:cNvPr id="85" name="Line 337"/>
            <p:cNvSpPr>
              <a:spLocks noChangeShapeType="1"/>
            </p:cNvSpPr>
            <p:nvPr/>
          </p:nvSpPr>
          <p:spPr bwMode="auto">
            <a:xfrm>
              <a:off x="3977038"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86" name="Line 338"/>
            <p:cNvSpPr>
              <a:spLocks noChangeShapeType="1"/>
            </p:cNvSpPr>
            <p:nvPr/>
          </p:nvSpPr>
          <p:spPr bwMode="auto">
            <a:xfrm rot="1555887" flipV="1">
              <a:off x="4189763" y="4312343"/>
              <a:ext cx="77787" cy="34925"/>
            </a:xfrm>
            <a:prstGeom prst="line">
              <a:avLst/>
            </a:prstGeom>
            <a:noFill/>
            <a:ln w="12700">
              <a:solidFill>
                <a:schemeClr val="tx1"/>
              </a:solidFill>
              <a:round/>
              <a:headEnd/>
              <a:tailEnd/>
            </a:ln>
          </p:spPr>
          <p:txBody>
            <a:bodyPr wrap="none" anchor="ctr"/>
            <a:lstStyle/>
            <a:p>
              <a:endParaRPr lang="ja-JP" altLang="en-US"/>
            </a:p>
          </p:txBody>
        </p:sp>
        <p:sp>
          <p:nvSpPr>
            <p:cNvPr id="87" name="Line 339"/>
            <p:cNvSpPr>
              <a:spLocks noChangeShapeType="1"/>
            </p:cNvSpPr>
            <p:nvPr/>
          </p:nvSpPr>
          <p:spPr bwMode="auto">
            <a:xfrm>
              <a:off x="4196113"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88" name="Rectangle 628"/>
            <p:cNvSpPr>
              <a:spLocks noChangeArrowheads="1"/>
            </p:cNvSpPr>
            <p:nvPr/>
          </p:nvSpPr>
          <p:spPr bwMode="auto">
            <a:xfrm>
              <a:off x="4242150" y="3980555"/>
              <a:ext cx="474810" cy="21544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sp>
          <p:nvSpPr>
            <p:cNvPr id="89" name="Line 616"/>
            <p:cNvSpPr>
              <a:spLocks noChangeShapeType="1"/>
            </p:cNvSpPr>
            <p:nvPr/>
          </p:nvSpPr>
          <p:spPr bwMode="auto">
            <a:xfrm>
              <a:off x="3661125" y="4223443"/>
              <a:ext cx="87313" cy="109537"/>
            </a:xfrm>
            <a:prstGeom prst="line">
              <a:avLst/>
            </a:prstGeom>
            <a:noFill/>
            <a:ln w="12700">
              <a:solidFill>
                <a:schemeClr val="tx1"/>
              </a:solidFill>
              <a:round/>
              <a:headEnd/>
              <a:tailEnd/>
            </a:ln>
          </p:spPr>
          <p:txBody>
            <a:bodyPr wrap="none" anchor="ctr"/>
            <a:lstStyle/>
            <a:p>
              <a:endParaRPr lang="ja-JP" altLang="en-US"/>
            </a:p>
          </p:txBody>
        </p:sp>
        <p:sp>
          <p:nvSpPr>
            <p:cNvPr id="90" name="Line 616"/>
            <p:cNvSpPr>
              <a:spLocks noChangeShapeType="1"/>
            </p:cNvSpPr>
            <p:nvPr/>
          </p:nvSpPr>
          <p:spPr bwMode="auto">
            <a:xfrm flipV="1">
              <a:off x="3654775" y="4086918"/>
              <a:ext cx="90488" cy="141287"/>
            </a:xfrm>
            <a:prstGeom prst="line">
              <a:avLst/>
            </a:prstGeom>
            <a:noFill/>
            <a:ln w="12700">
              <a:solidFill>
                <a:schemeClr val="tx1"/>
              </a:solidFill>
              <a:round/>
              <a:headEnd/>
              <a:tailEnd/>
            </a:ln>
          </p:spPr>
          <p:txBody>
            <a:bodyPr wrap="none" anchor="ctr"/>
            <a:lstStyle/>
            <a:p>
              <a:endParaRPr lang="ja-JP" altLang="en-US"/>
            </a:p>
          </p:txBody>
        </p:sp>
      </p:grpSp>
      <p:sp>
        <p:nvSpPr>
          <p:cNvPr id="91" name="正方形/長方形 102"/>
          <p:cNvSpPr>
            <a:spLocks noChangeArrowheads="1"/>
          </p:cNvSpPr>
          <p:nvPr/>
        </p:nvSpPr>
        <p:spPr bwMode="auto">
          <a:xfrm>
            <a:off x="2051720" y="5445224"/>
            <a:ext cx="2448272" cy="307777"/>
          </a:xfrm>
          <a:prstGeom prst="rect">
            <a:avLst/>
          </a:prstGeom>
          <a:noFill/>
          <a:ln w="9525">
            <a:noFill/>
            <a:miter lim="800000"/>
            <a:headEnd/>
            <a:tailEnd/>
          </a:ln>
        </p:spPr>
        <p:txBody>
          <a:bodyPr wrap="square">
            <a:spAutoFit/>
          </a:bodyPr>
          <a:lstStyle/>
          <a:p>
            <a:r>
              <a:rPr lang="ja-JP" altLang="en-US" sz="1400" b="1" dirty="0" smtClean="0">
                <a:solidFill>
                  <a:srgbClr val="0000FF"/>
                </a:solidFill>
                <a:latin typeface="Times New Roman" pitchFamily="18" charset="0"/>
                <a:cs typeface="Times New Roman" pitchFamily="18" charset="0"/>
              </a:rPr>
              <a:t>機能性脂質の微生物生産</a:t>
            </a:r>
            <a:endParaRPr lang="ja-JP" altLang="en-US" sz="1400" b="1" dirty="0">
              <a:solidFill>
                <a:srgbClr val="0000FF"/>
              </a:solidFill>
              <a:latin typeface="Times New Roman" pitchFamily="18" charset="0"/>
              <a:cs typeface="Times New Roman" pitchFamily="18" charset="0"/>
            </a:endParaRPr>
          </a:p>
        </p:txBody>
      </p:sp>
      <p:pic>
        <p:nvPicPr>
          <p:cNvPr id="92" name="Picture 2"/>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16337"/>
          <a:stretch/>
        </p:blipFill>
        <p:spPr bwMode="auto">
          <a:xfrm>
            <a:off x="7740352" y="5589240"/>
            <a:ext cx="864096" cy="963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a:ln>
                  <a:solidFill>
                    <a:prstClr val="black"/>
                  </a:solidFill>
                </a:ln>
                <a:solidFill>
                  <a:prstClr val="black"/>
                </a:solidFill>
                <a:latin typeface="Arial" pitchFamily="34" charset="0"/>
                <a:cs typeface="Arial" pitchFamily="34" charset="0"/>
              </a:rPr>
              <a:t>Fermentative production from unused resources</a:t>
            </a:r>
            <a:r>
              <a:rPr lang="en-US" altLang="ja-JP" sz="1800" dirty="0">
                <a:ln>
                  <a:solidFill>
                    <a:prstClr val="black"/>
                  </a:solidFill>
                </a:ln>
                <a:solidFill>
                  <a:prstClr val="black"/>
                </a:solidFill>
                <a:latin typeface="Arial" pitchFamily="34" charset="0"/>
                <a:cs typeface="Arial" pitchFamily="34" charset="0"/>
              </a:rPr>
              <a:t/>
            </a:r>
            <a:br>
              <a:rPr lang="en-US" altLang="ja-JP" sz="1800" dirty="0">
                <a:ln>
                  <a:solidFill>
                    <a:prstClr val="black"/>
                  </a:solidFill>
                </a:ln>
                <a:solidFill>
                  <a:prstClr val="black"/>
                </a:solidFill>
                <a:latin typeface="Arial" pitchFamily="34" charset="0"/>
                <a:cs typeface="Arial" pitchFamily="34" charset="0"/>
              </a:rPr>
            </a:br>
            <a:r>
              <a:rPr lang="en-US" altLang="ja-JP" sz="1800" dirty="0">
                <a:ln>
                  <a:solidFill>
                    <a:prstClr val="black"/>
                  </a:solidFill>
                </a:ln>
                <a:solidFill>
                  <a:prstClr val="black"/>
                </a:solidFill>
                <a:latin typeface="Arial" pitchFamily="34" charset="0"/>
                <a:cs typeface="Arial" pitchFamily="34" charset="0"/>
              </a:rPr>
              <a:t>                                               Assist. Prof. </a:t>
            </a:r>
            <a:r>
              <a:rPr lang="ja-JP" altLang="en-US" sz="1800" dirty="0">
                <a:ln>
                  <a:solidFill>
                    <a:prstClr val="black"/>
                  </a:solidFill>
                </a:ln>
                <a:solidFill>
                  <a:prstClr val="black"/>
                </a:solidFill>
                <a:latin typeface="Arial" pitchFamily="34" charset="0"/>
                <a:cs typeface="Arial" pitchFamily="34" charset="0"/>
              </a:rPr>
              <a:t>　</a:t>
            </a:r>
            <a:r>
              <a:rPr lang="en-US" altLang="ja-JP" sz="1800" dirty="0">
                <a:ln>
                  <a:solidFill>
                    <a:prstClr val="black"/>
                  </a:solidFill>
                </a:ln>
                <a:solidFill>
                  <a:prstClr val="black"/>
                </a:solidFill>
                <a:latin typeface="Arial" pitchFamily="34" charset="0"/>
                <a:cs typeface="Arial" pitchFamily="34" charset="0"/>
              </a:rPr>
              <a:t>Takaiku SAKAMOTO</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r>
              <a:rPr lang="ja-JP" altLang="en-US" sz="1200" dirty="0" smtClean="0">
                <a:latin typeface="Arial" charset="0"/>
                <a:cs typeface="Arial" charset="0"/>
              </a:rPr>
              <a:t>　</a:t>
            </a: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en-US" altLang="ja-JP" dirty="0" smtClean="0">
                <a:latin typeface="Arial" pitchFamily="34" charset="0"/>
                <a:cs typeface="Arial" pitchFamily="34" charset="0"/>
              </a:rPr>
              <a:t>Content:</a:t>
            </a:r>
            <a:endParaRPr lang="en-US" altLang="ja-JP" dirty="0">
              <a:latin typeface="Arial" pitchFamily="34" charset="0"/>
              <a:cs typeface="Arial" pitchFamily="34" charset="0"/>
            </a:endParaRPr>
          </a:p>
          <a:p>
            <a:pPr fontAlgn="auto">
              <a:spcAft>
                <a:spcPts val="0"/>
              </a:spcAft>
              <a:defRPr/>
            </a:pP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Ligninolytic</a:t>
            </a:r>
            <a:r>
              <a:rPr lang="en-US" altLang="ja-JP" dirty="0" smtClean="0">
                <a:latin typeface="Arial" pitchFamily="34" charset="0"/>
                <a:cs typeface="Arial" pitchFamily="34" charset="0"/>
              </a:rPr>
              <a:t> </a:t>
            </a:r>
            <a:r>
              <a:rPr lang="en-US" altLang="ja-JP" dirty="0">
                <a:latin typeface="Arial" pitchFamily="34" charset="0"/>
                <a:cs typeface="Arial" pitchFamily="34" charset="0"/>
              </a:rPr>
              <a:t>and cellulolytic enzymes from wood-rotting fungi have been actively studied as the key tools for degradation and </a:t>
            </a:r>
            <a:r>
              <a:rPr lang="en-US" altLang="ja-JP" dirty="0" err="1">
                <a:latin typeface="Arial" pitchFamily="34" charset="0"/>
                <a:cs typeface="Arial" pitchFamily="34" charset="0"/>
              </a:rPr>
              <a:t>saccharification</a:t>
            </a:r>
            <a:r>
              <a:rPr lang="en-US" altLang="ja-JP" dirty="0">
                <a:latin typeface="Arial" pitchFamily="34" charset="0"/>
                <a:cs typeface="Arial" pitchFamily="34" charset="0"/>
              </a:rPr>
              <a:t> of the plant biomass.  Most microorganisms including yeasts produce various compounds through fermentation by using </a:t>
            </a:r>
            <a:r>
              <a:rPr lang="en-US" altLang="ja-JP" dirty="0" err="1">
                <a:latin typeface="Arial" pitchFamily="34" charset="0"/>
                <a:cs typeface="Arial" pitchFamily="34" charset="0"/>
              </a:rPr>
              <a:t>saccharified</a:t>
            </a:r>
            <a:r>
              <a:rPr lang="en-US" altLang="ja-JP" dirty="0">
                <a:latin typeface="Arial" pitchFamily="34" charset="0"/>
                <a:cs typeface="Arial" pitchFamily="34" charset="0"/>
              </a:rPr>
              <a:t> biomass.  Therefore, we try to construct the consistent process that includes all of phases, degradation, </a:t>
            </a:r>
            <a:r>
              <a:rPr lang="en-US" altLang="ja-JP" dirty="0" err="1">
                <a:latin typeface="Arial" pitchFamily="34" charset="0"/>
                <a:cs typeface="Arial" pitchFamily="34" charset="0"/>
              </a:rPr>
              <a:t>saccharification</a:t>
            </a:r>
            <a:r>
              <a:rPr lang="en-US" altLang="ja-JP" dirty="0">
                <a:latin typeface="Arial" pitchFamily="34" charset="0"/>
                <a:cs typeface="Arial" pitchFamily="34" charset="0"/>
              </a:rPr>
              <a:t> and fermentation.</a:t>
            </a:r>
          </a:p>
          <a:p>
            <a:pPr fontAlgn="auto">
              <a:spcAft>
                <a:spcPts val="0"/>
              </a:spcAft>
              <a:defRPr/>
            </a:pPr>
            <a:r>
              <a:rPr lang="en-US" altLang="ja-JP" dirty="0">
                <a:latin typeface="Arial" pitchFamily="34" charset="0"/>
                <a:cs typeface="Arial" pitchFamily="34" charset="0"/>
              </a:rPr>
              <a:t>    Functional lipids such as polyunsaturated fatty acids, </a:t>
            </a:r>
            <a:r>
              <a:rPr lang="en-US" altLang="ja-JP" dirty="0" err="1">
                <a:latin typeface="Arial" pitchFamily="34" charset="0"/>
                <a:cs typeface="Arial" pitchFamily="34" charset="0"/>
              </a:rPr>
              <a:t>hydroxy</a:t>
            </a:r>
            <a:r>
              <a:rPr lang="en-US" altLang="ja-JP" dirty="0">
                <a:latin typeface="Arial" pitchFamily="34" charset="0"/>
                <a:cs typeface="Arial" pitchFamily="34" charset="0"/>
              </a:rPr>
              <a:t> fatty acids, and dicarboxylic acids are used for food, medicine, and raw materials of chemical compounds.  We are trying to isolate the fungus which produce functional lipids by screening of valuable wood-rotting fungi, and to construct the consistent process of biomass-fermentative production using the fungus. </a:t>
            </a:r>
            <a:endParaRPr lang="ja-JP" altLang="en-US" dirty="0"/>
          </a:p>
          <a:p>
            <a:pPr fontAlgn="auto">
              <a:spcAft>
                <a:spcPts val="0"/>
              </a:spcAft>
              <a:buFont typeface="Arial" pitchFamily="34" charset="0"/>
              <a:buNone/>
              <a:defRPr/>
            </a:pPr>
            <a:endParaRPr lang="ja-JP" altLang="en-US" dirty="0"/>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a:latin typeface="Arial" charset="0"/>
                <a:cs typeface="Arial" charset="0"/>
              </a:rPr>
              <a:t>Keywords</a:t>
            </a:r>
            <a:r>
              <a:rPr lang="ja-JP" altLang="en-US" sz="1200" dirty="0">
                <a:latin typeface="Arial" charset="0"/>
                <a:cs typeface="Arial" charset="0"/>
              </a:rPr>
              <a:t>：</a:t>
            </a:r>
            <a:r>
              <a:rPr lang="en-US" altLang="ja-JP" sz="1200" dirty="0">
                <a:latin typeface="Arial" charset="0"/>
                <a:cs typeface="Arial" charset="0"/>
              </a:rPr>
              <a:t>microbial conversion, functional lipid, breeding</a:t>
            </a:r>
          </a:p>
          <a:p>
            <a:r>
              <a:rPr lang="en-US" altLang="ja-JP" sz="1200" dirty="0">
                <a:latin typeface="Arial" charset="0"/>
                <a:cs typeface="Arial" charset="0"/>
              </a:rPr>
              <a:t>E-mail: sakamoto.takaiku@tokushima-u.ac.jp</a:t>
            </a:r>
          </a:p>
          <a:p>
            <a:r>
              <a:rPr lang="en-US" altLang="ja-JP" sz="1200" dirty="0">
                <a:latin typeface="Arial" charset="0"/>
                <a:cs typeface="Arial" charset="0"/>
              </a:rPr>
              <a:t>Tel.   +</a:t>
            </a:r>
            <a:r>
              <a:rPr lang="en-US" altLang="ja-JP" sz="1200" dirty="0" smtClean="0">
                <a:latin typeface="Arial" charset="0"/>
                <a:cs typeface="Arial" charset="0"/>
              </a:rPr>
              <a:t>81-88-656-4936</a:t>
            </a:r>
            <a:endParaRPr lang="en-US" altLang="ja-JP" sz="1200" dirty="0">
              <a:latin typeface="Arial" charset="0"/>
              <a:cs typeface="Arial" charset="0"/>
            </a:endParaRPr>
          </a:p>
          <a:p>
            <a:r>
              <a:rPr lang="en-US" altLang="ja-JP" sz="1200" dirty="0">
                <a:latin typeface="Arial" charset="0"/>
                <a:cs typeface="Arial" charset="0"/>
              </a:rPr>
              <a:t>Fax:  +81-88-656-9074</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3" name="直線矢印コネクタ 12"/>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485705"/>
            <a:ext cx="3916680" cy="165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584" y="3933056"/>
            <a:ext cx="1056862"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31277" y="3933055"/>
            <a:ext cx="1056118"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36574" y="3933056"/>
            <a:ext cx="1054555"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テキスト ボックス 20"/>
          <p:cNvSpPr txBox="1"/>
          <p:nvPr/>
        </p:nvSpPr>
        <p:spPr>
          <a:xfrm>
            <a:off x="899592" y="3645024"/>
            <a:ext cx="2664296" cy="276999"/>
          </a:xfrm>
          <a:prstGeom prst="rect">
            <a:avLst/>
          </a:prstGeom>
          <a:noFill/>
        </p:spPr>
        <p:txBody>
          <a:bodyPr wrap="square" rtlCol="0">
            <a:spAutoFit/>
          </a:bodyPr>
          <a:lstStyle/>
          <a:p>
            <a:r>
              <a:rPr lang="en-US" altLang="ja-JP" sz="1200" dirty="0" smtClean="0"/>
              <a:t>Sampling of wood-rotting fungi </a:t>
            </a:r>
            <a:endParaRPr kumimoji="1" lang="ja-JP" altLang="en-US" sz="1200" dirty="0"/>
          </a:p>
        </p:txBody>
      </p:sp>
      <p:sp>
        <p:nvSpPr>
          <p:cNvPr id="22" name="下矢印 21"/>
          <p:cNvSpPr/>
          <p:nvPr/>
        </p:nvSpPr>
        <p:spPr>
          <a:xfrm>
            <a:off x="1835696" y="4775886"/>
            <a:ext cx="360040" cy="576064"/>
          </a:xfrm>
          <a:prstGeom prst="downArrow">
            <a:avLst>
              <a:gd name="adj1" fmla="val 30312"/>
              <a:gd name="adj2" fmla="val 598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195736" y="4725144"/>
            <a:ext cx="2304256" cy="646331"/>
          </a:xfrm>
          <a:prstGeom prst="rect">
            <a:avLst/>
          </a:prstGeom>
          <a:noFill/>
        </p:spPr>
        <p:txBody>
          <a:bodyPr wrap="square" rtlCol="0">
            <a:spAutoFit/>
          </a:bodyPr>
          <a:lstStyle/>
          <a:p>
            <a:r>
              <a:rPr kumimoji="1" lang="ja-JP" altLang="en-US" sz="1200" dirty="0" smtClean="0"/>
              <a:t>・</a:t>
            </a:r>
            <a:r>
              <a:rPr lang="ja-JP" altLang="en-US" sz="1200" dirty="0"/>
              <a:t> </a:t>
            </a:r>
            <a:r>
              <a:rPr lang="en-US" altLang="ja-JP" sz="1200" dirty="0" smtClean="0"/>
              <a:t>Lipid analysis</a:t>
            </a:r>
            <a:endParaRPr kumimoji="1" lang="en-US" altLang="ja-JP" sz="1200" dirty="0" smtClean="0"/>
          </a:p>
          <a:p>
            <a:r>
              <a:rPr lang="ja-JP" altLang="en-US" sz="1200" dirty="0" smtClean="0"/>
              <a:t>・ </a:t>
            </a:r>
            <a:r>
              <a:rPr lang="en-US" altLang="ja-JP" sz="1200" dirty="0" smtClean="0"/>
              <a:t>Genetic </a:t>
            </a:r>
            <a:r>
              <a:rPr lang="en-US" altLang="ja-JP" sz="1200" dirty="0"/>
              <a:t>engineering</a:t>
            </a:r>
            <a:endParaRPr lang="en-US" altLang="ja-JP" sz="1200" dirty="0" smtClean="0"/>
          </a:p>
          <a:p>
            <a:r>
              <a:rPr kumimoji="1" lang="ja-JP" altLang="en-US" sz="1200" dirty="0" smtClean="0"/>
              <a:t>・ </a:t>
            </a:r>
            <a:r>
              <a:rPr lang="en-US" altLang="ja-JP" sz="1200" dirty="0" smtClean="0"/>
              <a:t>Metabolic engineering, etc.</a:t>
            </a:r>
            <a:endParaRPr kumimoji="1" lang="ja-JP" altLang="en-US" sz="1200" dirty="0"/>
          </a:p>
        </p:txBody>
      </p:sp>
      <p:sp>
        <p:nvSpPr>
          <p:cNvPr id="25" name="テキスト ボックス 24"/>
          <p:cNvSpPr txBox="1"/>
          <p:nvPr/>
        </p:nvSpPr>
        <p:spPr>
          <a:xfrm>
            <a:off x="467544" y="3356992"/>
            <a:ext cx="1296144" cy="307777"/>
          </a:xfrm>
          <a:prstGeom prst="rect">
            <a:avLst/>
          </a:prstGeom>
          <a:noFill/>
        </p:spPr>
        <p:txBody>
          <a:bodyPr wrap="square" rtlCol="0">
            <a:spAutoFit/>
          </a:bodyPr>
          <a:lstStyle/>
          <a:p>
            <a:r>
              <a:rPr kumimoji="1" lang="ja-JP" altLang="en-US" sz="1400" dirty="0" smtClean="0"/>
              <a:t>・ </a:t>
            </a:r>
            <a:r>
              <a:rPr lang="en-US" altLang="ja-JP" sz="1400" b="1" dirty="0" smtClean="0"/>
              <a:t>Plan</a:t>
            </a:r>
            <a:endParaRPr kumimoji="1" lang="ja-JP" altLang="en-US" sz="1400" b="1" dirty="0"/>
          </a:p>
        </p:txBody>
      </p:sp>
      <p:pic>
        <p:nvPicPr>
          <p:cNvPr id="26" name="Picture 2" descr="クリックすると新しいウィンドウで開きます"/>
          <p:cNvPicPr>
            <a:picLocks noChangeAspect="1" noChangeArrowheads="1"/>
          </p:cNvPicPr>
          <p:nvPr/>
        </p:nvPicPr>
        <p:blipFill>
          <a:blip r:embed="rId8" cstate="print"/>
          <a:srcRect l="29051" r="7990"/>
          <a:stretch>
            <a:fillRect/>
          </a:stretch>
        </p:blipFill>
        <p:spPr bwMode="auto">
          <a:xfrm>
            <a:off x="1115616" y="5517232"/>
            <a:ext cx="864096" cy="1028991"/>
          </a:xfrm>
          <a:prstGeom prst="rect">
            <a:avLst/>
          </a:prstGeom>
          <a:noFill/>
          <a:ln w="9525">
            <a:noFill/>
            <a:miter lim="800000"/>
            <a:headEnd/>
            <a:tailEnd/>
          </a:ln>
        </p:spPr>
      </p:pic>
      <p:grpSp>
        <p:nvGrpSpPr>
          <p:cNvPr id="27" name="グループ化 13"/>
          <p:cNvGrpSpPr>
            <a:grpSpLocks/>
          </p:cNvGrpSpPr>
          <p:nvPr/>
        </p:nvGrpSpPr>
        <p:grpSpPr bwMode="auto">
          <a:xfrm>
            <a:off x="3419872" y="6021288"/>
            <a:ext cx="766042" cy="329772"/>
            <a:chOff x="7960371" y="923467"/>
            <a:chExt cx="1059714" cy="500438"/>
          </a:xfrm>
        </p:grpSpPr>
        <p:sp>
          <p:nvSpPr>
            <p:cNvPr id="28" name="Line 69"/>
            <p:cNvSpPr>
              <a:spLocks noChangeShapeType="1"/>
            </p:cNvSpPr>
            <p:nvPr/>
          </p:nvSpPr>
          <p:spPr bwMode="auto">
            <a:xfrm rot="21477944" flipV="1">
              <a:off x="80445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29" name="Line 70"/>
            <p:cNvSpPr>
              <a:spLocks noChangeShapeType="1"/>
            </p:cNvSpPr>
            <p:nvPr/>
          </p:nvSpPr>
          <p:spPr bwMode="auto">
            <a:xfrm rot="122056" flipH="1" flipV="1">
              <a:off x="81159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0" name="Line 75"/>
            <p:cNvSpPr>
              <a:spLocks noChangeShapeType="1"/>
            </p:cNvSpPr>
            <p:nvPr/>
          </p:nvSpPr>
          <p:spPr bwMode="auto">
            <a:xfrm rot="21477944" flipV="1">
              <a:off x="81842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1" name="Line 76"/>
            <p:cNvSpPr>
              <a:spLocks noChangeShapeType="1"/>
            </p:cNvSpPr>
            <p:nvPr/>
          </p:nvSpPr>
          <p:spPr bwMode="auto">
            <a:xfrm rot="122056" flipH="1" flipV="1">
              <a:off x="8252471" y="1272717"/>
              <a:ext cx="76200" cy="39687"/>
            </a:xfrm>
            <a:prstGeom prst="line">
              <a:avLst/>
            </a:prstGeom>
            <a:noFill/>
            <a:ln w="12700">
              <a:solidFill>
                <a:schemeClr val="tx1"/>
              </a:solidFill>
              <a:round/>
              <a:headEnd/>
              <a:tailEnd/>
            </a:ln>
          </p:spPr>
          <p:txBody>
            <a:bodyPr wrap="none" anchor="ctr"/>
            <a:lstStyle/>
            <a:p>
              <a:endParaRPr lang="ja-JP" altLang="en-US"/>
            </a:p>
          </p:txBody>
        </p:sp>
        <p:sp>
          <p:nvSpPr>
            <p:cNvPr id="32" name="Line 78"/>
            <p:cNvSpPr>
              <a:spLocks noChangeShapeType="1"/>
            </p:cNvSpPr>
            <p:nvPr/>
          </p:nvSpPr>
          <p:spPr bwMode="auto">
            <a:xfrm rot="21477944" flipV="1">
              <a:off x="83239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3" name="Line 79"/>
            <p:cNvSpPr>
              <a:spLocks noChangeShapeType="1"/>
            </p:cNvSpPr>
            <p:nvPr/>
          </p:nvSpPr>
          <p:spPr bwMode="auto">
            <a:xfrm rot="122056" flipH="1" flipV="1">
              <a:off x="8392171"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4" name="Line 81"/>
            <p:cNvSpPr>
              <a:spLocks noChangeShapeType="1"/>
            </p:cNvSpPr>
            <p:nvPr/>
          </p:nvSpPr>
          <p:spPr bwMode="auto">
            <a:xfrm rot="21477944" flipV="1">
              <a:off x="84588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5" name="Line 82"/>
            <p:cNvSpPr>
              <a:spLocks noChangeShapeType="1"/>
            </p:cNvSpPr>
            <p:nvPr/>
          </p:nvSpPr>
          <p:spPr bwMode="auto">
            <a:xfrm rot="122056" flipH="1" flipV="1">
              <a:off x="85271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36" name="Line 117"/>
            <p:cNvSpPr>
              <a:spLocks noChangeShapeType="1"/>
            </p:cNvSpPr>
            <p:nvPr/>
          </p:nvSpPr>
          <p:spPr bwMode="auto">
            <a:xfrm rot="122056">
              <a:off x="8044509" y="1067929"/>
              <a:ext cx="77787" cy="39688"/>
            </a:xfrm>
            <a:prstGeom prst="line">
              <a:avLst/>
            </a:prstGeom>
            <a:noFill/>
            <a:ln w="12700">
              <a:solidFill>
                <a:schemeClr val="tx1"/>
              </a:solidFill>
              <a:round/>
              <a:headEnd/>
              <a:tailEnd/>
            </a:ln>
          </p:spPr>
          <p:txBody>
            <a:bodyPr wrap="none" anchor="ctr"/>
            <a:lstStyle/>
            <a:p>
              <a:endParaRPr lang="ja-JP" altLang="en-US"/>
            </a:p>
          </p:txBody>
        </p:sp>
        <p:sp>
          <p:nvSpPr>
            <p:cNvPr id="37" name="Line 118"/>
            <p:cNvSpPr>
              <a:spLocks noChangeShapeType="1"/>
            </p:cNvSpPr>
            <p:nvPr/>
          </p:nvSpPr>
          <p:spPr bwMode="auto">
            <a:xfrm rot="21477944" flipH="1">
              <a:off x="8115946" y="1067929"/>
              <a:ext cx="74613" cy="39688"/>
            </a:xfrm>
            <a:prstGeom prst="line">
              <a:avLst/>
            </a:prstGeom>
            <a:noFill/>
            <a:ln w="12700">
              <a:solidFill>
                <a:schemeClr val="tx1"/>
              </a:solidFill>
              <a:round/>
              <a:headEnd/>
              <a:tailEnd/>
            </a:ln>
          </p:spPr>
          <p:txBody>
            <a:bodyPr wrap="none" anchor="ctr"/>
            <a:lstStyle/>
            <a:p>
              <a:endParaRPr lang="ja-JP" altLang="en-US"/>
            </a:p>
          </p:txBody>
        </p:sp>
        <p:sp>
          <p:nvSpPr>
            <p:cNvPr id="38" name="Line 120"/>
            <p:cNvSpPr>
              <a:spLocks noChangeShapeType="1"/>
            </p:cNvSpPr>
            <p:nvPr/>
          </p:nvSpPr>
          <p:spPr bwMode="auto">
            <a:xfrm rot="122056">
              <a:off x="8185796" y="1067929"/>
              <a:ext cx="76200" cy="39688"/>
            </a:xfrm>
            <a:prstGeom prst="line">
              <a:avLst/>
            </a:prstGeom>
            <a:noFill/>
            <a:ln w="12700">
              <a:solidFill>
                <a:schemeClr val="tx1"/>
              </a:solidFill>
              <a:round/>
              <a:headEnd/>
              <a:tailEnd/>
            </a:ln>
          </p:spPr>
          <p:txBody>
            <a:bodyPr wrap="none" anchor="ctr"/>
            <a:lstStyle/>
            <a:p>
              <a:endParaRPr lang="ja-JP" altLang="en-US"/>
            </a:p>
          </p:txBody>
        </p:sp>
        <p:sp>
          <p:nvSpPr>
            <p:cNvPr id="39" name="Line 121"/>
            <p:cNvSpPr>
              <a:spLocks noChangeShapeType="1"/>
            </p:cNvSpPr>
            <p:nvPr/>
          </p:nvSpPr>
          <p:spPr bwMode="auto">
            <a:xfrm rot="21477944" flipH="1">
              <a:off x="82572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0" name="Line 123"/>
            <p:cNvSpPr>
              <a:spLocks noChangeShapeType="1"/>
            </p:cNvSpPr>
            <p:nvPr/>
          </p:nvSpPr>
          <p:spPr bwMode="auto">
            <a:xfrm rot="122056">
              <a:off x="8325496" y="1067929"/>
              <a:ext cx="77788" cy="39688"/>
            </a:xfrm>
            <a:prstGeom prst="line">
              <a:avLst/>
            </a:prstGeom>
            <a:noFill/>
            <a:ln w="12700">
              <a:solidFill>
                <a:schemeClr val="tx1"/>
              </a:solidFill>
              <a:round/>
              <a:headEnd/>
              <a:tailEnd/>
            </a:ln>
          </p:spPr>
          <p:txBody>
            <a:bodyPr wrap="none" anchor="ctr"/>
            <a:lstStyle/>
            <a:p>
              <a:endParaRPr lang="ja-JP" altLang="en-US"/>
            </a:p>
          </p:txBody>
        </p:sp>
        <p:sp>
          <p:nvSpPr>
            <p:cNvPr id="41" name="Line 124"/>
            <p:cNvSpPr>
              <a:spLocks noChangeShapeType="1"/>
            </p:cNvSpPr>
            <p:nvPr/>
          </p:nvSpPr>
          <p:spPr bwMode="auto">
            <a:xfrm rot="21477944" flipH="1">
              <a:off x="83969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2" name="Rectangle 628"/>
            <p:cNvSpPr>
              <a:spLocks noChangeArrowheads="1"/>
            </p:cNvSpPr>
            <p:nvPr/>
          </p:nvSpPr>
          <p:spPr bwMode="auto">
            <a:xfrm>
              <a:off x="8360421" y="923467"/>
              <a:ext cx="475024" cy="215694"/>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43" name="Line 616"/>
            <p:cNvSpPr>
              <a:spLocks noChangeShapeType="1"/>
            </p:cNvSpPr>
            <p:nvPr/>
          </p:nvSpPr>
          <p:spPr bwMode="auto">
            <a:xfrm>
              <a:off x="7968309" y="1201279"/>
              <a:ext cx="87312" cy="111125"/>
            </a:xfrm>
            <a:prstGeom prst="line">
              <a:avLst/>
            </a:prstGeom>
            <a:noFill/>
            <a:ln w="12700">
              <a:solidFill>
                <a:schemeClr val="tx1"/>
              </a:solidFill>
              <a:round/>
              <a:headEnd/>
              <a:tailEnd/>
            </a:ln>
          </p:spPr>
          <p:txBody>
            <a:bodyPr wrap="none" anchor="ctr"/>
            <a:lstStyle/>
            <a:p>
              <a:endParaRPr lang="ja-JP" altLang="en-US"/>
            </a:p>
          </p:txBody>
        </p:sp>
        <p:sp>
          <p:nvSpPr>
            <p:cNvPr id="44" name="Line 616"/>
            <p:cNvSpPr>
              <a:spLocks noChangeShapeType="1"/>
            </p:cNvSpPr>
            <p:nvPr/>
          </p:nvSpPr>
          <p:spPr bwMode="auto">
            <a:xfrm flipV="1">
              <a:off x="7960371" y="1066342"/>
              <a:ext cx="93663" cy="139700"/>
            </a:xfrm>
            <a:prstGeom prst="line">
              <a:avLst/>
            </a:prstGeom>
            <a:noFill/>
            <a:ln w="12700">
              <a:solidFill>
                <a:schemeClr val="tx1"/>
              </a:solidFill>
              <a:round/>
              <a:headEnd/>
              <a:tailEnd/>
            </a:ln>
          </p:spPr>
          <p:txBody>
            <a:bodyPr wrap="none" anchor="ctr"/>
            <a:lstStyle/>
            <a:p>
              <a:endParaRPr lang="ja-JP" altLang="en-US"/>
            </a:p>
          </p:txBody>
        </p:sp>
        <p:sp>
          <p:nvSpPr>
            <p:cNvPr id="45" name="Rectangle 628"/>
            <p:cNvSpPr>
              <a:spLocks noChangeArrowheads="1"/>
            </p:cNvSpPr>
            <p:nvPr/>
          </p:nvSpPr>
          <p:spPr bwMode="auto">
            <a:xfrm>
              <a:off x="8545061" y="1208211"/>
              <a:ext cx="475024" cy="215694"/>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grpSp>
      <p:grpSp>
        <p:nvGrpSpPr>
          <p:cNvPr id="46" name="グループ化 32"/>
          <p:cNvGrpSpPr>
            <a:grpSpLocks/>
          </p:cNvGrpSpPr>
          <p:nvPr/>
        </p:nvGrpSpPr>
        <p:grpSpPr bwMode="auto">
          <a:xfrm>
            <a:off x="2282999" y="6021288"/>
            <a:ext cx="632817" cy="400960"/>
            <a:chOff x="8222643" y="3009807"/>
            <a:chExt cx="874861" cy="606786"/>
          </a:xfrm>
        </p:grpSpPr>
        <p:grpSp>
          <p:nvGrpSpPr>
            <p:cNvPr id="47" name="グループ化 33"/>
            <p:cNvGrpSpPr>
              <a:grpSpLocks/>
            </p:cNvGrpSpPr>
            <p:nvPr/>
          </p:nvGrpSpPr>
          <p:grpSpPr bwMode="auto">
            <a:xfrm>
              <a:off x="8222643" y="3009807"/>
              <a:ext cx="874861" cy="388937"/>
              <a:chOff x="3796915" y="2369713"/>
              <a:chExt cx="874861" cy="388937"/>
            </a:xfrm>
          </p:grpSpPr>
          <p:sp>
            <p:nvSpPr>
              <p:cNvPr id="50" name="Line 69"/>
              <p:cNvSpPr>
                <a:spLocks noChangeShapeType="1"/>
              </p:cNvSpPr>
              <p:nvPr/>
            </p:nvSpPr>
            <p:spPr bwMode="auto">
              <a:xfrm rot="21477944" flipV="1">
                <a:off x="38810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51" name="Line 70"/>
              <p:cNvSpPr>
                <a:spLocks noChangeShapeType="1"/>
              </p:cNvSpPr>
              <p:nvPr/>
            </p:nvSpPr>
            <p:spPr bwMode="auto">
              <a:xfrm rot="122056" flipH="1" flipV="1">
                <a:off x="39524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2" name="Line 75"/>
              <p:cNvSpPr>
                <a:spLocks noChangeShapeType="1"/>
              </p:cNvSpPr>
              <p:nvPr/>
            </p:nvSpPr>
            <p:spPr bwMode="auto">
              <a:xfrm rot="21477944" flipV="1">
                <a:off x="40207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3" name="Line 76"/>
              <p:cNvSpPr>
                <a:spLocks noChangeShapeType="1"/>
              </p:cNvSpPr>
              <p:nvPr/>
            </p:nvSpPr>
            <p:spPr bwMode="auto">
              <a:xfrm rot="122056" flipH="1" flipV="1">
                <a:off x="4089015" y="2718963"/>
                <a:ext cx="76200" cy="39687"/>
              </a:xfrm>
              <a:prstGeom prst="line">
                <a:avLst/>
              </a:prstGeom>
              <a:noFill/>
              <a:ln w="12700">
                <a:solidFill>
                  <a:schemeClr val="tx1"/>
                </a:solidFill>
                <a:round/>
                <a:headEnd/>
                <a:tailEnd/>
              </a:ln>
            </p:spPr>
            <p:txBody>
              <a:bodyPr wrap="none" anchor="ctr"/>
              <a:lstStyle/>
              <a:p>
                <a:endParaRPr lang="ja-JP" altLang="en-US"/>
              </a:p>
            </p:txBody>
          </p:sp>
          <p:sp>
            <p:nvSpPr>
              <p:cNvPr id="54" name="Line 78"/>
              <p:cNvSpPr>
                <a:spLocks noChangeShapeType="1"/>
              </p:cNvSpPr>
              <p:nvPr/>
            </p:nvSpPr>
            <p:spPr bwMode="auto">
              <a:xfrm rot="21477944" flipV="1">
                <a:off x="41604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5" name="Line 79"/>
              <p:cNvSpPr>
                <a:spLocks noChangeShapeType="1"/>
              </p:cNvSpPr>
              <p:nvPr/>
            </p:nvSpPr>
            <p:spPr bwMode="auto">
              <a:xfrm rot="122056" flipH="1" flipV="1">
                <a:off x="4228715"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6" name="Line 81"/>
              <p:cNvSpPr>
                <a:spLocks noChangeShapeType="1"/>
              </p:cNvSpPr>
              <p:nvPr/>
            </p:nvSpPr>
            <p:spPr bwMode="auto">
              <a:xfrm rot="21477944" flipV="1">
                <a:off x="42953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7" name="Line 82"/>
              <p:cNvSpPr>
                <a:spLocks noChangeShapeType="1"/>
              </p:cNvSpPr>
              <p:nvPr/>
            </p:nvSpPr>
            <p:spPr bwMode="auto">
              <a:xfrm rot="122056" flipH="1" flipV="1">
                <a:off x="43636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58" name="Line 84"/>
              <p:cNvSpPr>
                <a:spLocks noChangeShapeType="1"/>
              </p:cNvSpPr>
              <p:nvPr/>
            </p:nvSpPr>
            <p:spPr bwMode="auto">
              <a:xfrm rot="21477944" flipV="1">
                <a:off x="4431915" y="2718963"/>
                <a:ext cx="76200" cy="36512"/>
              </a:xfrm>
              <a:prstGeom prst="line">
                <a:avLst/>
              </a:prstGeom>
              <a:noFill/>
              <a:ln w="12700">
                <a:solidFill>
                  <a:schemeClr val="tx1"/>
                </a:solidFill>
                <a:round/>
                <a:headEnd/>
                <a:tailEnd/>
              </a:ln>
            </p:spPr>
            <p:txBody>
              <a:bodyPr wrap="none" anchor="ctr"/>
              <a:lstStyle/>
              <a:p>
                <a:endParaRPr lang="ja-JP" altLang="en-US"/>
              </a:p>
            </p:txBody>
          </p:sp>
          <p:sp>
            <p:nvSpPr>
              <p:cNvPr id="59" name="Line 117"/>
              <p:cNvSpPr>
                <a:spLocks noChangeShapeType="1"/>
              </p:cNvSpPr>
              <p:nvPr/>
            </p:nvSpPr>
            <p:spPr bwMode="auto">
              <a:xfrm rot="122056">
                <a:off x="3881053" y="2514175"/>
                <a:ext cx="77787" cy="39688"/>
              </a:xfrm>
              <a:prstGeom prst="line">
                <a:avLst/>
              </a:prstGeom>
              <a:noFill/>
              <a:ln w="12700">
                <a:solidFill>
                  <a:schemeClr val="tx1"/>
                </a:solidFill>
                <a:round/>
                <a:headEnd/>
                <a:tailEnd/>
              </a:ln>
            </p:spPr>
            <p:txBody>
              <a:bodyPr wrap="none" anchor="ctr"/>
              <a:lstStyle/>
              <a:p>
                <a:endParaRPr lang="ja-JP" altLang="en-US"/>
              </a:p>
            </p:txBody>
          </p:sp>
          <p:sp>
            <p:nvSpPr>
              <p:cNvPr id="60" name="Line 118"/>
              <p:cNvSpPr>
                <a:spLocks noChangeShapeType="1"/>
              </p:cNvSpPr>
              <p:nvPr/>
            </p:nvSpPr>
            <p:spPr bwMode="auto">
              <a:xfrm rot="21477944" flipH="1">
                <a:off x="3952490" y="2514175"/>
                <a:ext cx="74613" cy="39688"/>
              </a:xfrm>
              <a:prstGeom prst="line">
                <a:avLst/>
              </a:prstGeom>
              <a:noFill/>
              <a:ln w="12700">
                <a:solidFill>
                  <a:schemeClr val="tx1"/>
                </a:solidFill>
                <a:round/>
                <a:headEnd/>
                <a:tailEnd/>
              </a:ln>
            </p:spPr>
            <p:txBody>
              <a:bodyPr wrap="none" anchor="ctr"/>
              <a:lstStyle/>
              <a:p>
                <a:endParaRPr lang="ja-JP" altLang="en-US"/>
              </a:p>
            </p:txBody>
          </p:sp>
          <p:sp>
            <p:nvSpPr>
              <p:cNvPr id="61" name="Line 120"/>
              <p:cNvSpPr>
                <a:spLocks noChangeShapeType="1"/>
              </p:cNvSpPr>
              <p:nvPr/>
            </p:nvSpPr>
            <p:spPr bwMode="auto">
              <a:xfrm rot="122056">
                <a:off x="4022340" y="2514175"/>
                <a:ext cx="76200" cy="39688"/>
              </a:xfrm>
              <a:prstGeom prst="line">
                <a:avLst/>
              </a:prstGeom>
              <a:noFill/>
              <a:ln w="12700">
                <a:solidFill>
                  <a:schemeClr val="tx1"/>
                </a:solidFill>
                <a:round/>
                <a:headEnd/>
                <a:tailEnd/>
              </a:ln>
            </p:spPr>
            <p:txBody>
              <a:bodyPr wrap="none" anchor="ctr"/>
              <a:lstStyle/>
              <a:p>
                <a:endParaRPr lang="ja-JP" altLang="en-US"/>
              </a:p>
            </p:txBody>
          </p:sp>
          <p:sp>
            <p:nvSpPr>
              <p:cNvPr id="62" name="Line 121"/>
              <p:cNvSpPr>
                <a:spLocks noChangeShapeType="1"/>
              </p:cNvSpPr>
              <p:nvPr/>
            </p:nvSpPr>
            <p:spPr bwMode="auto">
              <a:xfrm rot="21477944" flipH="1">
                <a:off x="40937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3" name="Line 123"/>
              <p:cNvSpPr>
                <a:spLocks noChangeShapeType="1"/>
              </p:cNvSpPr>
              <p:nvPr/>
            </p:nvSpPr>
            <p:spPr bwMode="auto">
              <a:xfrm rot="122056">
                <a:off x="4162040" y="2514175"/>
                <a:ext cx="77788" cy="39688"/>
              </a:xfrm>
              <a:prstGeom prst="line">
                <a:avLst/>
              </a:prstGeom>
              <a:noFill/>
              <a:ln w="12700">
                <a:solidFill>
                  <a:schemeClr val="tx1"/>
                </a:solidFill>
                <a:round/>
                <a:headEnd/>
                <a:tailEnd/>
              </a:ln>
            </p:spPr>
            <p:txBody>
              <a:bodyPr wrap="none" anchor="ctr"/>
              <a:lstStyle/>
              <a:p>
                <a:endParaRPr lang="ja-JP" altLang="en-US"/>
              </a:p>
            </p:txBody>
          </p:sp>
          <p:sp>
            <p:nvSpPr>
              <p:cNvPr id="64" name="Line 124"/>
              <p:cNvSpPr>
                <a:spLocks noChangeShapeType="1"/>
              </p:cNvSpPr>
              <p:nvPr/>
            </p:nvSpPr>
            <p:spPr bwMode="auto">
              <a:xfrm rot="21477944" flipH="1">
                <a:off x="42334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5" name="Rectangle 628"/>
              <p:cNvSpPr>
                <a:spLocks noChangeArrowheads="1"/>
              </p:cNvSpPr>
              <p:nvPr/>
            </p:nvSpPr>
            <p:spPr bwMode="auto">
              <a:xfrm>
                <a:off x="4196965" y="2369713"/>
                <a:ext cx="474811" cy="215123"/>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66" name="Line 616"/>
              <p:cNvSpPr>
                <a:spLocks noChangeShapeType="1"/>
              </p:cNvSpPr>
              <p:nvPr/>
            </p:nvSpPr>
            <p:spPr bwMode="auto">
              <a:xfrm>
                <a:off x="3804853" y="2647525"/>
                <a:ext cx="87312" cy="111125"/>
              </a:xfrm>
              <a:prstGeom prst="line">
                <a:avLst/>
              </a:prstGeom>
              <a:noFill/>
              <a:ln w="12700">
                <a:solidFill>
                  <a:schemeClr val="tx1"/>
                </a:solidFill>
                <a:round/>
                <a:headEnd/>
                <a:tailEnd/>
              </a:ln>
            </p:spPr>
            <p:txBody>
              <a:bodyPr wrap="none" anchor="ctr"/>
              <a:lstStyle/>
              <a:p>
                <a:endParaRPr lang="ja-JP" altLang="en-US"/>
              </a:p>
            </p:txBody>
          </p:sp>
          <p:sp>
            <p:nvSpPr>
              <p:cNvPr id="67" name="Line 616"/>
              <p:cNvSpPr>
                <a:spLocks noChangeShapeType="1"/>
              </p:cNvSpPr>
              <p:nvPr/>
            </p:nvSpPr>
            <p:spPr bwMode="auto">
              <a:xfrm flipV="1">
                <a:off x="3796915" y="2512588"/>
                <a:ext cx="93663" cy="139700"/>
              </a:xfrm>
              <a:prstGeom prst="line">
                <a:avLst/>
              </a:prstGeom>
              <a:noFill/>
              <a:ln w="12700">
                <a:solidFill>
                  <a:schemeClr val="tx1"/>
                </a:solidFill>
                <a:round/>
                <a:headEnd/>
                <a:tailEnd/>
              </a:ln>
            </p:spPr>
            <p:txBody>
              <a:bodyPr wrap="none" anchor="ctr"/>
              <a:lstStyle/>
              <a:p>
                <a:endParaRPr lang="ja-JP" altLang="en-US"/>
              </a:p>
            </p:txBody>
          </p:sp>
        </p:grpSp>
        <p:sp>
          <p:nvSpPr>
            <p:cNvPr id="48" name="Rectangle 628"/>
            <p:cNvSpPr>
              <a:spLocks noChangeArrowheads="1"/>
            </p:cNvSpPr>
            <p:nvPr/>
          </p:nvSpPr>
          <p:spPr bwMode="auto">
            <a:xfrm>
              <a:off x="8327247" y="3401470"/>
              <a:ext cx="365806" cy="215123"/>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NH</a:t>
              </a:r>
              <a:r>
                <a:rPr lang="en-US" altLang="ja-JP" sz="800" baseline="-25000" dirty="0">
                  <a:latin typeface="Times New Roman" pitchFamily="18" charset="0"/>
                  <a:cs typeface="Times New Roman" pitchFamily="18" charset="0"/>
                </a:rPr>
                <a:t>2</a:t>
              </a:r>
            </a:p>
          </p:txBody>
        </p:sp>
        <p:sp>
          <p:nvSpPr>
            <p:cNvPr id="49" name="Line 82"/>
            <p:cNvSpPr>
              <a:spLocks noChangeShapeType="1"/>
            </p:cNvSpPr>
            <p:nvPr/>
          </p:nvSpPr>
          <p:spPr bwMode="auto">
            <a:xfrm rot="122056" flipH="1" flipV="1">
              <a:off x="8448682" y="3394518"/>
              <a:ext cx="766" cy="61249"/>
            </a:xfrm>
            <a:prstGeom prst="line">
              <a:avLst/>
            </a:prstGeom>
            <a:noFill/>
            <a:ln w="12700">
              <a:solidFill>
                <a:schemeClr val="tx1"/>
              </a:solidFill>
              <a:round/>
              <a:headEnd/>
              <a:tailEnd/>
            </a:ln>
          </p:spPr>
          <p:txBody>
            <a:bodyPr wrap="none" anchor="ctr"/>
            <a:lstStyle/>
            <a:p>
              <a:endParaRPr lang="ja-JP" altLang="en-US"/>
            </a:p>
          </p:txBody>
        </p:sp>
      </p:grpSp>
      <p:grpSp>
        <p:nvGrpSpPr>
          <p:cNvPr id="68" name="グループ化 55"/>
          <p:cNvGrpSpPr>
            <a:grpSpLocks/>
          </p:cNvGrpSpPr>
          <p:nvPr/>
        </p:nvGrpSpPr>
        <p:grpSpPr bwMode="auto">
          <a:xfrm>
            <a:off x="2843808" y="6309320"/>
            <a:ext cx="768340" cy="241833"/>
            <a:chOff x="3654775" y="3980555"/>
            <a:chExt cx="1062185" cy="366713"/>
          </a:xfrm>
        </p:grpSpPr>
        <p:sp>
          <p:nvSpPr>
            <p:cNvPr id="69" name="Line 413"/>
            <p:cNvSpPr>
              <a:spLocks noChangeShapeType="1"/>
            </p:cNvSpPr>
            <p:nvPr/>
          </p:nvSpPr>
          <p:spPr bwMode="auto">
            <a:xfrm rot="122056">
              <a:off x="3818288"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0" name="Line 414"/>
            <p:cNvSpPr>
              <a:spLocks noChangeShapeType="1"/>
            </p:cNvSpPr>
            <p:nvPr/>
          </p:nvSpPr>
          <p:spPr bwMode="auto">
            <a:xfrm rot="21477944" flipH="1">
              <a:off x="3888138" y="4093268"/>
              <a:ext cx="77787" cy="38100"/>
            </a:xfrm>
            <a:prstGeom prst="line">
              <a:avLst/>
            </a:prstGeom>
            <a:noFill/>
            <a:ln w="12700">
              <a:solidFill>
                <a:schemeClr val="tx1"/>
              </a:solidFill>
              <a:round/>
              <a:headEnd/>
              <a:tailEnd/>
            </a:ln>
          </p:spPr>
          <p:txBody>
            <a:bodyPr wrap="none" anchor="ctr"/>
            <a:lstStyle/>
            <a:p>
              <a:endParaRPr lang="ja-JP" altLang="en-US"/>
            </a:p>
          </p:txBody>
        </p:sp>
        <p:sp>
          <p:nvSpPr>
            <p:cNvPr id="71" name="Line 416"/>
            <p:cNvSpPr>
              <a:spLocks noChangeShapeType="1"/>
            </p:cNvSpPr>
            <p:nvPr/>
          </p:nvSpPr>
          <p:spPr bwMode="auto">
            <a:xfrm rot="122056">
              <a:off x="4038950" y="4093268"/>
              <a:ext cx="74613" cy="38100"/>
            </a:xfrm>
            <a:prstGeom prst="line">
              <a:avLst/>
            </a:prstGeom>
            <a:noFill/>
            <a:ln w="12700">
              <a:solidFill>
                <a:schemeClr val="tx1"/>
              </a:solidFill>
              <a:round/>
              <a:headEnd/>
              <a:tailEnd/>
            </a:ln>
          </p:spPr>
          <p:txBody>
            <a:bodyPr wrap="none" anchor="ctr"/>
            <a:lstStyle/>
            <a:p>
              <a:endParaRPr lang="ja-JP" altLang="en-US"/>
            </a:p>
          </p:txBody>
        </p:sp>
        <p:sp>
          <p:nvSpPr>
            <p:cNvPr id="72" name="Line 417"/>
            <p:cNvSpPr>
              <a:spLocks noChangeShapeType="1"/>
            </p:cNvSpPr>
            <p:nvPr/>
          </p:nvSpPr>
          <p:spPr bwMode="auto">
            <a:xfrm rot="21477944" flipH="1">
              <a:off x="4107213" y="4093268"/>
              <a:ext cx="74612" cy="38100"/>
            </a:xfrm>
            <a:prstGeom prst="line">
              <a:avLst/>
            </a:prstGeom>
            <a:noFill/>
            <a:ln w="12700">
              <a:solidFill>
                <a:schemeClr val="tx1"/>
              </a:solidFill>
              <a:round/>
              <a:headEnd/>
              <a:tailEnd/>
            </a:ln>
          </p:spPr>
          <p:txBody>
            <a:bodyPr wrap="none" anchor="ctr"/>
            <a:lstStyle/>
            <a:p>
              <a:endParaRPr lang="ja-JP" altLang="en-US"/>
            </a:p>
          </p:txBody>
        </p:sp>
        <p:sp>
          <p:nvSpPr>
            <p:cNvPr id="73" name="Line 418"/>
            <p:cNvSpPr>
              <a:spLocks noChangeShapeType="1"/>
            </p:cNvSpPr>
            <p:nvPr/>
          </p:nvSpPr>
          <p:spPr bwMode="auto">
            <a:xfrm rot="122056">
              <a:off x="4177063"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4" name="Line 435"/>
            <p:cNvSpPr>
              <a:spLocks noChangeShapeType="1"/>
            </p:cNvSpPr>
            <p:nvPr/>
          </p:nvSpPr>
          <p:spPr bwMode="auto">
            <a:xfrm rot="-1555887">
              <a:off x="3748438" y="4075805"/>
              <a:ext cx="74612" cy="38100"/>
            </a:xfrm>
            <a:prstGeom prst="line">
              <a:avLst/>
            </a:prstGeom>
            <a:noFill/>
            <a:ln w="12700">
              <a:solidFill>
                <a:schemeClr val="tx1"/>
              </a:solidFill>
              <a:round/>
              <a:headEnd/>
              <a:tailEnd/>
            </a:ln>
          </p:spPr>
          <p:txBody>
            <a:bodyPr wrap="none" anchor="ctr"/>
            <a:lstStyle/>
            <a:p>
              <a:endParaRPr lang="ja-JP" altLang="en-US"/>
            </a:p>
          </p:txBody>
        </p:sp>
        <p:sp>
          <p:nvSpPr>
            <p:cNvPr id="75" name="Line 436"/>
            <p:cNvSpPr>
              <a:spLocks noChangeShapeType="1"/>
            </p:cNvSpPr>
            <p:nvPr/>
          </p:nvSpPr>
          <p:spPr bwMode="auto">
            <a:xfrm flipV="1">
              <a:off x="3753200" y="4128193"/>
              <a:ext cx="58738" cy="0"/>
            </a:xfrm>
            <a:prstGeom prst="line">
              <a:avLst/>
            </a:prstGeom>
            <a:noFill/>
            <a:ln w="12700">
              <a:solidFill>
                <a:schemeClr val="tx1"/>
              </a:solidFill>
              <a:round/>
              <a:headEnd/>
              <a:tailEnd/>
            </a:ln>
          </p:spPr>
          <p:txBody>
            <a:bodyPr wrap="none" anchor="ctr"/>
            <a:lstStyle/>
            <a:p>
              <a:endParaRPr lang="ja-JP" altLang="en-US"/>
            </a:p>
          </p:txBody>
        </p:sp>
        <p:sp>
          <p:nvSpPr>
            <p:cNvPr id="76" name="Line 437"/>
            <p:cNvSpPr>
              <a:spLocks noChangeShapeType="1"/>
            </p:cNvSpPr>
            <p:nvPr/>
          </p:nvSpPr>
          <p:spPr bwMode="auto">
            <a:xfrm rot="21477944" flipV="1">
              <a:off x="4243738" y="4090093"/>
              <a:ext cx="76200" cy="38100"/>
            </a:xfrm>
            <a:prstGeom prst="line">
              <a:avLst/>
            </a:prstGeom>
            <a:noFill/>
            <a:ln w="12700">
              <a:solidFill>
                <a:schemeClr val="tx1"/>
              </a:solidFill>
              <a:round/>
              <a:headEnd/>
              <a:tailEnd/>
            </a:ln>
          </p:spPr>
          <p:txBody>
            <a:bodyPr wrap="none" anchor="ctr"/>
            <a:lstStyle/>
            <a:p>
              <a:endParaRPr lang="ja-JP" altLang="en-US"/>
            </a:p>
          </p:txBody>
        </p:sp>
        <p:sp>
          <p:nvSpPr>
            <p:cNvPr id="77" name="Line 439"/>
            <p:cNvSpPr>
              <a:spLocks noChangeShapeType="1"/>
            </p:cNvSpPr>
            <p:nvPr/>
          </p:nvSpPr>
          <p:spPr bwMode="auto">
            <a:xfrm rot="-1555887">
              <a:off x="3962750" y="4072630"/>
              <a:ext cx="76200" cy="39688"/>
            </a:xfrm>
            <a:prstGeom prst="line">
              <a:avLst/>
            </a:prstGeom>
            <a:noFill/>
            <a:ln w="12700">
              <a:solidFill>
                <a:schemeClr val="tx1"/>
              </a:solidFill>
              <a:round/>
              <a:headEnd/>
              <a:tailEnd/>
            </a:ln>
          </p:spPr>
          <p:txBody>
            <a:bodyPr wrap="none" anchor="ctr"/>
            <a:lstStyle/>
            <a:p>
              <a:endParaRPr lang="ja-JP" altLang="en-US"/>
            </a:p>
          </p:txBody>
        </p:sp>
        <p:sp>
          <p:nvSpPr>
            <p:cNvPr id="78" name="Line 440"/>
            <p:cNvSpPr>
              <a:spLocks noChangeShapeType="1"/>
            </p:cNvSpPr>
            <p:nvPr/>
          </p:nvSpPr>
          <p:spPr bwMode="auto">
            <a:xfrm flipV="1">
              <a:off x="3967513" y="4126605"/>
              <a:ext cx="58737" cy="0"/>
            </a:xfrm>
            <a:prstGeom prst="line">
              <a:avLst/>
            </a:prstGeom>
            <a:noFill/>
            <a:ln w="12700">
              <a:solidFill>
                <a:schemeClr val="tx1"/>
              </a:solidFill>
              <a:round/>
              <a:headEnd/>
              <a:tailEnd/>
            </a:ln>
          </p:spPr>
          <p:txBody>
            <a:bodyPr wrap="none" anchor="ctr"/>
            <a:lstStyle/>
            <a:p>
              <a:endParaRPr lang="ja-JP" altLang="en-US"/>
            </a:p>
          </p:txBody>
        </p:sp>
        <p:sp>
          <p:nvSpPr>
            <p:cNvPr id="79" name="Line 323"/>
            <p:cNvSpPr>
              <a:spLocks noChangeShapeType="1"/>
            </p:cNvSpPr>
            <p:nvPr/>
          </p:nvSpPr>
          <p:spPr bwMode="auto">
            <a:xfrm rot="1555887" flipV="1">
              <a:off x="3750025" y="4312343"/>
              <a:ext cx="76200" cy="34925"/>
            </a:xfrm>
            <a:prstGeom prst="line">
              <a:avLst/>
            </a:prstGeom>
            <a:noFill/>
            <a:ln w="12700">
              <a:solidFill>
                <a:schemeClr val="tx1"/>
              </a:solidFill>
              <a:round/>
              <a:headEnd/>
              <a:tailEnd/>
            </a:ln>
          </p:spPr>
          <p:txBody>
            <a:bodyPr wrap="none" anchor="ctr"/>
            <a:lstStyle/>
            <a:p>
              <a:endParaRPr lang="ja-JP" altLang="en-US"/>
            </a:p>
          </p:txBody>
        </p:sp>
        <p:sp>
          <p:nvSpPr>
            <p:cNvPr id="80" name="Line 325"/>
            <p:cNvSpPr>
              <a:spLocks noChangeShapeType="1"/>
            </p:cNvSpPr>
            <p:nvPr/>
          </p:nvSpPr>
          <p:spPr bwMode="auto">
            <a:xfrm rot="21477944" flipV="1">
              <a:off x="3823050"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1" name="Line 326"/>
            <p:cNvSpPr>
              <a:spLocks noChangeShapeType="1"/>
            </p:cNvSpPr>
            <p:nvPr/>
          </p:nvSpPr>
          <p:spPr bwMode="auto">
            <a:xfrm rot="122056" flipH="1" flipV="1">
              <a:off x="3894488"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2" name="Line 328"/>
            <p:cNvSpPr>
              <a:spLocks noChangeShapeType="1"/>
            </p:cNvSpPr>
            <p:nvPr/>
          </p:nvSpPr>
          <p:spPr bwMode="auto">
            <a:xfrm rot="21477944" flipV="1">
              <a:off x="404530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3" name="Line 329"/>
            <p:cNvSpPr>
              <a:spLocks noChangeShapeType="1"/>
            </p:cNvSpPr>
            <p:nvPr/>
          </p:nvSpPr>
          <p:spPr bwMode="auto">
            <a:xfrm rot="122056" flipH="1" flipV="1">
              <a:off x="4113563"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4" name="Line 331"/>
            <p:cNvSpPr>
              <a:spLocks noChangeShapeType="1"/>
            </p:cNvSpPr>
            <p:nvPr/>
          </p:nvSpPr>
          <p:spPr bwMode="auto">
            <a:xfrm rot="21477944" flipV="1">
              <a:off x="426755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5" name="Line 332"/>
            <p:cNvSpPr>
              <a:spLocks noChangeShapeType="1"/>
            </p:cNvSpPr>
            <p:nvPr/>
          </p:nvSpPr>
          <p:spPr bwMode="auto">
            <a:xfrm rot="122056" flipH="1" flipV="1">
              <a:off x="4335813"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6" name="Line 335"/>
            <p:cNvSpPr>
              <a:spLocks noChangeShapeType="1"/>
            </p:cNvSpPr>
            <p:nvPr/>
          </p:nvSpPr>
          <p:spPr bwMode="auto">
            <a:xfrm>
              <a:off x="3754788" y="4294880"/>
              <a:ext cx="61912" cy="0"/>
            </a:xfrm>
            <a:prstGeom prst="line">
              <a:avLst/>
            </a:prstGeom>
            <a:noFill/>
            <a:ln w="12700">
              <a:solidFill>
                <a:schemeClr val="tx1"/>
              </a:solidFill>
              <a:round/>
              <a:headEnd/>
              <a:tailEnd/>
            </a:ln>
          </p:spPr>
          <p:txBody>
            <a:bodyPr wrap="none" anchor="ctr"/>
            <a:lstStyle/>
            <a:p>
              <a:endParaRPr lang="ja-JP" altLang="en-US"/>
            </a:p>
          </p:txBody>
        </p:sp>
        <p:sp>
          <p:nvSpPr>
            <p:cNvPr id="87" name="Line 336"/>
            <p:cNvSpPr>
              <a:spLocks noChangeShapeType="1"/>
            </p:cNvSpPr>
            <p:nvPr/>
          </p:nvSpPr>
          <p:spPr bwMode="auto">
            <a:xfrm rot="1555887" flipV="1">
              <a:off x="3972275" y="4312343"/>
              <a:ext cx="74613" cy="34925"/>
            </a:xfrm>
            <a:prstGeom prst="line">
              <a:avLst/>
            </a:prstGeom>
            <a:noFill/>
            <a:ln w="12700">
              <a:solidFill>
                <a:schemeClr val="tx1"/>
              </a:solidFill>
              <a:round/>
              <a:headEnd/>
              <a:tailEnd/>
            </a:ln>
          </p:spPr>
          <p:txBody>
            <a:bodyPr wrap="none" anchor="ctr"/>
            <a:lstStyle/>
            <a:p>
              <a:endParaRPr lang="ja-JP" altLang="en-US"/>
            </a:p>
          </p:txBody>
        </p:sp>
        <p:sp>
          <p:nvSpPr>
            <p:cNvPr id="88" name="Line 337"/>
            <p:cNvSpPr>
              <a:spLocks noChangeShapeType="1"/>
            </p:cNvSpPr>
            <p:nvPr/>
          </p:nvSpPr>
          <p:spPr bwMode="auto">
            <a:xfrm>
              <a:off x="3977038"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89" name="Line 338"/>
            <p:cNvSpPr>
              <a:spLocks noChangeShapeType="1"/>
            </p:cNvSpPr>
            <p:nvPr/>
          </p:nvSpPr>
          <p:spPr bwMode="auto">
            <a:xfrm rot="1555887" flipV="1">
              <a:off x="4189763" y="4312343"/>
              <a:ext cx="77787" cy="34925"/>
            </a:xfrm>
            <a:prstGeom prst="line">
              <a:avLst/>
            </a:prstGeom>
            <a:noFill/>
            <a:ln w="12700">
              <a:solidFill>
                <a:schemeClr val="tx1"/>
              </a:solidFill>
              <a:round/>
              <a:headEnd/>
              <a:tailEnd/>
            </a:ln>
          </p:spPr>
          <p:txBody>
            <a:bodyPr wrap="none" anchor="ctr"/>
            <a:lstStyle/>
            <a:p>
              <a:endParaRPr lang="ja-JP" altLang="en-US"/>
            </a:p>
          </p:txBody>
        </p:sp>
        <p:sp>
          <p:nvSpPr>
            <p:cNvPr id="90" name="Line 339"/>
            <p:cNvSpPr>
              <a:spLocks noChangeShapeType="1"/>
            </p:cNvSpPr>
            <p:nvPr/>
          </p:nvSpPr>
          <p:spPr bwMode="auto">
            <a:xfrm>
              <a:off x="4196113"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91" name="Rectangle 628"/>
            <p:cNvSpPr>
              <a:spLocks noChangeArrowheads="1"/>
            </p:cNvSpPr>
            <p:nvPr/>
          </p:nvSpPr>
          <p:spPr bwMode="auto">
            <a:xfrm>
              <a:off x="4242150" y="3980555"/>
              <a:ext cx="474810" cy="21544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sp>
          <p:nvSpPr>
            <p:cNvPr id="92" name="Line 616"/>
            <p:cNvSpPr>
              <a:spLocks noChangeShapeType="1"/>
            </p:cNvSpPr>
            <p:nvPr/>
          </p:nvSpPr>
          <p:spPr bwMode="auto">
            <a:xfrm>
              <a:off x="3661125" y="4223443"/>
              <a:ext cx="87313" cy="109537"/>
            </a:xfrm>
            <a:prstGeom prst="line">
              <a:avLst/>
            </a:prstGeom>
            <a:noFill/>
            <a:ln w="12700">
              <a:solidFill>
                <a:schemeClr val="tx1"/>
              </a:solidFill>
              <a:round/>
              <a:headEnd/>
              <a:tailEnd/>
            </a:ln>
          </p:spPr>
          <p:txBody>
            <a:bodyPr wrap="none" anchor="ctr"/>
            <a:lstStyle/>
            <a:p>
              <a:endParaRPr lang="ja-JP" altLang="en-US"/>
            </a:p>
          </p:txBody>
        </p:sp>
        <p:sp>
          <p:nvSpPr>
            <p:cNvPr id="93" name="Line 616"/>
            <p:cNvSpPr>
              <a:spLocks noChangeShapeType="1"/>
            </p:cNvSpPr>
            <p:nvPr/>
          </p:nvSpPr>
          <p:spPr bwMode="auto">
            <a:xfrm flipV="1">
              <a:off x="3654775" y="4086918"/>
              <a:ext cx="90488" cy="141287"/>
            </a:xfrm>
            <a:prstGeom prst="line">
              <a:avLst/>
            </a:prstGeom>
            <a:noFill/>
            <a:ln w="12700">
              <a:solidFill>
                <a:schemeClr val="tx1"/>
              </a:solidFill>
              <a:round/>
              <a:headEnd/>
              <a:tailEnd/>
            </a:ln>
          </p:spPr>
          <p:txBody>
            <a:bodyPr wrap="none" anchor="ctr"/>
            <a:lstStyle/>
            <a:p>
              <a:endParaRPr lang="ja-JP" altLang="en-US"/>
            </a:p>
          </p:txBody>
        </p:sp>
      </p:grpSp>
      <p:sp>
        <p:nvSpPr>
          <p:cNvPr id="94" name="正方形/長方形 102"/>
          <p:cNvSpPr>
            <a:spLocks noChangeArrowheads="1"/>
          </p:cNvSpPr>
          <p:nvPr/>
        </p:nvSpPr>
        <p:spPr bwMode="auto">
          <a:xfrm>
            <a:off x="1979712" y="5445224"/>
            <a:ext cx="2304256" cy="523220"/>
          </a:xfrm>
          <a:prstGeom prst="rect">
            <a:avLst/>
          </a:prstGeom>
          <a:noFill/>
          <a:ln w="9525">
            <a:noFill/>
            <a:miter lim="800000"/>
            <a:headEnd/>
            <a:tailEnd/>
          </a:ln>
        </p:spPr>
        <p:txBody>
          <a:bodyPr wrap="square">
            <a:spAutoFit/>
          </a:bodyPr>
          <a:lstStyle/>
          <a:p>
            <a:r>
              <a:rPr lang="en-US" altLang="ja-JP" sz="1400" b="1" dirty="0">
                <a:solidFill>
                  <a:srgbClr val="0000FF"/>
                </a:solidFill>
                <a:latin typeface="Arial" panose="020B0604020202020204" pitchFamily="34" charset="0"/>
                <a:cs typeface="Arial" panose="020B0604020202020204" pitchFamily="34" charset="0"/>
              </a:rPr>
              <a:t>Microbial production of functional lipids </a:t>
            </a:r>
          </a:p>
        </p:txBody>
      </p:sp>
      <p:pic>
        <p:nvPicPr>
          <p:cNvPr id="95" name="Picture 2"/>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16337"/>
          <a:stretch/>
        </p:blipFill>
        <p:spPr bwMode="auto">
          <a:xfrm>
            <a:off x="7740352" y="5589240"/>
            <a:ext cx="864096" cy="963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30</TotalTime>
  <Words>234</Words>
  <Application>Microsoft Office PowerPoint</Application>
  <PresentationFormat>画面に合わせる (4:3)</PresentationFormat>
  <Paragraphs>46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未利用バイオマスを用いた発酵生産 　　　［キーワード：未利用バイオマス，微生物変換，分子育種］　　助教　阪本鷹行</vt:lpstr>
      <vt:lpstr>Fermentative production from unused resources                                                Assist. Prof. 　Takaiku SAKAMOTO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7</cp:revision>
  <cp:lastPrinted>2016-05-25T10:39:18Z</cp:lastPrinted>
  <dcterms:created xsi:type="dcterms:W3CDTF">2015-04-30T08:53:54Z</dcterms:created>
  <dcterms:modified xsi:type="dcterms:W3CDTF">2016-06-13T00:34:21Z</dcterms:modified>
</cp:coreProperties>
</file>