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5"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p:scale>
          <a:sx n="66" d="100"/>
          <a:sy n="66" d="100"/>
        </p:scale>
        <p:origin x="-2508" y="-9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2016/6/27</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250597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2</a:t>
            </a:fld>
            <a:endParaRPr lang="ja-JP" altLang="en-US"/>
          </a:p>
        </p:txBody>
      </p:sp>
    </p:spTree>
    <p:extLst>
      <p:ext uri="{BB962C8B-B14F-4D97-AF65-F5344CB8AC3E}">
        <p14:creationId xmlns:p14="http://schemas.microsoft.com/office/powerpoint/2010/main" val="366714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2016/6/27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2016/6/27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2016/6/27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2016/6/27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2016/6/27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2016/6/27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グループ化 149"/>
          <p:cNvGrpSpPr/>
          <p:nvPr/>
        </p:nvGrpSpPr>
        <p:grpSpPr>
          <a:xfrm>
            <a:off x="289660" y="1708914"/>
            <a:ext cx="4480912" cy="4133072"/>
            <a:chOff x="289660" y="1708914"/>
            <a:chExt cx="4480912" cy="4133072"/>
          </a:xfrm>
        </p:grpSpPr>
        <p:pic>
          <p:nvPicPr>
            <p:cNvPr id="11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660" y="2476111"/>
              <a:ext cx="4480912" cy="260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0227" y="2213147"/>
              <a:ext cx="245929" cy="334801"/>
            </a:xfrm>
            <a:prstGeom prst="rect">
              <a:avLst/>
            </a:prstGeom>
            <a:noFill/>
            <a:ln w="9525">
              <a:noFill/>
              <a:miter lim="800000"/>
              <a:headEnd/>
              <a:tailEnd/>
            </a:ln>
          </p:spPr>
        </p:pic>
        <p:pic>
          <p:nvPicPr>
            <p:cNvPr id="138" name="Picture 5"/>
            <p:cNvPicPr preferRelativeResize="0">
              <a:picLocks noChangeAspect="1" noChangeArrowheads="1"/>
            </p:cNvPicPr>
            <p:nvPr/>
          </p:nvPicPr>
          <p:blipFill>
            <a:blip r:embed="rId5" cstate="print"/>
            <a:srcRect/>
            <a:stretch>
              <a:fillRect/>
            </a:stretch>
          </p:blipFill>
          <p:spPr bwMode="auto">
            <a:xfrm>
              <a:off x="2326570" y="2102675"/>
              <a:ext cx="454927" cy="590891"/>
            </a:xfrm>
            <a:prstGeom prst="rect">
              <a:avLst/>
            </a:prstGeom>
            <a:noFill/>
            <a:ln w="9525">
              <a:noFill/>
              <a:miter lim="800000"/>
              <a:headEnd/>
              <a:tailEnd/>
            </a:ln>
          </p:spPr>
        </p:pic>
        <p:pic>
          <p:nvPicPr>
            <p:cNvPr id="139" name="Picture 7"/>
            <p:cNvPicPr preferRelativeResize="0">
              <a:picLocks noChangeAspect="1" noChangeArrowheads="1"/>
            </p:cNvPicPr>
            <p:nvPr/>
          </p:nvPicPr>
          <p:blipFill>
            <a:blip r:embed="rId6" cstate="print"/>
            <a:srcRect/>
            <a:stretch>
              <a:fillRect/>
            </a:stretch>
          </p:blipFill>
          <p:spPr bwMode="auto">
            <a:xfrm>
              <a:off x="1962260" y="2213526"/>
              <a:ext cx="423235" cy="463105"/>
            </a:xfrm>
            <a:prstGeom prst="rect">
              <a:avLst/>
            </a:prstGeom>
            <a:noFill/>
            <a:ln w="9525">
              <a:noFill/>
              <a:miter lim="800000"/>
              <a:headEnd/>
              <a:tailEnd/>
            </a:ln>
          </p:spPr>
        </p:pic>
        <p:pic>
          <p:nvPicPr>
            <p:cNvPr id="140" name="Picture 2"/>
            <p:cNvPicPr preferRelativeResize="0">
              <a:picLocks noChangeAspect="1" noChangeArrowheads="1"/>
            </p:cNvPicPr>
            <p:nvPr/>
          </p:nvPicPr>
          <p:blipFill>
            <a:blip r:embed="rId7" cstate="print"/>
            <a:srcRect/>
            <a:stretch>
              <a:fillRect/>
            </a:stretch>
          </p:blipFill>
          <p:spPr bwMode="auto">
            <a:xfrm>
              <a:off x="3444043" y="1999976"/>
              <a:ext cx="377499" cy="698064"/>
            </a:xfrm>
            <a:prstGeom prst="rect">
              <a:avLst/>
            </a:prstGeom>
            <a:noFill/>
            <a:ln w="9525">
              <a:noFill/>
              <a:miter lim="800000"/>
              <a:headEnd/>
              <a:tailEnd/>
            </a:ln>
          </p:spPr>
        </p:pic>
        <p:pic>
          <p:nvPicPr>
            <p:cNvPr id="141" name="Picture 2"/>
            <p:cNvPicPr preferRelativeResize="0">
              <a:picLocks noChangeAspect="1" noChangeArrowheads="1"/>
            </p:cNvPicPr>
            <p:nvPr/>
          </p:nvPicPr>
          <p:blipFill>
            <a:blip r:embed="rId8" cstate="print"/>
            <a:srcRect/>
            <a:stretch>
              <a:fillRect/>
            </a:stretch>
          </p:blipFill>
          <p:spPr bwMode="auto">
            <a:xfrm>
              <a:off x="2826356" y="1997502"/>
              <a:ext cx="509933" cy="700539"/>
            </a:xfrm>
            <a:prstGeom prst="rect">
              <a:avLst/>
            </a:prstGeom>
            <a:noFill/>
            <a:ln w="9525">
              <a:noFill/>
              <a:miter lim="800000"/>
              <a:headEnd/>
              <a:tailEnd/>
            </a:ln>
          </p:spPr>
        </p:pic>
        <p:pic>
          <p:nvPicPr>
            <p:cNvPr id="143" name="Picture 2"/>
            <p:cNvPicPr preferRelativeResize="0">
              <a:picLocks noChangeAspect="1" noChangeArrowheads="1"/>
            </p:cNvPicPr>
            <p:nvPr/>
          </p:nvPicPr>
          <p:blipFill>
            <a:blip r:embed="rId9" cstate="print"/>
            <a:srcRect/>
            <a:stretch>
              <a:fillRect/>
            </a:stretch>
          </p:blipFill>
          <p:spPr bwMode="auto">
            <a:xfrm>
              <a:off x="3906476" y="1997502"/>
              <a:ext cx="471479" cy="755501"/>
            </a:xfrm>
            <a:prstGeom prst="rect">
              <a:avLst/>
            </a:prstGeom>
            <a:noFill/>
            <a:ln w="9525">
              <a:noFill/>
              <a:miter lim="800000"/>
              <a:headEnd/>
              <a:tailEnd/>
            </a:ln>
          </p:spPr>
        </p:pic>
        <p:pic>
          <p:nvPicPr>
            <p:cNvPr id="134" name="Picture 3"/>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538324" y="4727163"/>
              <a:ext cx="1584176" cy="1114819"/>
            </a:xfrm>
            <a:prstGeom prst="rect">
              <a:avLst/>
            </a:prstGeom>
            <a:noFill/>
            <a:ln w="9525">
              <a:noFill/>
              <a:miter lim="800000"/>
              <a:headEnd/>
              <a:tailEnd/>
            </a:ln>
          </p:spPr>
        </p:pic>
        <p:pic>
          <p:nvPicPr>
            <p:cNvPr id="136" name="Picture 2"/>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810132" y="4725144"/>
              <a:ext cx="1584176" cy="1116842"/>
            </a:xfrm>
            <a:prstGeom prst="rect">
              <a:avLst/>
            </a:prstGeom>
            <a:noFill/>
            <a:ln w="9525">
              <a:noFill/>
              <a:miter lim="800000"/>
              <a:headEnd/>
              <a:tailEnd/>
            </a:ln>
          </p:spPr>
        </p:pic>
        <p:pic>
          <p:nvPicPr>
            <p:cNvPr id="142" name="Picture 2"/>
            <p:cNvPicPr preferRelativeResize="0">
              <a:picLocks noChangeAspect="1" noChangeArrowheads="1"/>
            </p:cNvPicPr>
            <p:nvPr/>
          </p:nvPicPr>
          <p:blipFill>
            <a:blip r:embed="rId12" cstate="print"/>
            <a:srcRect/>
            <a:stretch>
              <a:fillRect/>
            </a:stretch>
          </p:blipFill>
          <p:spPr bwMode="auto">
            <a:xfrm>
              <a:off x="945682" y="1708914"/>
              <a:ext cx="593515" cy="961866"/>
            </a:xfrm>
            <a:prstGeom prst="rect">
              <a:avLst/>
            </a:prstGeom>
            <a:noFill/>
            <a:ln w="9525">
              <a:noFill/>
              <a:miter lim="800000"/>
              <a:headEnd/>
              <a:tailEnd/>
            </a:ln>
          </p:spPr>
        </p:pic>
      </p:grpSp>
      <p:pic>
        <p:nvPicPr>
          <p:cNvPr id="6" name="Picture 2"/>
          <p:cNvPicPr>
            <a:picLocks noChangeAspect="1" noChangeArrowheads="1"/>
          </p:cNvPicPr>
          <p:nvPr/>
        </p:nvPicPr>
        <p:blipFill>
          <a:blip r:embed="rId13" cstate="print"/>
          <a:srcRect l="27479" t="1530"/>
          <a:stretch>
            <a:fillRect/>
          </a:stretch>
        </p:blipFill>
        <p:spPr bwMode="auto">
          <a:xfrm>
            <a:off x="4644008" y="1196752"/>
            <a:ext cx="4046736" cy="3816280"/>
          </a:xfrm>
          <a:prstGeom prst="rect">
            <a:avLst/>
          </a:prstGeom>
          <a:noFill/>
          <a:ln w="9525">
            <a:noFill/>
            <a:miter lim="800000"/>
            <a:headEnd/>
            <a:tailEnd/>
          </a:ln>
        </p:spPr>
      </p:pic>
      <p:sp>
        <p:nvSpPr>
          <p:cNvPr id="4" name="コンテンツ プレースホルダー 3"/>
          <p:cNvSpPr>
            <a:spLocks noGrp="1"/>
          </p:cNvSpPr>
          <p:nvPr>
            <p:ph sz="half" idx="2"/>
          </p:nvPr>
        </p:nvSpPr>
        <p:spPr>
          <a:xfrm>
            <a:off x="4648200" y="1196975"/>
            <a:ext cx="4038600" cy="3816350"/>
          </a:xfrm>
        </p:spPr>
        <p:txBody>
          <a:bodyPr rtlCol="0">
            <a:normAutofit lnSpcReduction="10000"/>
          </a:bodyPr>
          <a:lstStyle/>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r>
              <a:rPr lang="ja-JP" altLang="en-US" u="sng" dirty="0" smtClean="0">
                <a:solidFill>
                  <a:schemeClr val="bg1"/>
                </a:solidFill>
                <a:latin typeface="+mn-ea"/>
              </a:rPr>
              <a:t>森林生物の生態および保全に関する研究を日本国内およびマレーシアを中心とした東南アジアで行っています。</a:t>
            </a:r>
            <a:endParaRPr lang="en-US" altLang="ja-JP" u="sng" dirty="0" smtClean="0">
              <a:solidFill>
                <a:schemeClr val="bg1"/>
              </a:solidFill>
              <a:latin typeface="+mn-ea"/>
            </a:endParaRPr>
          </a:p>
          <a:p>
            <a:endParaRPr lang="en-US" altLang="ja-JP" dirty="0" smtClean="0">
              <a:solidFill>
                <a:schemeClr val="bg1"/>
              </a:solidFill>
              <a:latin typeface="+mn-ea"/>
            </a:endParaRPr>
          </a:p>
          <a:p>
            <a:r>
              <a:rPr lang="ja-JP" altLang="en-US" dirty="0" smtClean="0">
                <a:solidFill>
                  <a:schemeClr val="bg1"/>
                </a:solidFill>
                <a:latin typeface="+mn-ea"/>
              </a:rPr>
              <a:t>１．森林に生息する菌類と昆虫の生態を解明しています。</a:t>
            </a:r>
            <a:endParaRPr lang="en-US" altLang="ja-JP" dirty="0" smtClean="0">
              <a:solidFill>
                <a:schemeClr val="bg1"/>
              </a:solidFill>
              <a:latin typeface="+mn-ea"/>
            </a:endParaRPr>
          </a:p>
          <a:p>
            <a:r>
              <a:rPr lang="ja-JP" altLang="en-US" dirty="0" smtClean="0">
                <a:solidFill>
                  <a:schemeClr val="bg1"/>
                </a:solidFill>
                <a:latin typeface="+mn-ea"/>
              </a:rPr>
              <a:t>   ・ 多孔菌類の多様性評価</a:t>
            </a:r>
            <a:r>
              <a:rPr lang="ja-JP" altLang="en-US" sz="1050" dirty="0" smtClean="0">
                <a:solidFill>
                  <a:schemeClr val="bg1"/>
                </a:solidFill>
                <a:latin typeface="+mn-ea"/>
              </a:rPr>
              <a:t>（日，マ）</a:t>
            </a:r>
            <a:endParaRPr lang="en-US" altLang="ja-JP" dirty="0" smtClean="0">
              <a:solidFill>
                <a:schemeClr val="bg1"/>
              </a:solidFill>
              <a:latin typeface="+mn-ea"/>
            </a:endParaRPr>
          </a:p>
          <a:p>
            <a:r>
              <a:rPr lang="ja-JP" altLang="en-US" dirty="0" smtClean="0">
                <a:solidFill>
                  <a:schemeClr val="bg1"/>
                </a:solidFill>
                <a:latin typeface="+mn-ea"/>
              </a:rPr>
              <a:t>　 ・自然林における菌類食性昆虫の群集構造</a:t>
            </a:r>
            <a:r>
              <a:rPr lang="ja-JP" altLang="en-US" sz="1050" dirty="0" smtClean="0">
                <a:solidFill>
                  <a:schemeClr val="bg1"/>
                </a:solidFill>
                <a:latin typeface="+mn-ea"/>
              </a:rPr>
              <a:t>（日，マ）（左図）</a:t>
            </a:r>
            <a:endParaRPr lang="en-US" altLang="ja-JP" dirty="0" smtClean="0">
              <a:solidFill>
                <a:schemeClr val="bg1"/>
              </a:solidFill>
              <a:latin typeface="+mn-ea"/>
            </a:endParaRPr>
          </a:p>
          <a:p>
            <a:r>
              <a:rPr lang="ja-JP" altLang="en-US" dirty="0" smtClean="0">
                <a:solidFill>
                  <a:schemeClr val="bg1"/>
                </a:solidFill>
                <a:latin typeface="+mn-ea"/>
              </a:rPr>
              <a:t>　 ・ブナ枯死木中の木材腐朽菌類の群集構造と分解機能の</a:t>
            </a:r>
            <a:endParaRPr lang="en-US" altLang="ja-JP" dirty="0" smtClean="0">
              <a:solidFill>
                <a:schemeClr val="bg1"/>
              </a:solidFill>
              <a:latin typeface="+mn-ea"/>
            </a:endParaRPr>
          </a:p>
          <a:p>
            <a:r>
              <a:rPr lang="ja-JP" altLang="en-US" dirty="0" smtClean="0">
                <a:solidFill>
                  <a:schemeClr val="bg1"/>
                </a:solidFill>
                <a:latin typeface="+mn-ea"/>
              </a:rPr>
              <a:t>　　 関係</a:t>
            </a:r>
            <a:r>
              <a:rPr lang="ja-JP" altLang="en-US" sz="1050" dirty="0" smtClean="0">
                <a:solidFill>
                  <a:schemeClr val="bg1"/>
                </a:solidFill>
                <a:latin typeface="+mn-ea"/>
              </a:rPr>
              <a:t>（日）</a:t>
            </a:r>
            <a:endParaRPr lang="en-US" altLang="ja-JP" dirty="0" smtClean="0">
              <a:solidFill>
                <a:schemeClr val="bg1"/>
              </a:solidFill>
              <a:latin typeface="+mn-ea"/>
            </a:endParaRPr>
          </a:p>
          <a:p>
            <a:endParaRPr lang="en-US" altLang="ja-JP" dirty="0" smtClean="0">
              <a:solidFill>
                <a:schemeClr val="bg1"/>
              </a:solidFill>
              <a:latin typeface="+mn-ea"/>
            </a:endParaRPr>
          </a:p>
          <a:p>
            <a:r>
              <a:rPr lang="en-US" altLang="ja-JP" dirty="0" smtClean="0">
                <a:solidFill>
                  <a:schemeClr val="bg1"/>
                </a:solidFill>
                <a:latin typeface="+mn-ea"/>
              </a:rPr>
              <a:t>2</a:t>
            </a:r>
            <a:r>
              <a:rPr lang="ja-JP" altLang="en-US" dirty="0" err="1" smtClean="0">
                <a:solidFill>
                  <a:schemeClr val="bg1"/>
                </a:solidFill>
                <a:latin typeface="+mn-ea"/>
              </a:rPr>
              <a:t>．</a:t>
            </a:r>
            <a:r>
              <a:rPr lang="ja-JP" altLang="en-US" dirty="0" smtClean="0">
                <a:solidFill>
                  <a:schemeClr val="bg1"/>
                </a:solidFill>
                <a:latin typeface="+mn-ea"/>
              </a:rPr>
              <a:t>森林やその周辺の土地利用が生物群集や生態系機能に</a:t>
            </a:r>
            <a:endParaRPr lang="en-US" altLang="ja-JP" dirty="0" smtClean="0">
              <a:solidFill>
                <a:schemeClr val="bg1"/>
              </a:solidFill>
              <a:latin typeface="+mn-ea"/>
            </a:endParaRPr>
          </a:p>
          <a:p>
            <a:r>
              <a:rPr lang="ja-JP" altLang="en-US" dirty="0">
                <a:solidFill>
                  <a:schemeClr val="bg1"/>
                </a:solidFill>
                <a:latin typeface="+mn-ea"/>
              </a:rPr>
              <a:t>　</a:t>
            </a:r>
            <a:r>
              <a:rPr lang="ja-JP" altLang="en-US" dirty="0" smtClean="0">
                <a:solidFill>
                  <a:schemeClr val="bg1"/>
                </a:solidFill>
                <a:latin typeface="+mn-ea"/>
              </a:rPr>
              <a:t>　及ぼす影響を評価しています</a:t>
            </a:r>
            <a:endParaRPr lang="en-US" altLang="ja-JP" dirty="0" smtClean="0">
              <a:solidFill>
                <a:schemeClr val="bg1"/>
              </a:solidFill>
              <a:latin typeface="+mn-ea"/>
            </a:endParaRPr>
          </a:p>
          <a:p>
            <a:r>
              <a:rPr lang="ja-JP" altLang="en-US" dirty="0" smtClean="0">
                <a:solidFill>
                  <a:schemeClr val="bg1"/>
                </a:solidFill>
                <a:latin typeface="+mn-ea"/>
              </a:rPr>
              <a:t>　 ・森林利用後の植生回復と生物群集の関係</a:t>
            </a:r>
            <a:r>
              <a:rPr lang="ja-JP" altLang="en-US" sz="1050" dirty="0" smtClean="0">
                <a:solidFill>
                  <a:schemeClr val="bg1"/>
                </a:solidFill>
                <a:latin typeface="+mn-ea"/>
              </a:rPr>
              <a:t>（日，マ）</a:t>
            </a:r>
            <a:endParaRPr lang="en-US" altLang="ja-JP" dirty="0" smtClean="0">
              <a:solidFill>
                <a:schemeClr val="bg1"/>
              </a:solidFill>
              <a:latin typeface="+mn-ea"/>
            </a:endParaRPr>
          </a:p>
          <a:p>
            <a:r>
              <a:rPr lang="ja-JP" altLang="en-US" dirty="0" smtClean="0">
                <a:solidFill>
                  <a:schemeClr val="bg1"/>
                </a:solidFill>
                <a:latin typeface="+mn-ea"/>
              </a:rPr>
              <a:t>　 ・アカシア林化が生物群集や分解機能に及ぼす影響</a:t>
            </a:r>
            <a:r>
              <a:rPr lang="ja-JP" altLang="en-US" sz="1050" dirty="0" smtClean="0">
                <a:solidFill>
                  <a:schemeClr val="bg1"/>
                </a:solidFill>
                <a:latin typeface="+mn-ea"/>
              </a:rPr>
              <a:t>（マ，</a:t>
            </a:r>
            <a:endParaRPr lang="en-US" altLang="ja-JP" sz="1050" dirty="0" smtClean="0">
              <a:solidFill>
                <a:schemeClr val="bg1"/>
              </a:solidFill>
              <a:latin typeface="+mn-ea"/>
            </a:endParaRPr>
          </a:p>
          <a:p>
            <a:r>
              <a:rPr lang="ja-JP" altLang="en-US" sz="1050" dirty="0" smtClean="0">
                <a:solidFill>
                  <a:schemeClr val="bg1"/>
                </a:solidFill>
                <a:latin typeface="+mn-ea"/>
              </a:rPr>
              <a:t>　　　その他） </a:t>
            </a:r>
            <a:endParaRPr lang="en-US" altLang="ja-JP" sz="1050" dirty="0" smtClean="0">
              <a:solidFill>
                <a:schemeClr val="bg1"/>
              </a:solidFill>
              <a:latin typeface="+mn-ea"/>
            </a:endParaRPr>
          </a:p>
          <a:p>
            <a:r>
              <a:rPr lang="ja-JP" altLang="en-US" dirty="0" smtClean="0">
                <a:solidFill>
                  <a:schemeClr val="bg1"/>
                </a:solidFill>
                <a:latin typeface="+mn-ea"/>
              </a:rPr>
              <a:t>   ・景観構造が分解速度に及ぼす影響</a:t>
            </a:r>
            <a:r>
              <a:rPr lang="ja-JP" altLang="en-US" sz="1050" dirty="0" smtClean="0">
                <a:solidFill>
                  <a:schemeClr val="bg1"/>
                </a:solidFill>
                <a:latin typeface="+mn-ea"/>
              </a:rPr>
              <a:t>（マ）</a:t>
            </a:r>
            <a:endParaRPr lang="en-US" altLang="ja-JP" sz="1050" dirty="0" smtClean="0">
              <a:solidFill>
                <a:schemeClr val="bg1"/>
              </a:solidFill>
              <a:latin typeface="+mn-ea"/>
            </a:endParaRPr>
          </a:p>
          <a:p>
            <a:endParaRPr lang="en-US" altLang="ja-JP" dirty="0" smtClean="0">
              <a:solidFill>
                <a:schemeClr val="bg1"/>
              </a:solidFill>
              <a:latin typeface="+mn-ea"/>
            </a:endParaRPr>
          </a:p>
          <a:p>
            <a:pPr algn="r"/>
            <a:r>
              <a:rPr lang="ja-JP" altLang="en-US" sz="900" dirty="0" smtClean="0">
                <a:solidFill>
                  <a:schemeClr val="bg1"/>
                </a:solidFill>
                <a:latin typeface="+mn-ea"/>
              </a:rPr>
              <a:t>写真はランビルヒルズ国立公園（マレーシア）とその周辺．</a:t>
            </a:r>
            <a:endParaRPr lang="en-US" altLang="ja-JP" sz="900" dirty="0" smtClean="0">
              <a:solidFill>
                <a:schemeClr val="bg1"/>
              </a:solidFill>
              <a:latin typeface="+mn-ea"/>
            </a:endParaRPr>
          </a:p>
          <a:p>
            <a:pPr algn="r"/>
            <a:r>
              <a:rPr lang="ja-JP" altLang="en-US" sz="900" dirty="0" smtClean="0">
                <a:solidFill>
                  <a:schemeClr val="bg1"/>
                </a:solidFill>
                <a:latin typeface="+mn-ea"/>
              </a:rPr>
              <a:t>手前にアブラヤシ園，奥に原生林が広がる．</a:t>
            </a:r>
            <a:endParaRPr lang="en-US" altLang="ja-JP" sz="900" dirty="0" smtClean="0">
              <a:solidFill>
                <a:schemeClr val="bg1"/>
              </a:solidFill>
              <a:latin typeface="+mn-ea"/>
            </a:endParaRPr>
          </a:p>
        </p:txBody>
      </p:sp>
      <p:grpSp>
        <p:nvGrpSpPr>
          <p:cNvPr id="151" name="グループ化 150"/>
          <p:cNvGrpSpPr/>
          <p:nvPr/>
        </p:nvGrpSpPr>
        <p:grpSpPr>
          <a:xfrm>
            <a:off x="382831" y="2279283"/>
            <a:ext cx="4002772" cy="981478"/>
            <a:chOff x="382831" y="2279283"/>
            <a:chExt cx="4002772" cy="981478"/>
          </a:xfrm>
        </p:grpSpPr>
        <p:cxnSp>
          <p:nvCxnSpPr>
            <p:cNvPr id="117" name="直線コネクタ 116"/>
            <p:cNvCxnSpPr/>
            <p:nvPr/>
          </p:nvCxnSpPr>
          <p:spPr>
            <a:xfrm>
              <a:off x="737450"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1710649"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1962470"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32352"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1114468"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1483442"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1575092"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4385603"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1316701" y="2279283"/>
              <a:ext cx="736099" cy="200055"/>
            </a:xfrm>
            <a:prstGeom prst="rect">
              <a:avLst/>
            </a:prstGeom>
            <a:noFill/>
          </p:spPr>
          <p:txBody>
            <a:bodyPr wrap="none" rtlCol="0">
              <a:spAutoFit/>
            </a:bodyPr>
            <a:lstStyle/>
            <a:p>
              <a:r>
                <a:rPr kumimoji="1" lang="en-US" altLang="ja-JP" sz="700" dirty="0" err="1" smtClean="0"/>
                <a:t>Pterogeniidae</a:t>
              </a:r>
              <a:endParaRPr kumimoji="1" lang="ja-JP" altLang="en-US" sz="700" dirty="0"/>
            </a:p>
          </p:txBody>
        </p:sp>
        <p:sp>
          <p:nvSpPr>
            <p:cNvPr id="126" name="テキスト ボックス 125"/>
            <p:cNvSpPr txBox="1"/>
            <p:nvPr/>
          </p:nvSpPr>
          <p:spPr>
            <a:xfrm>
              <a:off x="709617" y="2674243"/>
              <a:ext cx="436338" cy="200055"/>
            </a:xfrm>
            <a:prstGeom prst="rect">
              <a:avLst/>
            </a:prstGeom>
            <a:noFill/>
          </p:spPr>
          <p:txBody>
            <a:bodyPr wrap="none" rtlCol="0">
              <a:spAutoFit/>
            </a:bodyPr>
            <a:lstStyle/>
            <a:p>
              <a:r>
                <a:rPr kumimoji="1" lang="en-US" altLang="ja-JP" sz="700" dirty="0" err="1" smtClean="0"/>
                <a:t>Ciidae</a:t>
              </a:r>
              <a:endParaRPr kumimoji="1" lang="ja-JP" altLang="en-US" sz="700" dirty="0"/>
            </a:p>
          </p:txBody>
        </p:sp>
        <p:sp>
          <p:nvSpPr>
            <p:cNvPr id="127" name="テキスト ボックス 126"/>
            <p:cNvSpPr txBox="1"/>
            <p:nvPr/>
          </p:nvSpPr>
          <p:spPr>
            <a:xfrm>
              <a:off x="909182" y="2544990"/>
              <a:ext cx="804580" cy="200055"/>
            </a:xfrm>
            <a:prstGeom prst="rect">
              <a:avLst/>
            </a:prstGeom>
            <a:noFill/>
          </p:spPr>
          <p:txBody>
            <a:bodyPr wrap="square" rtlCol="0">
              <a:spAutoFit/>
            </a:bodyPr>
            <a:lstStyle/>
            <a:p>
              <a:r>
                <a:rPr kumimoji="1" lang="en-US" altLang="ja-JP" sz="700" dirty="0" err="1" smtClean="0"/>
                <a:t>Endomychidae</a:t>
              </a:r>
              <a:endParaRPr kumimoji="1" lang="ja-JP" altLang="en-US" sz="700" dirty="0"/>
            </a:p>
          </p:txBody>
        </p:sp>
        <p:sp>
          <p:nvSpPr>
            <p:cNvPr id="128" name="テキスト ボックス 127"/>
            <p:cNvSpPr txBox="1"/>
            <p:nvPr/>
          </p:nvSpPr>
          <p:spPr>
            <a:xfrm>
              <a:off x="1265578" y="2400910"/>
              <a:ext cx="570990" cy="200055"/>
            </a:xfrm>
            <a:prstGeom prst="rect">
              <a:avLst/>
            </a:prstGeom>
            <a:noFill/>
          </p:spPr>
          <p:txBody>
            <a:bodyPr wrap="none" rtlCol="0">
              <a:spAutoFit/>
            </a:bodyPr>
            <a:lstStyle/>
            <a:p>
              <a:r>
                <a:rPr kumimoji="1" lang="en-US" altLang="ja-JP" sz="700" dirty="0" err="1" smtClean="0"/>
                <a:t>Leiodidae</a:t>
              </a:r>
              <a:endParaRPr kumimoji="1" lang="ja-JP" altLang="en-US" sz="700" dirty="0"/>
            </a:p>
          </p:txBody>
        </p:sp>
        <p:sp>
          <p:nvSpPr>
            <p:cNvPr id="129" name="テキスト ボックス 128"/>
            <p:cNvSpPr txBox="1"/>
            <p:nvPr/>
          </p:nvSpPr>
          <p:spPr>
            <a:xfrm>
              <a:off x="1515913" y="2541816"/>
              <a:ext cx="694421" cy="200055"/>
            </a:xfrm>
            <a:prstGeom prst="rect">
              <a:avLst/>
            </a:prstGeom>
            <a:noFill/>
          </p:spPr>
          <p:txBody>
            <a:bodyPr wrap="none" rtlCol="0">
              <a:spAutoFit/>
            </a:bodyPr>
            <a:lstStyle/>
            <a:p>
              <a:r>
                <a:rPr kumimoji="1" lang="en-US" altLang="ja-JP" sz="700" dirty="0" err="1" smtClean="0"/>
                <a:t>Scaphidiidae</a:t>
              </a:r>
              <a:endParaRPr kumimoji="1" lang="en-US" altLang="ja-JP" sz="700" dirty="0" smtClean="0"/>
            </a:p>
          </p:txBody>
        </p:sp>
        <p:sp>
          <p:nvSpPr>
            <p:cNvPr id="130" name="テキスト ボックス 129"/>
            <p:cNvSpPr txBox="1"/>
            <p:nvPr/>
          </p:nvSpPr>
          <p:spPr>
            <a:xfrm>
              <a:off x="1998681" y="2674243"/>
              <a:ext cx="720069" cy="200055"/>
            </a:xfrm>
            <a:prstGeom prst="rect">
              <a:avLst/>
            </a:prstGeom>
            <a:noFill/>
          </p:spPr>
          <p:txBody>
            <a:bodyPr wrap="none" rtlCol="0">
              <a:spAutoFit/>
            </a:bodyPr>
            <a:lstStyle/>
            <a:p>
              <a:r>
                <a:rPr kumimoji="1" lang="en-US" altLang="ja-JP" sz="700" dirty="0" err="1" smtClean="0"/>
                <a:t>Staphylinidae</a:t>
              </a:r>
              <a:endParaRPr kumimoji="1" lang="en-US" altLang="ja-JP" sz="700" dirty="0" smtClean="0"/>
            </a:p>
          </p:txBody>
        </p:sp>
        <p:sp>
          <p:nvSpPr>
            <p:cNvPr id="131" name="テキスト ボックス 130"/>
            <p:cNvSpPr txBox="1"/>
            <p:nvPr/>
          </p:nvSpPr>
          <p:spPr>
            <a:xfrm>
              <a:off x="3069462" y="2674243"/>
              <a:ext cx="755335" cy="200055"/>
            </a:xfrm>
            <a:prstGeom prst="rect">
              <a:avLst/>
            </a:prstGeom>
            <a:noFill/>
          </p:spPr>
          <p:txBody>
            <a:bodyPr wrap="none" rtlCol="0">
              <a:spAutoFit/>
            </a:bodyPr>
            <a:lstStyle/>
            <a:p>
              <a:r>
                <a:rPr kumimoji="1" lang="en-US" altLang="ja-JP" sz="700" dirty="0" err="1" smtClean="0"/>
                <a:t>Tenebrionidae</a:t>
              </a:r>
              <a:endParaRPr kumimoji="1" lang="en-US" altLang="ja-JP" sz="700" dirty="0" smtClean="0"/>
            </a:p>
          </p:txBody>
        </p:sp>
        <p:cxnSp>
          <p:nvCxnSpPr>
            <p:cNvPr id="132" name="直線コネクタ 131"/>
            <p:cNvCxnSpPr/>
            <p:nvPr/>
          </p:nvCxnSpPr>
          <p:spPr>
            <a:xfrm>
              <a:off x="2776858"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382831" y="2506890"/>
              <a:ext cx="596638" cy="200055"/>
            </a:xfrm>
            <a:prstGeom prst="rect">
              <a:avLst/>
            </a:prstGeom>
            <a:noFill/>
          </p:spPr>
          <p:txBody>
            <a:bodyPr wrap="none" rtlCol="0">
              <a:spAutoFit/>
            </a:bodyPr>
            <a:lstStyle/>
            <a:p>
              <a:r>
                <a:rPr kumimoji="1" lang="en-US" altLang="ja-JP" sz="700" dirty="0" err="1" smtClean="0"/>
                <a:t>Carabidae</a:t>
              </a:r>
              <a:endParaRPr kumimoji="1" lang="ja-JP" altLang="en-US" sz="700" dirty="0"/>
            </a:p>
          </p:txBody>
        </p:sp>
      </p:grpSp>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a:bodyPr>
          <a:lstStyle/>
          <a:p>
            <a:pPr fontAlgn="auto">
              <a:spcAft>
                <a:spcPts val="0"/>
              </a:spcAft>
              <a:defRPr/>
            </a:pPr>
            <a:r>
              <a:rPr lang="ja-JP" altLang="en-US" dirty="0" smtClean="0">
                <a:latin typeface="+mn-ea"/>
              </a:rPr>
              <a:t>森林における菌類と菌食性昆虫の生態学的研究</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a:t>
            </a:r>
            <a:r>
              <a:rPr lang="ja-JP" altLang="en-US" sz="1400" dirty="0">
                <a:latin typeface="+mn-ea"/>
              </a:rPr>
              <a:t>生態系</a:t>
            </a:r>
            <a:r>
              <a:rPr lang="ja-JP" altLang="en-US" sz="1400" dirty="0" smtClean="0">
                <a:latin typeface="+mn-ea"/>
              </a:rPr>
              <a:t>管理，生物多様性，東南アジア］</a:t>
            </a:r>
            <a:r>
              <a:rPr lang="ja-JP" altLang="en-US" sz="2000" dirty="0"/>
              <a:t>　</a:t>
            </a:r>
            <a:r>
              <a:rPr lang="ja-JP" altLang="en-US" sz="2000" dirty="0" smtClean="0"/>
              <a:t>　講師　山下　聡</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normAutofit/>
          </a:bodyPr>
          <a:lstStyle/>
          <a:p>
            <a:pPr algn="ctr" fontAlgn="auto">
              <a:spcAft>
                <a:spcPts val="0"/>
              </a:spcAft>
              <a:buFont typeface="Arial" pitchFamily="34" charset="0"/>
              <a:buNone/>
              <a:defRPr/>
            </a:pPr>
            <a:r>
              <a:rPr lang="ja-JP" altLang="en-US" sz="1400" dirty="0" smtClean="0">
                <a:latin typeface="+mn-ea"/>
              </a:rPr>
              <a:t>研究例）東南アジア低地フタバガキ林における</a:t>
            </a:r>
            <a:endParaRPr lang="en-US" altLang="ja-JP" sz="1400" dirty="0" smtClean="0">
              <a:latin typeface="+mn-ea"/>
            </a:endParaRPr>
          </a:p>
          <a:p>
            <a:pPr algn="ctr" fontAlgn="auto">
              <a:spcAft>
                <a:spcPts val="0"/>
              </a:spcAft>
              <a:buFont typeface="Arial" pitchFamily="34" charset="0"/>
              <a:buNone/>
              <a:defRPr/>
            </a:pPr>
            <a:r>
              <a:rPr lang="ja-JP" altLang="en-US" sz="1400" dirty="0" smtClean="0">
                <a:latin typeface="+mn-ea"/>
              </a:rPr>
              <a:t>　　　菌食性昆虫の食物網</a:t>
            </a:r>
            <a:endParaRPr lang="ja-JP" altLang="en-US" sz="1400"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a:t>
            </a:r>
            <a:r>
              <a:rPr lang="en-US" altLang="ja-JP" sz="1200" dirty="0" smtClean="0">
                <a:latin typeface="+mn-ea"/>
              </a:rPr>
              <a:t>&lt;</a:t>
            </a:r>
            <a:r>
              <a:rPr lang="ja-JP" altLang="en-US" sz="1200" dirty="0" smtClean="0">
                <a:latin typeface="+mn-ea"/>
              </a:rPr>
              <a:t>森林科学</a:t>
            </a:r>
            <a:r>
              <a:rPr lang="en-US" altLang="ja-JP" sz="1200" dirty="0" smtClean="0">
                <a:latin typeface="+mn-ea"/>
              </a:rPr>
              <a:t>&gt;</a:t>
            </a:r>
          </a:p>
          <a:p>
            <a:pPr fontAlgn="auto">
              <a:lnSpc>
                <a:spcPct val="90000"/>
              </a:lnSpc>
              <a:spcBef>
                <a:spcPts val="600"/>
              </a:spcBef>
              <a:spcAft>
                <a:spcPts val="0"/>
              </a:spcAft>
              <a:buFont typeface="Arial" pitchFamily="34" charset="0"/>
              <a:buNone/>
              <a:defRPr/>
            </a:pPr>
            <a:r>
              <a:rPr lang="ja-JP" altLang="en-US" sz="1200" dirty="0" smtClean="0">
                <a:latin typeface="+mn-ea"/>
              </a:rPr>
              <a:t>専門：</a:t>
            </a:r>
            <a:r>
              <a:rPr lang="en-US" altLang="ja-JP" sz="1200" dirty="0" smtClean="0">
                <a:latin typeface="+mn-ea"/>
              </a:rPr>
              <a:t>&lt;</a:t>
            </a:r>
            <a:r>
              <a:rPr lang="ja-JP" altLang="en-US" sz="1200" dirty="0" smtClean="0">
                <a:latin typeface="+mn-ea"/>
              </a:rPr>
              <a:t>森林保護学／生態学</a:t>
            </a:r>
            <a:r>
              <a:rPr lang="en-US" altLang="ja-JP" sz="1200" dirty="0" smtClean="0">
                <a:latin typeface="+mn-ea"/>
              </a:rPr>
              <a:t>&gt;</a:t>
            </a:r>
            <a:endParaRPr lang="en-US" altLang="ja-JP" sz="1200" dirty="0">
              <a:latin typeface="+mn-ea"/>
            </a:endParaRPr>
          </a:p>
          <a:p>
            <a:pPr fontAlgn="auto">
              <a:lnSpc>
                <a:spcPct val="90000"/>
              </a:lnSpc>
              <a:spcBef>
                <a:spcPts val="600"/>
              </a:spcBef>
              <a:spcAft>
                <a:spcPts val="0"/>
              </a:spcAft>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err="1" smtClean="0">
                <a:latin typeface="+mn-ea"/>
                <a:cs typeface="Times New Roman" pitchFamily="18" charset="0"/>
              </a:rPr>
              <a:t>symsht</a:t>
            </a:r>
            <a:r>
              <a:rPr lang="ja-JP" altLang="en-US" sz="1200" dirty="0" smtClean="0">
                <a:latin typeface="+mn-ea"/>
                <a:cs typeface="Times New Roman" pitchFamily="18" charset="0"/>
              </a:rPr>
              <a:t>＠</a:t>
            </a:r>
            <a:r>
              <a:rPr lang="en-US" altLang="ja-JP" sz="1200" dirty="0" smtClean="0">
                <a:latin typeface="+mn-ea"/>
                <a:cs typeface="Times New Roman" pitchFamily="18" charset="0"/>
              </a:rPr>
              <a:t>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&lt;088-656-7332&gt;</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Fax:  </a:t>
            </a:r>
            <a:r>
              <a:rPr lang="ja-JP" altLang="en-US" sz="1200" dirty="0" smtClean="0">
                <a:latin typeface="+mn-ea"/>
                <a:cs typeface="Times New Roman" pitchFamily="18" charset="0"/>
              </a:rPr>
              <a:t>なし</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HP :</a:t>
            </a:r>
            <a:r>
              <a:rPr lang="ja-JP" altLang="en-US" sz="1200" dirty="0">
                <a:latin typeface="+mn-ea"/>
                <a:cs typeface="Times New Roman" pitchFamily="18" charset="0"/>
              </a:rPr>
              <a:t> </a:t>
            </a:r>
            <a:r>
              <a:rPr lang="ja-JP" altLang="en-US" sz="1200" dirty="0" smtClean="0">
                <a:latin typeface="+mn-ea"/>
                <a:cs typeface="Times New Roman" pitchFamily="18" charset="0"/>
              </a:rPr>
              <a:t>なし</a:t>
            </a:r>
            <a:endParaRPr lang="en-US" altLang="ja-JP" sz="1200" dirty="0">
              <a:latin typeface="+mn-ea"/>
              <a:cs typeface="Times New Roman" pitchFamily="18" charset="0"/>
            </a:endParaRPr>
          </a:p>
        </p:txBody>
      </p:sp>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正方形/長方形 143"/>
          <p:cNvSpPr/>
          <p:nvPr/>
        </p:nvSpPr>
        <p:spPr>
          <a:xfrm>
            <a:off x="539552" y="5847599"/>
            <a:ext cx="3960440" cy="746358"/>
          </a:xfrm>
          <a:prstGeom prst="rect">
            <a:avLst/>
          </a:prstGeom>
        </p:spPr>
        <p:txBody>
          <a:bodyPr wrap="square">
            <a:spAutoFit/>
          </a:bodyPr>
          <a:lstStyle/>
          <a:p>
            <a:r>
              <a:rPr lang="ja-JP" altLang="en-US" sz="1050" dirty="0" smtClean="0"/>
              <a:t>ランビルヒルズ国立公園における菌食性昆虫群集の量的食物網</a:t>
            </a:r>
            <a:endParaRPr lang="en-US" altLang="ja-JP" sz="1050" dirty="0" smtClean="0"/>
          </a:p>
          <a:p>
            <a:r>
              <a:rPr lang="en-US" altLang="ja-JP" sz="800" dirty="0" smtClean="0"/>
              <a:t>3ha</a:t>
            </a:r>
            <a:r>
              <a:rPr lang="ja-JP" altLang="en-US" sz="800" dirty="0" smtClean="0"/>
              <a:t>プロット内で直径</a:t>
            </a:r>
            <a:r>
              <a:rPr lang="en-US" altLang="ja-JP" sz="800" dirty="0" smtClean="0"/>
              <a:t>10</a:t>
            </a:r>
            <a:r>
              <a:rPr lang="ja-JP" altLang="en-US" sz="800" dirty="0" smtClean="0"/>
              <a:t>㎝の倒木から発生していたすべてのサルノコシカケを採集し昆虫を得た．</a:t>
            </a:r>
            <a:r>
              <a:rPr lang="en-US" altLang="ja-JP" sz="800" i="1" dirty="0" smtClean="0"/>
              <a:t>Ganoderma</a:t>
            </a:r>
            <a:r>
              <a:rPr lang="ja-JP" altLang="en-US" sz="800" dirty="0" smtClean="0"/>
              <a:t>は</a:t>
            </a:r>
            <a:r>
              <a:rPr lang="en-US" altLang="ja-JP" sz="800" dirty="0" smtClean="0"/>
              <a:t>118</a:t>
            </a:r>
            <a:r>
              <a:rPr lang="ja-JP" altLang="en-US" sz="800" dirty="0" smtClean="0"/>
              <a:t>個，</a:t>
            </a:r>
            <a:r>
              <a:rPr lang="en-US" altLang="ja-JP" sz="800" i="1" dirty="0" smtClean="0"/>
              <a:t>Phellinus</a:t>
            </a:r>
            <a:r>
              <a:rPr lang="ja-JP" altLang="en-US" sz="800" dirty="0" smtClean="0"/>
              <a:t>は</a:t>
            </a:r>
            <a:r>
              <a:rPr lang="en-US" altLang="ja-JP" sz="800" dirty="0" smtClean="0"/>
              <a:t>103</a:t>
            </a:r>
            <a:r>
              <a:rPr lang="ja-JP" altLang="en-US" sz="800" dirty="0" smtClean="0"/>
              <a:t>個採集．他は</a:t>
            </a:r>
            <a:r>
              <a:rPr lang="en-US" altLang="ja-JP" sz="800" dirty="0" smtClean="0"/>
              <a:t>33</a:t>
            </a:r>
            <a:r>
              <a:rPr lang="ja-JP" altLang="en-US" sz="800" dirty="0" smtClean="0"/>
              <a:t>個以下．黒いバーは各キノコ／昆虫の種類を示し，捕食</a:t>
            </a:r>
            <a:r>
              <a:rPr lang="ja-JP" altLang="en-US" sz="800" dirty="0" err="1" smtClean="0"/>
              <a:t>ー</a:t>
            </a:r>
            <a:r>
              <a:rPr lang="ja-JP" altLang="en-US" sz="800" dirty="0" smtClean="0"/>
              <a:t>被食関係にある菌と昆虫を線で結んだ。線の太さは昆虫の個体数を反映している。（</a:t>
            </a:r>
            <a:r>
              <a:rPr lang="en-US" altLang="ja-JP" sz="800" dirty="0" smtClean="0"/>
              <a:t>Yamashita et al. 2015 Ecological Entomology</a:t>
            </a:r>
            <a:r>
              <a:rPr lang="ja-JP" altLang="en-US" sz="800" dirty="0" smtClean="0"/>
              <a:t>）</a:t>
            </a:r>
            <a:endParaRPr lang="en-US" altLang="ja-JP" sz="800" dirty="0" smtClean="0"/>
          </a:p>
        </p:txBody>
      </p:sp>
      <p:sp>
        <p:nvSpPr>
          <p:cNvPr id="135" name="テキスト ボックス 134"/>
          <p:cNvSpPr txBox="1"/>
          <p:nvPr/>
        </p:nvSpPr>
        <p:spPr>
          <a:xfrm>
            <a:off x="3448737" y="5614641"/>
            <a:ext cx="691215" cy="200055"/>
          </a:xfrm>
          <a:prstGeom prst="rect">
            <a:avLst/>
          </a:prstGeom>
          <a:noFill/>
        </p:spPr>
        <p:txBody>
          <a:bodyPr wrap="none" rtlCol="0">
            <a:spAutoFit/>
          </a:bodyPr>
          <a:lstStyle/>
          <a:p>
            <a:r>
              <a:rPr lang="en-US" altLang="ja-JP" sz="700" i="1" dirty="0" smtClean="0">
                <a:solidFill>
                  <a:schemeClr val="bg1"/>
                </a:solidFill>
              </a:rPr>
              <a:t>Phellinus</a:t>
            </a:r>
            <a:r>
              <a:rPr lang="en-US" altLang="ja-JP" sz="700" dirty="0" smtClean="0">
                <a:solidFill>
                  <a:schemeClr val="bg1"/>
                </a:solidFill>
              </a:rPr>
              <a:t> sp.</a:t>
            </a:r>
            <a:endParaRPr kumimoji="1" lang="ja-JP" altLang="en-US" sz="700" dirty="0">
              <a:solidFill>
                <a:schemeClr val="bg1"/>
              </a:solidFill>
            </a:endParaRPr>
          </a:p>
        </p:txBody>
      </p:sp>
      <p:sp>
        <p:nvSpPr>
          <p:cNvPr id="137" name="テキスト ボックス 136"/>
          <p:cNvSpPr txBox="1"/>
          <p:nvPr/>
        </p:nvSpPr>
        <p:spPr>
          <a:xfrm>
            <a:off x="1407959" y="5648509"/>
            <a:ext cx="1003801" cy="200055"/>
          </a:xfrm>
          <a:prstGeom prst="rect">
            <a:avLst/>
          </a:prstGeom>
          <a:noFill/>
        </p:spPr>
        <p:txBody>
          <a:bodyPr wrap="none" rtlCol="0">
            <a:spAutoFit/>
          </a:bodyPr>
          <a:lstStyle/>
          <a:p>
            <a:r>
              <a:rPr lang="en-US" altLang="ja-JP" sz="700" i="1" dirty="0" smtClean="0">
                <a:solidFill>
                  <a:schemeClr val="bg1"/>
                </a:solidFill>
              </a:rPr>
              <a:t>Ganoderma australe</a:t>
            </a:r>
            <a:endParaRPr kumimoji="1" lang="ja-JP" altLang="en-US" sz="7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グループ化 149"/>
          <p:cNvGrpSpPr/>
          <p:nvPr/>
        </p:nvGrpSpPr>
        <p:grpSpPr>
          <a:xfrm>
            <a:off x="289660" y="1708914"/>
            <a:ext cx="4480912" cy="4133072"/>
            <a:chOff x="289660" y="1708914"/>
            <a:chExt cx="4480912" cy="4133072"/>
          </a:xfrm>
        </p:grpSpPr>
        <p:pic>
          <p:nvPicPr>
            <p:cNvPr id="11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660" y="2476111"/>
              <a:ext cx="4480912" cy="260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0227" y="2213147"/>
              <a:ext cx="245929" cy="334801"/>
            </a:xfrm>
            <a:prstGeom prst="rect">
              <a:avLst/>
            </a:prstGeom>
            <a:noFill/>
            <a:ln w="9525">
              <a:noFill/>
              <a:miter lim="800000"/>
              <a:headEnd/>
              <a:tailEnd/>
            </a:ln>
          </p:spPr>
        </p:pic>
        <p:pic>
          <p:nvPicPr>
            <p:cNvPr id="138" name="Picture 5"/>
            <p:cNvPicPr preferRelativeResize="0">
              <a:picLocks noChangeAspect="1" noChangeArrowheads="1"/>
            </p:cNvPicPr>
            <p:nvPr/>
          </p:nvPicPr>
          <p:blipFill>
            <a:blip r:embed="rId5" cstate="print"/>
            <a:srcRect/>
            <a:stretch>
              <a:fillRect/>
            </a:stretch>
          </p:blipFill>
          <p:spPr bwMode="auto">
            <a:xfrm>
              <a:off x="2326570" y="2102675"/>
              <a:ext cx="454927" cy="590891"/>
            </a:xfrm>
            <a:prstGeom prst="rect">
              <a:avLst/>
            </a:prstGeom>
            <a:noFill/>
            <a:ln w="9525">
              <a:noFill/>
              <a:miter lim="800000"/>
              <a:headEnd/>
              <a:tailEnd/>
            </a:ln>
          </p:spPr>
        </p:pic>
        <p:pic>
          <p:nvPicPr>
            <p:cNvPr id="139" name="Picture 7"/>
            <p:cNvPicPr preferRelativeResize="0">
              <a:picLocks noChangeAspect="1" noChangeArrowheads="1"/>
            </p:cNvPicPr>
            <p:nvPr/>
          </p:nvPicPr>
          <p:blipFill>
            <a:blip r:embed="rId6" cstate="print"/>
            <a:srcRect/>
            <a:stretch>
              <a:fillRect/>
            </a:stretch>
          </p:blipFill>
          <p:spPr bwMode="auto">
            <a:xfrm>
              <a:off x="1962260" y="2213526"/>
              <a:ext cx="423235" cy="463105"/>
            </a:xfrm>
            <a:prstGeom prst="rect">
              <a:avLst/>
            </a:prstGeom>
            <a:noFill/>
            <a:ln w="9525">
              <a:noFill/>
              <a:miter lim="800000"/>
              <a:headEnd/>
              <a:tailEnd/>
            </a:ln>
          </p:spPr>
        </p:pic>
        <p:pic>
          <p:nvPicPr>
            <p:cNvPr id="140" name="Picture 2"/>
            <p:cNvPicPr preferRelativeResize="0">
              <a:picLocks noChangeAspect="1" noChangeArrowheads="1"/>
            </p:cNvPicPr>
            <p:nvPr/>
          </p:nvPicPr>
          <p:blipFill>
            <a:blip r:embed="rId7" cstate="print"/>
            <a:srcRect/>
            <a:stretch>
              <a:fillRect/>
            </a:stretch>
          </p:blipFill>
          <p:spPr bwMode="auto">
            <a:xfrm>
              <a:off x="3444043" y="1999976"/>
              <a:ext cx="377499" cy="698064"/>
            </a:xfrm>
            <a:prstGeom prst="rect">
              <a:avLst/>
            </a:prstGeom>
            <a:noFill/>
            <a:ln w="9525">
              <a:noFill/>
              <a:miter lim="800000"/>
              <a:headEnd/>
              <a:tailEnd/>
            </a:ln>
          </p:spPr>
        </p:pic>
        <p:pic>
          <p:nvPicPr>
            <p:cNvPr id="141" name="Picture 2"/>
            <p:cNvPicPr preferRelativeResize="0">
              <a:picLocks noChangeAspect="1" noChangeArrowheads="1"/>
            </p:cNvPicPr>
            <p:nvPr/>
          </p:nvPicPr>
          <p:blipFill>
            <a:blip r:embed="rId8" cstate="print"/>
            <a:srcRect/>
            <a:stretch>
              <a:fillRect/>
            </a:stretch>
          </p:blipFill>
          <p:spPr bwMode="auto">
            <a:xfrm>
              <a:off x="2826356" y="1997502"/>
              <a:ext cx="509933" cy="700539"/>
            </a:xfrm>
            <a:prstGeom prst="rect">
              <a:avLst/>
            </a:prstGeom>
            <a:noFill/>
            <a:ln w="9525">
              <a:noFill/>
              <a:miter lim="800000"/>
              <a:headEnd/>
              <a:tailEnd/>
            </a:ln>
          </p:spPr>
        </p:pic>
        <p:pic>
          <p:nvPicPr>
            <p:cNvPr id="143" name="Picture 2"/>
            <p:cNvPicPr preferRelativeResize="0">
              <a:picLocks noChangeAspect="1" noChangeArrowheads="1"/>
            </p:cNvPicPr>
            <p:nvPr/>
          </p:nvPicPr>
          <p:blipFill>
            <a:blip r:embed="rId9" cstate="print"/>
            <a:srcRect/>
            <a:stretch>
              <a:fillRect/>
            </a:stretch>
          </p:blipFill>
          <p:spPr bwMode="auto">
            <a:xfrm>
              <a:off x="3906476" y="1997502"/>
              <a:ext cx="471479" cy="755501"/>
            </a:xfrm>
            <a:prstGeom prst="rect">
              <a:avLst/>
            </a:prstGeom>
            <a:noFill/>
            <a:ln w="9525">
              <a:noFill/>
              <a:miter lim="800000"/>
              <a:headEnd/>
              <a:tailEnd/>
            </a:ln>
          </p:spPr>
        </p:pic>
        <p:pic>
          <p:nvPicPr>
            <p:cNvPr id="134" name="Picture 3"/>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538324" y="4727163"/>
              <a:ext cx="1584176" cy="1114819"/>
            </a:xfrm>
            <a:prstGeom prst="rect">
              <a:avLst/>
            </a:prstGeom>
            <a:noFill/>
            <a:ln w="9525">
              <a:noFill/>
              <a:miter lim="800000"/>
              <a:headEnd/>
              <a:tailEnd/>
            </a:ln>
          </p:spPr>
        </p:pic>
        <p:pic>
          <p:nvPicPr>
            <p:cNvPr id="136" name="Picture 2"/>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810132" y="4725144"/>
              <a:ext cx="1584176" cy="1116842"/>
            </a:xfrm>
            <a:prstGeom prst="rect">
              <a:avLst/>
            </a:prstGeom>
            <a:noFill/>
            <a:ln w="9525">
              <a:noFill/>
              <a:miter lim="800000"/>
              <a:headEnd/>
              <a:tailEnd/>
            </a:ln>
          </p:spPr>
        </p:pic>
        <p:pic>
          <p:nvPicPr>
            <p:cNvPr id="142" name="Picture 2"/>
            <p:cNvPicPr preferRelativeResize="0">
              <a:picLocks noChangeAspect="1" noChangeArrowheads="1"/>
            </p:cNvPicPr>
            <p:nvPr/>
          </p:nvPicPr>
          <p:blipFill>
            <a:blip r:embed="rId12" cstate="print"/>
            <a:srcRect/>
            <a:stretch>
              <a:fillRect/>
            </a:stretch>
          </p:blipFill>
          <p:spPr bwMode="auto">
            <a:xfrm>
              <a:off x="945682" y="1708914"/>
              <a:ext cx="593515" cy="961866"/>
            </a:xfrm>
            <a:prstGeom prst="rect">
              <a:avLst/>
            </a:prstGeom>
            <a:noFill/>
            <a:ln w="9525">
              <a:noFill/>
              <a:miter lim="800000"/>
              <a:headEnd/>
              <a:tailEnd/>
            </a:ln>
          </p:spPr>
        </p:pic>
      </p:grpSp>
      <p:pic>
        <p:nvPicPr>
          <p:cNvPr id="40" name="Picture 2"/>
          <p:cNvPicPr>
            <a:picLocks noChangeAspect="1" noChangeArrowheads="1"/>
          </p:cNvPicPr>
          <p:nvPr/>
        </p:nvPicPr>
        <p:blipFill>
          <a:blip r:embed="rId13" cstate="print"/>
          <a:srcRect l="27479" t="1530"/>
          <a:stretch>
            <a:fillRect/>
          </a:stretch>
        </p:blipFill>
        <p:spPr bwMode="auto">
          <a:xfrm>
            <a:off x="4644008" y="1196752"/>
            <a:ext cx="4046736" cy="3816280"/>
          </a:xfrm>
          <a:prstGeom prst="rect">
            <a:avLst/>
          </a:prstGeom>
          <a:noFill/>
          <a:ln w="9525">
            <a:noFill/>
            <a:miter lim="800000"/>
            <a:headEnd/>
            <a:tailEnd/>
          </a:ln>
        </p:spPr>
      </p:pic>
      <p:sp>
        <p:nvSpPr>
          <p:cNvPr id="4" name="コンテンツ プレースホルダー 3"/>
          <p:cNvSpPr>
            <a:spLocks noGrp="1"/>
          </p:cNvSpPr>
          <p:nvPr>
            <p:ph sz="half" idx="2"/>
          </p:nvPr>
        </p:nvSpPr>
        <p:spPr>
          <a:xfrm>
            <a:off x="4648200" y="1196975"/>
            <a:ext cx="4038600" cy="3816350"/>
          </a:xfrm>
        </p:spPr>
        <p:txBody>
          <a:bodyPr rtlCol="0">
            <a:normAutofit fontScale="92500"/>
          </a:bodyPr>
          <a:lstStyle/>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endParaRPr lang="en-US" altLang="ja-JP" sz="100" u="sng" dirty="0" smtClean="0">
              <a:solidFill>
                <a:schemeClr val="bg1"/>
              </a:solidFill>
              <a:latin typeface="HG丸ｺﾞｼｯｸM-PRO" pitchFamily="50" charset="-128"/>
              <a:ea typeface="HG丸ｺﾞｼｯｸM-PRO" pitchFamily="50" charset="-128"/>
            </a:endParaRPr>
          </a:p>
          <a:p>
            <a:r>
              <a:rPr lang="en-US" altLang="ja-JP" u="sng" dirty="0" smtClean="0">
                <a:solidFill>
                  <a:schemeClr val="bg1"/>
                </a:solidFill>
                <a:latin typeface="+mn-ea"/>
              </a:rPr>
              <a:t>I</a:t>
            </a:r>
            <a:r>
              <a:rPr lang="ja-JP" altLang="en-US" u="sng" dirty="0">
                <a:solidFill>
                  <a:schemeClr val="bg1"/>
                </a:solidFill>
                <a:latin typeface="+mn-ea"/>
              </a:rPr>
              <a:t> </a:t>
            </a:r>
            <a:r>
              <a:rPr lang="en-US" altLang="ja-JP" u="sng" dirty="0" smtClean="0">
                <a:solidFill>
                  <a:schemeClr val="bg1"/>
                </a:solidFill>
                <a:latin typeface="+mn-ea"/>
              </a:rPr>
              <a:t>am a field ecologist and I am interested in ecology and conservation of fungi and insects in forest ecosystems. My study sites are located in Japan and Malaysia.</a:t>
            </a:r>
          </a:p>
          <a:p>
            <a:endParaRPr lang="en-US" altLang="ja-JP" dirty="0" smtClean="0">
              <a:solidFill>
                <a:schemeClr val="bg1"/>
              </a:solidFill>
              <a:latin typeface="+mn-ea"/>
            </a:endParaRPr>
          </a:p>
          <a:p>
            <a:r>
              <a:rPr lang="ja-JP" altLang="en-US" dirty="0" smtClean="0">
                <a:solidFill>
                  <a:schemeClr val="bg1"/>
                </a:solidFill>
                <a:latin typeface="+mn-ea"/>
              </a:rPr>
              <a:t>１．</a:t>
            </a:r>
            <a:r>
              <a:rPr lang="en-US" altLang="ja-JP" dirty="0" smtClean="0">
                <a:solidFill>
                  <a:schemeClr val="bg1"/>
                </a:solidFill>
                <a:latin typeface="+mn-ea"/>
              </a:rPr>
              <a:t>Studies on ecological aspects of fungi and insects</a:t>
            </a:r>
          </a:p>
          <a:p>
            <a:r>
              <a:rPr lang="ja-JP" altLang="en-US" dirty="0" smtClean="0">
                <a:solidFill>
                  <a:schemeClr val="bg1"/>
                </a:solidFill>
                <a:latin typeface="+mn-ea"/>
              </a:rPr>
              <a:t>   ・</a:t>
            </a:r>
            <a:r>
              <a:rPr lang="en-US" altLang="ja-JP" dirty="0" smtClean="0">
                <a:solidFill>
                  <a:schemeClr val="bg1"/>
                </a:solidFill>
                <a:latin typeface="+mn-ea"/>
              </a:rPr>
              <a:t>Assessment on biodiversity of wood-decaying polypore </a:t>
            </a:r>
          </a:p>
          <a:p>
            <a:r>
              <a:rPr lang="ja-JP" altLang="en-US" dirty="0" smtClean="0">
                <a:solidFill>
                  <a:schemeClr val="bg1"/>
                </a:solidFill>
                <a:latin typeface="+mn-ea"/>
              </a:rPr>
              <a:t>   ・</a:t>
            </a:r>
            <a:r>
              <a:rPr lang="en-US" altLang="ja-JP" dirty="0">
                <a:solidFill>
                  <a:schemeClr val="bg1"/>
                </a:solidFill>
                <a:latin typeface="+mn-ea"/>
              </a:rPr>
              <a:t> </a:t>
            </a:r>
            <a:r>
              <a:rPr lang="en-US" altLang="ja-JP" dirty="0" smtClean="0">
                <a:solidFill>
                  <a:schemeClr val="bg1"/>
                </a:solidFill>
                <a:latin typeface="+mn-ea"/>
              </a:rPr>
              <a:t>Mycophagous insect community in natural forests.</a:t>
            </a:r>
          </a:p>
          <a:p>
            <a:r>
              <a:rPr lang="ja-JP" altLang="en-US" dirty="0" smtClean="0">
                <a:solidFill>
                  <a:schemeClr val="bg1"/>
                </a:solidFill>
                <a:latin typeface="+mn-ea"/>
              </a:rPr>
              <a:t>　 ・</a:t>
            </a:r>
            <a:r>
              <a:rPr lang="en-US" altLang="ja-JP" dirty="0" err="1" smtClean="0">
                <a:solidFill>
                  <a:schemeClr val="bg1"/>
                </a:solidFill>
                <a:latin typeface="+mn-ea"/>
              </a:rPr>
              <a:t>Relathionships</a:t>
            </a:r>
            <a:r>
              <a:rPr lang="en-US" altLang="ja-JP" dirty="0" smtClean="0">
                <a:solidFill>
                  <a:schemeClr val="bg1"/>
                </a:solidFill>
                <a:latin typeface="+mn-ea"/>
              </a:rPr>
              <a:t> between fungal community structure and wood </a:t>
            </a:r>
          </a:p>
          <a:p>
            <a:r>
              <a:rPr lang="en-US" altLang="ja-JP" dirty="0">
                <a:solidFill>
                  <a:schemeClr val="bg1"/>
                </a:solidFill>
                <a:latin typeface="+mn-ea"/>
              </a:rPr>
              <a:t> </a:t>
            </a:r>
            <a:r>
              <a:rPr lang="en-US" altLang="ja-JP" dirty="0" smtClean="0">
                <a:solidFill>
                  <a:schemeClr val="bg1"/>
                </a:solidFill>
                <a:latin typeface="+mn-ea"/>
              </a:rPr>
              <a:t>    decomposition process in beech logs.</a:t>
            </a:r>
          </a:p>
          <a:p>
            <a:endParaRPr lang="en-US" altLang="ja-JP" dirty="0" smtClean="0">
              <a:solidFill>
                <a:schemeClr val="bg1"/>
              </a:solidFill>
              <a:latin typeface="+mn-ea"/>
            </a:endParaRPr>
          </a:p>
          <a:p>
            <a:r>
              <a:rPr lang="en-US" altLang="ja-JP" dirty="0" smtClean="0">
                <a:solidFill>
                  <a:schemeClr val="bg1"/>
                </a:solidFill>
                <a:latin typeface="+mn-ea"/>
              </a:rPr>
              <a:t>2</a:t>
            </a:r>
            <a:r>
              <a:rPr lang="ja-JP" altLang="en-US" dirty="0" err="1" smtClean="0">
                <a:solidFill>
                  <a:schemeClr val="bg1"/>
                </a:solidFill>
                <a:latin typeface="+mn-ea"/>
              </a:rPr>
              <a:t>．</a:t>
            </a:r>
            <a:r>
              <a:rPr lang="en-US" altLang="ja-JP" dirty="0" smtClean="0">
                <a:solidFill>
                  <a:schemeClr val="bg1"/>
                </a:solidFill>
                <a:latin typeface="+mn-ea"/>
              </a:rPr>
              <a:t>Assessment on the effects of land use on biological </a:t>
            </a:r>
          </a:p>
          <a:p>
            <a:r>
              <a:rPr lang="en-US" altLang="ja-JP" dirty="0">
                <a:solidFill>
                  <a:schemeClr val="bg1"/>
                </a:solidFill>
                <a:latin typeface="+mn-ea"/>
              </a:rPr>
              <a:t> </a:t>
            </a:r>
            <a:r>
              <a:rPr lang="en-US" altLang="ja-JP" dirty="0" smtClean="0">
                <a:solidFill>
                  <a:schemeClr val="bg1"/>
                </a:solidFill>
                <a:latin typeface="+mn-ea"/>
              </a:rPr>
              <a:t>   community and ecosystem functions.</a:t>
            </a:r>
          </a:p>
          <a:p>
            <a:r>
              <a:rPr lang="ja-JP" altLang="en-US" dirty="0" smtClean="0">
                <a:solidFill>
                  <a:schemeClr val="bg1"/>
                </a:solidFill>
                <a:latin typeface="+mn-ea"/>
              </a:rPr>
              <a:t>　 ・</a:t>
            </a:r>
            <a:r>
              <a:rPr lang="en-US" altLang="ja-JP" dirty="0" smtClean="0">
                <a:solidFill>
                  <a:schemeClr val="bg1"/>
                </a:solidFill>
                <a:latin typeface="+mn-ea"/>
              </a:rPr>
              <a:t>Succession of fungi in relation to forest restoration process</a:t>
            </a:r>
          </a:p>
          <a:p>
            <a:r>
              <a:rPr lang="ja-JP" altLang="en-US" dirty="0">
                <a:solidFill>
                  <a:schemeClr val="bg1"/>
                </a:solidFill>
                <a:latin typeface="+mn-ea"/>
              </a:rPr>
              <a:t> </a:t>
            </a:r>
            <a:r>
              <a:rPr lang="ja-JP" altLang="en-US" dirty="0" smtClean="0">
                <a:solidFill>
                  <a:schemeClr val="bg1"/>
                </a:solidFill>
                <a:latin typeface="+mn-ea"/>
              </a:rPr>
              <a:t>  ・</a:t>
            </a:r>
            <a:r>
              <a:rPr lang="en-US" altLang="ja-JP" dirty="0" smtClean="0">
                <a:solidFill>
                  <a:schemeClr val="bg1"/>
                </a:solidFill>
                <a:latin typeface="+mn-ea"/>
              </a:rPr>
              <a:t>Effects of Acacia plantation on biological communities and </a:t>
            </a:r>
          </a:p>
          <a:p>
            <a:r>
              <a:rPr lang="en-US" altLang="ja-JP" dirty="0">
                <a:solidFill>
                  <a:schemeClr val="bg1"/>
                </a:solidFill>
                <a:latin typeface="+mn-ea"/>
              </a:rPr>
              <a:t> </a:t>
            </a:r>
            <a:r>
              <a:rPr lang="en-US" altLang="ja-JP" dirty="0" smtClean="0">
                <a:solidFill>
                  <a:schemeClr val="bg1"/>
                </a:solidFill>
                <a:latin typeface="+mn-ea"/>
              </a:rPr>
              <a:t>   decomposition process</a:t>
            </a:r>
          </a:p>
          <a:p>
            <a:r>
              <a:rPr lang="ja-JP" altLang="en-US" dirty="0" smtClean="0">
                <a:solidFill>
                  <a:schemeClr val="bg1"/>
                </a:solidFill>
                <a:latin typeface="+mn-ea"/>
              </a:rPr>
              <a:t>   ・</a:t>
            </a:r>
            <a:r>
              <a:rPr lang="en-US" altLang="ja-JP" dirty="0" smtClean="0">
                <a:solidFill>
                  <a:schemeClr val="bg1"/>
                </a:solidFill>
                <a:latin typeface="+mn-ea"/>
              </a:rPr>
              <a:t>Effects of landscape structure on decomposition process</a:t>
            </a:r>
          </a:p>
          <a:p>
            <a:endParaRPr lang="en-US" altLang="ja-JP" dirty="0" smtClean="0">
              <a:solidFill>
                <a:schemeClr val="bg1"/>
              </a:solidFill>
              <a:latin typeface="+mn-ea"/>
            </a:endParaRPr>
          </a:p>
          <a:p>
            <a:pPr algn="r"/>
            <a:r>
              <a:rPr lang="en-US" altLang="ja-JP" sz="900" dirty="0" smtClean="0">
                <a:solidFill>
                  <a:schemeClr val="bg1"/>
                </a:solidFill>
                <a:latin typeface="+mn-ea"/>
              </a:rPr>
              <a:t>Picture: Aerial photo of Lambir Hills National Park surrounded by oil palm plantation. </a:t>
            </a:r>
          </a:p>
        </p:txBody>
      </p:sp>
      <p:grpSp>
        <p:nvGrpSpPr>
          <p:cNvPr id="151" name="グループ化 150"/>
          <p:cNvGrpSpPr/>
          <p:nvPr/>
        </p:nvGrpSpPr>
        <p:grpSpPr>
          <a:xfrm>
            <a:off x="382831" y="2279283"/>
            <a:ext cx="4002772" cy="981478"/>
            <a:chOff x="382831" y="2279283"/>
            <a:chExt cx="4002772" cy="981478"/>
          </a:xfrm>
        </p:grpSpPr>
        <p:cxnSp>
          <p:nvCxnSpPr>
            <p:cNvPr id="117" name="直線コネクタ 116"/>
            <p:cNvCxnSpPr/>
            <p:nvPr/>
          </p:nvCxnSpPr>
          <p:spPr>
            <a:xfrm>
              <a:off x="737450"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1710649"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1962470"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32352"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1114468"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1483442"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1575092"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4385603"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1316701" y="2279283"/>
              <a:ext cx="736099" cy="200055"/>
            </a:xfrm>
            <a:prstGeom prst="rect">
              <a:avLst/>
            </a:prstGeom>
            <a:noFill/>
          </p:spPr>
          <p:txBody>
            <a:bodyPr wrap="none" rtlCol="0">
              <a:spAutoFit/>
            </a:bodyPr>
            <a:lstStyle/>
            <a:p>
              <a:r>
                <a:rPr kumimoji="1" lang="en-US" altLang="ja-JP" sz="700" dirty="0" err="1" smtClean="0"/>
                <a:t>Pterogeniidae</a:t>
              </a:r>
              <a:endParaRPr kumimoji="1" lang="ja-JP" altLang="en-US" sz="700" dirty="0"/>
            </a:p>
          </p:txBody>
        </p:sp>
        <p:sp>
          <p:nvSpPr>
            <p:cNvPr id="126" name="テキスト ボックス 125"/>
            <p:cNvSpPr txBox="1"/>
            <p:nvPr/>
          </p:nvSpPr>
          <p:spPr>
            <a:xfrm>
              <a:off x="709617" y="2674243"/>
              <a:ext cx="436338" cy="200055"/>
            </a:xfrm>
            <a:prstGeom prst="rect">
              <a:avLst/>
            </a:prstGeom>
            <a:noFill/>
          </p:spPr>
          <p:txBody>
            <a:bodyPr wrap="none" rtlCol="0">
              <a:spAutoFit/>
            </a:bodyPr>
            <a:lstStyle/>
            <a:p>
              <a:r>
                <a:rPr kumimoji="1" lang="en-US" altLang="ja-JP" sz="700" dirty="0" err="1" smtClean="0"/>
                <a:t>Ciidae</a:t>
              </a:r>
              <a:endParaRPr kumimoji="1" lang="ja-JP" altLang="en-US" sz="700" dirty="0"/>
            </a:p>
          </p:txBody>
        </p:sp>
        <p:sp>
          <p:nvSpPr>
            <p:cNvPr id="127" name="テキスト ボックス 126"/>
            <p:cNvSpPr txBox="1"/>
            <p:nvPr/>
          </p:nvSpPr>
          <p:spPr>
            <a:xfrm>
              <a:off x="909182" y="2544990"/>
              <a:ext cx="804580" cy="200055"/>
            </a:xfrm>
            <a:prstGeom prst="rect">
              <a:avLst/>
            </a:prstGeom>
            <a:noFill/>
          </p:spPr>
          <p:txBody>
            <a:bodyPr wrap="square" rtlCol="0">
              <a:spAutoFit/>
            </a:bodyPr>
            <a:lstStyle/>
            <a:p>
              <a:r>
                <a:rPr kumimoji="1" lang="en-US" altLang="ja-JP" sz="700" dirty="0" err="1" smtClean="0"/>
                <a:t>Endomychidae</a:t>
              </a:r>
              <a:endParaRPr kumimoji="1" lang="ja-JP" altLang="en-US" sz="700" dirty="0"/>
            </a:p>
          </p:txBody>
        </p:sp>
        <p:sp>
          <p:nvSpPr>
            <p:cNvPr id="128" name="テキスト ボックス 127"/>
            <p:cNvSpPr txBox="1"/>
            <p:nvPr/>
          </p:nvSpPr>
          <p:spPr>
            <a:xfrm>
              <a:off x="1265578" y="2400910"/>
              <a:ext cx="570990" cy="200055"/>
            </a:xfrm>
            <a:prstGeom prst="rect">
              <a:avLst/>
            </a:prstGeom>
            <a:noFill/>
          </p:spPr>
          <p:txBody>
            <a:bodyPr wrap="none" rtlCol="0">
              <a:spAutoFit/>
            </a:bodyPr>
            <a:lstStyle/>
            <a:p>
              <a:r>
                <a:rPr kumimoji="1" lang="en-US" altLang="ja-JP" sz="700" dirty="0" err="1" smtClean="0"/>
                <a:t>Leiodidae</a:t>
              </a:r>
              <a:endParaRPr kumimoji="1" lang="ja-JP" altLang="en-US" sz="700" dirty="0"/>
            </a:p>
          </p:txBody>
        </p:sp>
        <p:sp>
          <p:nvSpPr>
            <p:cNvPr id="129" name="テキスト ボックス 128"/>
            <p:cNvSpPr txBox="1"/>
            <p:nvPr/>
          </p:nvSpPr>
          <p:spPr>
            <a:xfrm>
              <a:off x="1515913" y="2541816"/>
              <a:ext cx="694421" cy="200055"/>
            </a:xfrm>
            <a:prstGeom prst="rect">
              <a:avLst/>
            </a:prstGeom>
            <a:noFill/>
          </p:spPr>
          <p:txBody>
            <a:bodyPr wrap="none" rtlCol="0">
              <a:spAutoFit/>
            </a:bodyPr>
            <a:lstStyle/>
            <a:p>
              <a:r>
                <a:rPr kumimoji="1" lang="en-US" altLang="ja-JP" sz="700" dirty="0" err="1" smtClean="0"/>
                <a:t>Scaphidiidae</a:t>
              </a:r>
              <a:endParaRPr kumimoji="1" lang="en-US" altLang="ja-JP" sz="700" dirty="0" smtClean="0"/>
            </a:p>
          </p:txBody>
        </p:sp>
        <p:sp>
          <p:nvSpPr>
            <p:cNvPr id="130" name="テキスト ボックス 129"/>
            <p:cNvSpPr txBox="1"/>
            <p:nvPr/>
          </p:nvSpPr>
          <p:spPr>
            <a:xfrm>
              <a:off x="1998681" y="2674243"/>
              <a:ext cx="720069" cy="200055"/>
            </a:xfrm>
            <a:prstGeom prst="rect">
              <a:avLst/>
            </a:prstGeom>
            <a:noFill/>
          </p:spPr>
          <p:txBody>
            <a:bodyPr wrap="none" rtlCol="0">
              <a:spAutoFit/>
            </a:bodyPr>
            <a:lstStyle/>
            <a:p>
              <a:r>
                <a:rPr kumimoji="1" lang="en-US" altLang="ja-JP" sz="700" dirty="0" err="1" smtClean="0"/>
                <a:t>Staphylinidae</a:t>
              </a:r>
              <a:endParaRPr kumimoji="1" lang="en-US" altLang="ja-JP" sz="700" dirty="0" smtClean="0"/>
            </a:p>
          </p:txBody>
        </p:sp>
        <p:sp>
          <p:nvSpPr>
            <p:cNvPr id="131" name="テキスト ボックス 130"/>
            <p:cNvSpPr txBox="1"/>
            <p:nvPr/>
          </p:nvSpPr>
          <p:spPr>
            <a:xfrm>
              <a:off x="3069462" y="2674243"/>
              <a:ext cx="755335" cy="200055"/>
            </a:xfrm>
            <a:prstGeom prst="rect">
              <a:avLst/>
            </a:prstGeom>
            <a:noFill/>
          </p:spPr>
          <p:txBody>
            <a:bodyPr wrap="none" rtlCol="0">
              <a:spAutoFit/>
            </a:bodyPr>
            <a:lstStyle/>
            <a:p>
              <a:r>
                <a:rPr kumimoji="1" lang="en-US" altLang="ja-JP" sz="700" dirty="0" err="1" smtClean="0"/>
                <a:t>Tenebrionidae</a:t>
              </a:r>
              <a:endParaRPr kumimoji="1" lang="en-US" altLang="ja-JP" sz="700" dirty="0" smtClean="0"/>
            </a:p>
          </p:txBody>
        </p:sp>
        <p:cxnSp>
          <p:nvCxnSpPr>
            <p:cNvPr id="132" name="直線コネクタ 131"/>
            <p:cNvCxnSpPr/>
            <p:nvPr/>
          </p:nvCxnSpPr>
          <p:spPr>
            <a:xfrm>
              <a:off x="2776858" y="2756761"/>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382831" y="2506890"/>
              <a:ext cx="596638" cy="200055"/>
            </a:xfrm>
            <a:prstGeom prst="rect">
              <a:avLst/>
            </a:prstGeom>
            <a:noFill/>
          </p:spPr>
          <p:txBody>
            <a:bodyPr wrap="none" rtlCol="0">
              <a:spAutoFit/>
            </a:bodyPr>
            <a:lstStyle/>
            <a:p>
              <a:r>
                <a:rPr kumimoji="1" lang="en-US" altLang="ja-JP" sz="700" dirty="0" err="1" smtClean="0"/>
                <a:t>Carabidae</a:t>
              </a:r>
              <a:endParaRPr kumimoji="1" lang="ja-JP" altLang="en-US" sz="700" dirty="0"/>
            </a:p>
          </p:txBody>
        </p:sp>
      </p:grpSp>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pPr fontAlgn="auto">
              <a:spcAft>
                <a:spcPts val="0"/>
              </a:spcAft>
              <a:defRPr/>
            </a:pPr>
            <a:r>
              <a:rPr lang="en-US" altLang="ja-JP" dirty="0" smtClean="0">
                <a:latin typeface="+mn-ea"/>
              </a:rPr>
              <a:t>Ecology of</a:t>
            </a:r>
            <a:r>
              <a:rPr lang="ja-JP" altLang="en-US" dirty="0" smtClean="0">
                <a:latin typeface="+mn-ea"/>
              </a:rPr>
              <a:t> </a:t>
            </a:r>
            <a:r>
              <a:rPr lang="en-US" altLang="ja-JP" dirty="0" err="1" smtClean="0">
                <a:latin typeface="+mn-ea"/>
              </a:rPr>
              <a:t>macrofungi</a:t>
            </a:r>
            <a:r>
              <a:rPr lang="en-US" altLang="ja-JP" dirty="0" smtClean="0">
                <a:latin typeface="+mn-ea"/>
              </a:rPr>
              <a:t> and mycophagous insects in forests</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en-US" altLang="ja-JP" sz="1400" dirty="0" smtClean="0">
                <a:latin typeface="+mn-ea"/>
              </a:rPr>
              <a:t>Key words</a:t>
            </a:r>
            <a:r>
              <a:rPr lang="ja-JP" altLang="en-US" sz="1400" dirty="0" smtClean="0">
                <a:latin typeface="+mn-ea"/>
              </a:rPr>
              <a:t>：</a:t>
            </a:r>
            <a:r>
              <a:rPr lang="en-US" altLang="ja-JP" sz="1400" dirty="0" smtClean="0">
                <a:latin typeface="+mn-ea"/>
              </a:rPr>
              <a:t>ecosystem management, biodiversity, Southeast Asia</a:t>
            </a:r>
            <a:r>
              <a:rPr lang="ja-JP" altLang="en-US" sz="1400" dirty="0" smtClean="0">
                <a:latin typeface="+mn-ea"/>
              </a:rPr>
              <a:t>］ </a:t>
            </a:r>
            <a:r>
              <a:rPr lang="en-US" altLang="ja-JP" sz="1400" dirty="0" smtClean="0">
                <a:latin typeface="+mn-ea"/>
              </a:rPr>
              <a:t/>
            </a:r>
            <a:br>
              <a:rPr lang="en-US" altLang="ja-JP" sz="1400" dirty="0" smtClean="0">
                <a:latin typeface="+mn-ea"/>
              </a:rPr>
            </a:br>
            <a:r>
              <a:rPr lang="en-US" altLang="ja-JP" sz="2000" dirty="0" smtClean="0"/>
              <a:t>Lecturer</a:t>
            </a:r>
            <a:r>
              <a:rPr lang="ja-JP" altLang="en-US" sz="2000" dirty="0" smtClean="0"/>
              <a:t> </a:t>
            </a:r>
            <a:r>
              <a:rPr lang="en-US" altLang="ja-JP" sz="2000" dirty="0" smtClean="0"/>
              <a:t>Satoshi Yamashita</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normAutofit/>
          </a:bodyPr>
          <a:lstStyle/>
          <a:p>
            <a:pPr algn="ctr" fontAlgn="auto">
              <a:spcAft>
                <a:spcPts val="0"/>
              </a:spcAft>
              <a:buFont typeface="Arial" pitchFamily="34" charset="0"/>
              <a:buNone/>
              <a:defRPr/>
            </a:pPr>
            <a:r>
              <a:rPr lang="en-US" altLang="ja-JP" sz="1400" dirty="0" smtClean="0">
                <a:latin typeface="+mn-ea"/>
              </a:rPr>
              <a:t>Ex</a:t>
            </a:r>
            <a:r>
              <a:rPr lang="ja-JP" altLang="en-US" sz="1400" dirty="0" smtClean="0">
                <a:latin typeface="+mn-ea"/>
              </a:rPr>
              <a:t>）</a:t>
            </a:r>
            <a:r>
              <a:rPr lang="en-US" altLang="ja-JP" sz="1400" dirty="0" smtClean="0">
                <a:latin typeface="+mn-ea"/>
              </a:rPr>
              <a:t>Food web structure of mycophagous insects in a lowland tropical dipterocarp forest in SE Asia</a:t>
            </a:r>
            <a:endParaRPr lang="ja-JP" altLang="en-US" sz="1400"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a:t>
            </a:r>
            <a:r>
              <a:rPr lang="en-US" altLang="ja-JP" sz="1200" dirty="0" smtClean="0">
                <a:latin typeface="+mn-ea"/>
              </a:rPr>
              <a:t>&lt;Forest science&gt;</a:t>
            </a:r>
          </a:p>
          <a:p>
            <a:pPr fontAlgn="auto">
              <a:lnSpc>
                <a:spcPct val="90000"/>
              </a:lnSpc>
              <a:spcBef>
                <a:spcPts val="600"/>
              </a:spcBef>
              <a:spcAft>
                <a:spcPts val="0"/>
              </a:spcAft>
              <a:buFont typeface="Arial" pitchFamily="34" charset="0"/>
              <a:buNone/>
              <a:defRPr/>
            </a:pPr>
            <a:r>
              <a:rPr lang="ja-JP" altLang="en-US" sz="1200" dirty="0" smtClean="0">
                <a:latin typeface="+mn-ea"/>
              </a:rPr>
              <a:t>専門：</a:t>
            </a:r>
            <a:r>
              <a:rPr lang="en-US" altLang="ja-JP" sz="1200" dirty="0" smtClean="0">
                <a:latin typeface="+mn-ea"/>
              </a:rPr>
              <a:t>&lt;Forest</a:t>
            </a:r>
            <a:r>
              <a:rPr lang="ja-JP" altLang="en-US" sz="1200" dirty="0" smtClean="0">
                <a:latin typeface="+mn-ea"/>
              </a:rPr>
              <a:t> </a:t>
            </a:r>
            <a:r>
              <a:rPr lang="en-US" altLang="ja-JP" sz="1200" dirty="0" smtClean="0">
                <a:latin typeface="+mn-ea"/>
              </a:rPr>
              <a:t>protection</a:t>
            </a:r>
            <a:r>
              <a:rPr lang="ja-JP" altLang="en-US" sz="1200" dirty="0" smtClean="0">
                <a:latin typeface="+mn-ea"/>
              </a:rPr>
              <a:t>／</a:t>
            </a:r>
            <a:r>
              <a:rPr lang="en-US" altLang="ja-JP" sz="1200" dirty="0" smtClean="0">
                <a:latin typeface="+mn-ea"/>
              </a:rPr>
              <a:t>Ecology&gt;</a:t>
            </a:r>
            <a:endParaRPr lang="en-US" altLang="ja-JP" sz="1200" dirty="0">
              <a:latin typeface="+mn-ea"/>
            </a:endParaRPr>
          </a:p>
          <a:p>
            <a:pPr fontAlgn="auto">
              <a:lnSpc>
                <a:spcPct val="90000"/>
              </a:lnSpc>
              <a:spcBef>
                <a:spcPts val="600"/>
              </a:spcBef>
              <a:spcAft>
                <a:spcPts val="0"/>
              </a:spcAft>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err="1" smtClean="0">
                <a:latin typeface="+mn-ea"/>
                <a:cs typeface="Times New Roman" pitchFamily="18" charset="0"/>
              </a:rPr>
              <a:t>symsht</a:t>
            </a:r>
            <a:r>
              <a:rPr lang="ja-JP" altLang="en-US" sz="1200" dirty="0" smtClean="0">
                <a:latin typeface="+mn-ea"/>
                <a:cs typeface="Times New Roman" pitchFamily="18" charset="0"/>
              </a:rPr>
              <a:t>＠</a:t>
            </a:r>
            <a:r>
              <a:rPr lang="en-US" altLang="ja-JP" sz="1200" dirty="0" smtClean="0">
                <a:latin typeface="+mn-ea"/>
                <a:cs typeface="Times New Roman" pitchFamily="18" charset="0"/>
              </a:rPr>
              <a:t>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&lt;088-656-7332&gt;</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Fax:  </a:t>
            </a:r>
            <a:r>
              <a:rPr lang="en-US" altLang="ja-JP" sz="1200" dirty="0" smtClean="0">
                <a:latin typeface="+mn-ea"/>
                <a:cs typeface="Times New Roman" pitchFamily="18" charset="0"/>
              </a:rPr>
              <a:t>-</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HP :</a:t>
            </a:r>
            <a:r>
              <a:rPr lang="ja-JP" altLang="en-US" sz="1200" dirty="0">
                <a:latin typeface="+mn-ea"/>
                <a:cs typeface="Times New Roman" pitchFamily="18" charset="0"/>
              </a:rPr>
              <a:t> </a:t>
            </a:r>
            <a:r>
              <a:rPr lang="ja-JP" altLang="en-US" sz="1200" dirty="0" smtClean="0">
                <a:latin typeface="+mn-ea"/>
                <a:cs typeface="Times New Roman" pitchFamily="18" charset="0"/>
              </a:rPr>
              <a:t> </a:t>
            </a:r>
            <a:r>
              <a:rPr lang="en-US" altLang="ja-JP" sz="1200" dirty="0" smtClean="0">
                <a:latin typeface="+mn-ea"/>
                <a:cs typeface="Times New Roman" pitchFamily="18" charset="0"/>
              </a:rPr>
              <a:t>-</a:t>
            </a:r>
            <a:endParaRPr lang="en-US" altLang="ja-JP" sz="1200" dirty="0">
              <a:latin typeface="+mn-ea"/>
              <a:cs typeface="Times New Roman" pitchFamily="18" charset="0"/>
            </a:endParaRPr>
          </a:p>
        </p:txBody>
      </p:sp>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正方形/長方形 143"/>
          <p:cNvSpPr/>
          <p:nvPr/>
        </p:nvSpPr>
        <p:spPr>
          <a:xfrm>
            <a:off x="539552" y="5847599"/>
            <a:ext cx="3960440" cy="784830"/>
          </a:xfrm>
          <a:prstGeom prst="rect">
            <a:avLst/>
          </a:prstGeom>
        </p:spPr>
        <p:txBody>
          <a:bodyPr wrap="square">
            <a:spAutoFit/>
          </a:bodyPr>
          <a:lstStyle/>
          <a:p>
            <a:r>
              <a:rPr lang="en-US" altLang="ja-JP" sz="1050" dirty="0" smtClean="0"/>
              <a:t>Quantitative food web of mycophagous insect in Lambir Hills National Park</a:t>
            </a:r>
          </a:p>
          <a:p>
            <a:r>
              <a:rPr lang="en-US" altLang="ja-JP" sz="800" dirty="0" smtClean="0"/>
              <a:t>We collected insect from all the fruiting bodies of polypores which appeared from fallen log (diameter </a:t>
            </a:r>
            <a:r>
              <a:rPr lang="en-US" altLang="ja-JP" sz="800" u="sng" dirty="0" smtClean="0"/>
              <a:t>&gt;</a:t>
            </a:r>
            <a:r>
              <a:rPr lang="en-US" altLang="ja-JP" sz="800" dirty="0" smtClean="0"/>
              <a:t> 10cm) in a 3 ha plot. </a:t>
            </a:r>
            <a:r>
              <a:rPr lang="ja-JP" altLang="en-US" sz="800" dirty="0" smtClean="0"/>
              <a:t>（</a:t>
            </a:r>
            <a:r>
              <a:rPr lang="en-US" altLang="ja-JP" sz="800" dirty="0" smtClean="0"/>
              <a:t>Yamashita et al. 2015 Ecological Entomology</a:t>
            </a:r>
            <a:r>
              <a:rPr lang="ja-JP" altLang="en-US" sz="800" dirty="0" smtClean="0"/>
              <a:t>）</a:t>
            </a:r>
            <a:endParaRPr lang="en-US" altLang="ja-JP" sz="800" dirty="0" smtClean="0"/>
          </a:p>
        </p:txBody>
      </p:sp>
      <p:sp>
        <p:nvSpPr>
          <p:cNvPr id="135" name="テキスト ボックス 134"/>
          <p:cNvSpPr txBox="1"/>
          <p:nvPr/>
        </p:nvSpPr>
        <p:spPr>
          <a:xfrm>
            <a:off x="3448737" y="5614641"/>
            <a:ext cx="691215" cy="200055"/>
          </a:xfrm>
          <a:prstGeom prst="rect">
            <a:avLst/>
          </a:prstGeom>
          <a:noFill/>
        </p:spPr>
        <p:txBody>
          <a:bodyPr wrap="none" rtlCol="0">
            <a:spAutoFit/>
          </a:bodyPr>
          <a:lstStyle/>
          <a:p>
            <a:r>
              <a:rPr lang="en-US" altLang="ja-JP" sz="700" i="1" dirty="0" smtClean="0">
                <a:solidFill>
                  <a:schemeClr val="bg1"/>
                </a:solidFill>
              </a:rPr>
              <a:t>Phellinus</a:t>
            </a:r>
            <a:r>
              <a:rPr lang="en-US" altLang="ja-JP" sz="700" dirty="0" smtClean="0">
                <a:solidFill>
                  <a:schemeClr val="bg1"/>
                </a:solidFill>
              </a:rPr>
              <a:t> sp.</a:t>
            </a:r>
            <a:endParaRPr kumimoji="1" lang="ja-JP" altLang="en-US" sz="700" dirty="0">
              <a:solidFill>
                <a:schemeClr val="bg1"/>
              </a:solidFill>
            </a:endParaRPr>
          </a:p>
        </p:txBody>
      </p:sp>
      <p:sp>
        <p:nvSpPr>
          <p:cNvPr id="137" name="テキスト ボックス 136"/>
          <p:cNvSpPr txBox="1"/>
          <p:nvPr/>
        </p:nvSpPr>
        <p:spPr>
          <a:xfrm>
            <a:off x="1407959" y="5648509"/>
            <a:ext cx="1003801" cy="200055"/>
          </a:xfrm>
          <a:prstGeom prst="rect">
            <a:avLst/>
          </a:prstGeom>
          <a:noFill/>
        </p:spPr>
        <p:txBody>
          <a:bodyPr wrap="none" rtlCol="0">
            <a:spAutoFit/>
          </a:bodyPr>
          <a:lstStyle/>
          <a:p>
            <a:r>
              <a:rPr lang="en-US" altLang="ja-JP" sz="700" i="1" dirty="0" smtClean="0">
                <a:solidFill>
                  <a:schemeClr val="bg1"/>
                </a:solidFill>
              </a:rPr>
              <a:t>Ganoderma australe</a:t>
            </a:r>
            <a:endParaRPr kumimoji="1" lang="ja-JP" altLang="en-US" sz="700" dirty="0">
              <a:solidFill>
                <a:schemeClr val="bg1"/>
              </a:solidFill>
            </a:endParaRPr>
          </a:p>
        </p:txBody>
      </p:sp>
    </p:spTree>
    <p:extLst>
      <p:ext uri="{BB962C8B-B14F-4D97-AF65-F5344CB8AC3E}">
        <p14:creationId xmlns:p14="http://schemas.microsoft.com/office/powerpoint/2010/main" val="3131601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293</TotalTime>
  <Words>386</Words>
  <Application>Microsoft Office PowerPoint</Application>
  <PresentationFormat>画面に合わせる (4:3)</PresentationFormat>
  <Paragraphs>90</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森林における菌類と菌食性昆虫の生態学的研究 　　　［キーワード：生態系管理，生物多様性，東南アジア］　　講師　山下　聡</vt:lpstr>
      <vt:lpstr>Ecology of macrofungi and mycophagous insects in forests 　　　［Key words：ecosystem management, biodiversity, Southeast Asia］  Lecturer Satoshi Yamashita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40</cp:revision>
  <cp:lastPrinted>2016-05-25T10:39:18Z</cp:lastPrinted>
  <dcterms:created xsi:type="dcterms:W3CDTF">2015-04-30T08:53:54Z</dcterms:created>
  <dcterms:modified xsi:type="dcterms:W3CDTF">2016-06-27T01:45:46Z</dcterms:modified>
</cp:coreProperties>
</file>