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9" r:id="rId2"/>
    <p:sldId id="328" r:id="rId3"/>
  </p:sldIdLst>
  <p:sldSz cx="9144000" cy="6858000" type="screen4x3"/>
  <p:notesSz cx="6769100" cy="9906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996633"/>
    <a:srgbClr val="00E2FF"/>
    <a:srgbClr val="00DAB3"/>
    <a:srgbClr val="00DAFF"/>
    <a:srgbClr val="00D0FF"/>
    <a:srgbClr val="00D0D2"/>
    <a:srgbClr val="00E8D2"/>
    <a:srgbClr val="00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60"/>
  </p:normalViewPr>
  <p:slideViewPr>
    <p:cSldViewPr>
      <p:cViewPr>
        <p:scale>
          <a:sx n="100" d="100"/>
          <a:sy n="100" d="100"/>
        </p:scale>
        <p:origin x="-151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50" cy="495221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3771" y="0"/>
            <a:ext cx="2933750" cy="495221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>
              <a:defRPr sz="1200"/>
            </a:lvl1pPr>
          </a:lstStyle>
          <a:p>
            <a:fld id="{31CF6DF6-37F1-408B-983B-4D4D7EE1E0FF}" type="datetimeFigureOut">
              <a:rPr kumimoji="1" lang="ja-JP" altLang="en-US" smtClean="0"/>
              <a:t>2016/6/20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9197"/>
            <a:ext cx="2933750" cy="49522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3771" y="9409197"/>
            <a:ext cx="2933750" cy="49522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>
              <a:defRPr sz="1200"/>
            </a:lvl1pPr>
          </a:lstStyle>
          <a:p>
            <a:fld id="{652E181A-406E-4B57-A9D1-616C1F9A0D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52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50" cy="495221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33771" y="0"/>
            <a:ext cx="2933750" cy="495221"/>
          </a:xfrm>
          <a:prstGeom prst="rect">
            <a:avLst/>
          </a:prstGeom>
        </p:spPr>
        <p:txBody>
          <a:bodyPr vert="horz" lIns="91053" tIns="45527" rIns="91053" bIns="455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1BBC46D-FCC0-418C-8029-FC14F7855195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3" tIns="45527" rIns="91053" bIns="45527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7385" y="4705390"/>
            <a:ext cx="5414331" cy="4456988"/>
          </a:xfrm>
          <a:prstGeom prst="rect">
            <a:avLst/>
          </a:prstGeom>
        </p:spPr>
        <p:txBody>
          <a:bodyPr vert="horz" lIns="91053" tIns="45527" rIns="91053" bIns="45527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09197"/>
            <a:ext cx="2933750" cy="49522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33771" y="9409197"/>
            <a:ext cx="2933750" cy="495220"/>
          </a:xfrm>
          <a:prstGeom prst="rect">
            <a:avLst/>
          </a:prstGeom>
        </p:spPr>
        <p:txBody>
          <a:bodyPr vert="horz" lIns="91053" tIns="45527" rIns="91053" bIns="455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99F6B-D319-4930-B01A-8F0007CD25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684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39809" indent="-284542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38169" indent="-22763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3436" indent="-22763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48704" indent="-22763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03971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59238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14506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69774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7AE0B6-D9CB-4FEB-89EA-3BEDEF6B7FE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39809" indent="-284542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38169" indent="-22763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3436" indent="-22763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48704" indent="-22763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03971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59238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14506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69774" indent="-22763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6D7AE0B6-D9CB-4FEB-89EA-3BEDEF6B7FE3}" type="slidenum">
              <a:rPr lang="ja-JP" altLang="en-US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2A8A-F239-49BC-AE57-A5BE5F409702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2185-1E72-46A4-960C-345B5E65BD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65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D9E5-097D-426B-8D1C-730AE3068A4F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4939-704F-49B6-A037-E1FA2301EE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879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11E3-D618-4BA1-BD17-913E26288300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6FFF-93B9-4598-9AF1-2BB910CE3B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16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0428-06FC-489D-889D-231DDEBF1F53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ED34-499C-40A0-A4B6-669CAC1AB8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40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FB87-CAE4-470C-AB98-044EC02DE043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C6E3-F5B7-43A7-912F-D984B0BB62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705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850106"/>
          </a:xfr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2400"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  <a:lvl2pPr marL="457200" indent="0" algn="just">
              <a:buNone/>
              <a:defRPr sz="16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38164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  <a:lvl2pPr marL="457200" indent="0" algn="just">
              <a:buNone/>
              <a:defRPr sz="16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half" idx="10"/>
          </p:nvPr>
        </p:nvSpPr>
        <p:spPr>
          <a:xfrm>
            <a:off x="4644008" y="5157192"/>
            <a:ext cx="4038600" cy="1440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just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402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2273-727C-4632-84AC-41AD4A4D168F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8DA0-0B5A-41BB-BD43-299A309CD6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20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CCED-61FF-47A5-8C4B-D693AF39B512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54B2-EDAD-4A1F-B24B-02719E08A9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291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2AA8-5401-4682-88D5-DE56C12B821A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2CC7-1F89-4125-90A2-1747F224E5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878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926D-D477-4FE9-B069-8522D50248FB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C5B7-5031-4F50-97DF-5723DF857B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940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AD6A-7CA0-42A3-8EFB-0924B99A1A9B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970A-6CF2-4558-B0DC-53E43D2DC6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58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BDE91F-E928-4FE4-8E05-BA79C82458A8}" type="datetimeFigureOut">
              <a:rPr lang="ja-JP" altLang="en-US"/>
              <a:pPr>
                <a:defRPr/>
              </a:pPr>
              <a:t>2016/6/20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4DE67E-518F-4E9B-811D-3AF3AF098E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1.emf"/><Relationship Id="rId5" Type="http://schemas.openxmlformats.org/officeDocument/2006/relationships/image" Target="../media/image3.png"/><Relationship Id="rId15" Type="http://schemas.openxmlformats.org/officeDocument/2006/relationships/hyperlink" Target="mailto:thattori@tokushima-u.ac.jp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AutoShape 5"/>
          <p:cNvSpPr>
            <a:spLocks noChangeArrowheads="1"/>
          </p:cNvSpPr>
          <p:nvPr/>
        </p:nvSpPr>
        <p:spPr bwMode="auto">
          <a:xfrm>
            <a:off x="477208" y="3284984"/>
            <a:ext cx="4032000" cy="33840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ja-JP" altLang="en-US" sz="2400" kern="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483918" y="1212205"/>
            <a:ext cx="1116000" cy="2124000"/>
          </a:xfrm>
          <a:prstGeom prst="rect">
            <a:avLst/>
          </a:prstGeom>
          <a:solidFill>
            <a:srgbClr val="00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5" name="Rectangle 34"/>
          <p:cNvSpPr>
            <a:spLocks noChangeArrowheads="1"/>
          </p:cNvSpPr>
          <p:nvPr/>
        </p:nvSpPr>
        <p:spPr bwMode="auto">
          <a:xfrm>
            <a:off x="1579196" y="1219925"/>
            <a:ext cx="1116000" cy="2088000"/>
          </a:xfrm>
          <a:prstGeom prst="rect">
            <a:avLst/>
          </a:prstGeom>
          <a:solidFill>
            <a:srgbClr val="00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4" name="Group 7"/>
          <p:cNvGrpSpPr>
            <a:grpSpLocks noChangeAspect="1"/>
          </p:cNvGrpSpPr>
          <p:nvPr/>
        </p:nvGrpSpPr>
        <p:grpSpPr bwMode="auto">
          <a:xfrm flipH="1">
            <a:off x="2610328" y="1210255"/>
            <a:ext cx="3888000" cy="2469057"/>
            <a:chOff x="195" y="557"/>
            <a:chExt cx="4909" cy="2845"/>
          </a:xfrm>
        </p:grpSpPr>
        <p:pic>
          <p:nvPicPr>
            <p:cNvPr id="115" name="Picture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" y="557"/>
              <a:ext cx="481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" y="1039"/>
              <a:ext cx="481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" y="1522"/>
              <a:ext cx="48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" y="2451"/>
              <a:ext cx="481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1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5" y="2919"/>
              <a:ext cx="4909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" name="直角三角形 206"/>
          <p:cNvSpPr/>
          <p:nvPr/>
        </p:nvSpPr>
        <p:spPr>
          <a:xfrm rot="10800000">
            <a:off x="1875276" y="3523596"/>
            <a:ext cx="2628000" cy="2376000"/>
          </a:xfrm>
          <a:prstGeom prst="rtTriangle">
            <a:avLst/>
          </a:prstGeom>
          <a:solidFill>
            <a:srgbClr val="66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0848" y="1196975"/>
            <a:ext cx="4038600" cy="5400675"/>
          </a:xfrm>
          <a:ln w="6350"/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200" dirty="0" smtClean="0">
                <a:latin typeface="+mn-ea"/>
              </a:rPr>
              <a:t>&lt;</a:t>
            </a:r>
            <a:r>
              <a:rPr lang="ja-JP" altLang="en-US" sz="1200" dirty="0" smtClean="0">
                <a:latin typeface="+mn-ea"/>
              </a:rPr>
              <a:t>図表</a:t>
            </a:r>
            <a:r>
              <a:rPr lang="en-US" altLang="ja-JP" sz="1200" dirty="0" smtClean="0">
                <a:latin typeface="+mn-ea"/>
              </a:rPr>
              <a:t>&gt;</a:t>
            </a:r>
            <a:endParaRPr lang="ja-JP" altLang="en-US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8188" y="83568"/>
            <a:ext cx="7200800" cy="1042151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/>
          </a:gradFill>
          <a:ln>
            <a:noFill/>
          </a:ln>
          <a:effectLst>
            <a:softEdge rad="25400"/>
          </a:effectLst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700" dirty="0" smtClean="0">
                <a:latin typeface="+mn-ea"/>
              </a:rPr>
              <a:t>森林微生物代謝機能の解明と</a:t>
            </a:r>
            <a:r>
              <a:rPr lang="en-US" altLang="ja-JP" sz="2700" dirty="0" smtClean="0">
                <a:latin typeface="+mn-ea"/>
              </a:rPr>
              <a:t/>
            </a:r>
            <a:br>
              <a:rPr lang="en-US" altLang="ja-JP" sz="2700" dirty="0" smtClean="0">
                <a:latin typeface="+mn-ea"/>
              </a:rPr>
            </a:br>
            <a:r>
              <a:rPr lang="ja-JP" altLang="en-US" sz="2700" dirty="0" smtClean="0">
                <a:latin typeface="+mn-ea"/>
              </a:rPr>
              <a:t>森林資源の循環的利用への応用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　　　</a:t>
            </a:r>
            <a:r>
              <a:rPr lang="ja-JP" altLang="en-US" sz="1400" dirty="0" smtClean="0">
                <a:latin typeface="+mn-ea"/>
              </a:rPr>
              <a:t>［</a:t>
            </a:r>
            <a:r>
              <a:rPr lang="ja-JP" altLang="en-US" sz="1400" dirty="0">
                <a:latin typeface="+mn-ea"/>
              </a:rPr>
              <a:t>キーワード</a:t>
            </a:r>
            <a:r>
              <a:rPr lang="ja-JP" altLang="en-US" sz="1400" dirty="0" smtClean="0">
                <a:latin typeface="+mn-ea"/>
              </a:rPr>
              <a:t>：木材腐朽菌，外生菌根菌</a:t>
            </a:r>
            <a:r>
              <a:rPr lang="en-US" altLang="ja-JP" sz="1400" dirty="0" smtClean="0">
                <a:latin typeface="+mn-ea"/>
              </a:rPr>
              <a:t>,</a:t>
            </a:r>
            <a:r>
              <a:rPr lang="ja-JP" altLang="en-US" sz="1400" dirty="0" smtClean="0">
                <a:latin typeface="+mn-ea"/>
              </a:rPr>
              <a:t>　炭素</a:t>
            </a:r>
            <a:r>
              <a:rPr lang="ja-JP" altLang="en-US" sz="1400" dirty="0">
                <a:latin typeface="+mn-ea"/>
              </a:rPr>
              <a:t>代謝</a:t>
            </a:r>
            <a:r>
              <a:rPr lang="ja-JP" altLang="en-US" sz="1400" dirty="0" smtClean="0">
                <a:latin typeface="+mn-ea"/>
              </a:rPr>
              <a:t>］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准教授</a:t>
            </a: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服部　武文</a:t>
            </a:r>
            <a:endParaRPr lang="ja-JP" altLang="en-US" sz="2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0"/>
          </p:nvPr>
        </p:nvSpPr>
        <p:spPr>
          <a:xfrm>
            <a:off x="4611539" y="5791011"/>
            <a:ext cx="4104000" cy="864000"/>
          </a:xfrm>
        </p:spPr>
        <p:txBody>
          <a:bodyPr rtlCol="0">
            <a:normAutofit/>
          </a:bodyPr>
          <a:lstStyle/>
          <a:p>
            <a:pPr fontAlgn="auto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1200" dirty="0">
                <a:latin typeface="+mn-ea"/>
              </a:rPr>
              <a:t>分野</a:t>
            </a:r>
            <a:r>
              <a:rPr lang="ja-JP" altLang="en-US" sz="1200" dirty="0" smtClean="0">
                <a:latin typeface="+mn-ea"/>
              </a:rPr>
              <a:t>：　農学・森林圏科学</a:t>
            </a:r>
            <a:endParaRPr lang="en-US" altLang="ja-JP" sz="1200" dirty="0" smtClean="0">
              <a:latin typeface="+mn-ea"/>
            </a:endParaRPr>
          </a:p>
          <a:p>
            <a:pPr fontAlgn="auto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1200" dirty="0" smtClean="0">
                <a:latin typeface="+mn-ea"/>
              </a:rPr>
              <a:t>専門：</a:t>
            </a:r>
            <a:r>
              <a:rPr lang="ja-JP" altLang="en-US" sz="1200" dirty="0">
                <a:latin typeface="+mn-ea"/>
              </a:rPr>
              <a:t>　</a:t>
            </a:r>
            <a:r>
              <a:rPr lang="ja-JP" altLang="en-US" sz="1200" dirty="0" smtClean="0">
                <a:latin typeface="+mn-ea"/>
              </a:rPr>
              <a:t>木質科学</a:t>
            </a:r>
            <a:endParaRPr lang="en-US" altLang="ja-JP" sz="1200" dirty="0">
              <a:latin typeface="+mn-ea"/>
            </a:endParaRPr>
          </a:p>
          <a:p>
            <a:pPr fontAlgn="auto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200" dirty="0" smtClean="0">
                <a:latin typeface="+mn-ea"/>
                <a:cs typeface="Times New Roman" pitchFamily="18" charset="0"/>
              </a:rPr>
              <a:t>E-mail</a:t>
            </a:r>
            <a:r>
              <a:rPr lang="en-US" altLang="ja-JP" sz="1200" dirty="0">
                <a:latin typeface="+mn-ea"/>
                <a:cs typeface="Times New Roman" pitchFamily="18" charset="0"/>
              </a:rPr>
              <a:t>: </a:t>
            </a:r>
            <a:r>
              <a:rPr lang="en-US" altLang="ja-JP" sz="1200" dirty="0" smtClean="0">
                <a:latin typeface="+mn-ea"/>
                <a:cs typeface="Times New Roman" pitchFamily="18" charset="0"/>
              </a:rPr>
              <a:t>thattori@tokushima-u.ac.jp</a:t>
            </a:r>
            <a:endParaRPr lang="en-US" altLang="ja-JP" sz="1200" dirty="0">
              <a:latin typeface="+mn-ea"/>
              <a:cs typeface="Times New Roman" pitchFamily="18" charset="0"/>
            </a:endParaRPr>
          </a:p>
          <a:p>
            <a:pPr fontAlgn="auto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1200" dirty="0" smtClean="0">
                <a:latin typeface="+mn-ea"/>
                <a:cs typeface="Times New Roman" pitchFamily="18" charset="0"/>
              </a:rPr>
              <a:t>電話番号</a:t>
            </a:r>
            <a:r>
              <a:rPr lang="en-US" altLang="ja-JP" sz="1200" dirty="0" smtClean="0">
                <a:latin typeface="+mn-ea"/>
                <a:cs typeface="Times New Roman" pitchFamily="18" charset="0"/>
              </a:rPr>
              <a:t>088-656-7183</a:t>
            </a:r>
            <a:endParaRPr lang="en-US" altLang="ja-JP" sz="1200" dirty="0">
              <a:latin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935651" cy="10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" name="Rectangle 35"/>
          <p:cNvSpPr>
            <a:spLocks noChangeAspect="1" noChangeArrowheads="1"/>
          </p:cNvSpPr>
          <p:nvPr/>
        </p:nvSpPr>
        <p:spPr bwMode="auto">
          <a:xfrm>
            <a:off x="3399107" y="5367738"/>
            <a:ext cx="483509" cy="28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4629" tIns="17011" rIns="34629" bIns="17011">
            <a:spAutoFit/>
          </a:bodyPr>
          <a:lstStyle/>
          <a:p>
            <a:pPr defTabSz="349250" eaLnBrk="0" hangingPunct="0"/>
            <a:r>
              <a:rPr lang="ja-JP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saka" charset="-128"/>
                <a:ea typeface="Osaka" charset="-128"/>
              </a:rPr>
              <a:t>腐植</a:t>
            </a:r>
          </a:p>
        </p:txBody>
      </p:sp>
      <p:sp>
        <p:nvSpPr>
          <p:cNvPr id="160" name="AutoShape 36"/>
          <p:cNvSpPr>
            <a:spLocks noChangeArrowheads="1"/>
          </p:cNvSpPr>
          <p:nvPr/>
        </p:nvSpPr>
        <p:spPr bwMode="auto">
          <a:xfrm>
            <a:off x="3370840" y="5354097"/>
            <a:ext cx="576000" cy="324000"/>
          </a:xfrm>
          <a:prstGeom prst="roundRect">
            <a:avLst>
              <a:gd name="adj" fmla="val 23935"/>
            </a:avLst>
          </a:prstGeom>
          <a:noFill/>
          <a:ln w="19050">
            <a:solidFill>
              <a:srgbClr val="FAF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169" name="Picture 50" descr="sp-23"/>
          <p:cNvPicPr>
            <a:picLocks noChangeAspect="1" noChangeArrowheads="1"/>
          </p:cNvPicPr>
          <p:nvPr/>
        </p:nvPicPr>
        <p:blipFill rotWithShape="1">
          <a:blip r:embed="rId9" cstate="print"/>
          <a:srcRect l="35589" t="20046" r="33344" b="50023"/>
          <a:stretch/>
        </p:blipFill>
        <p:spPr bwMode="auto">
          <a:xfrm>
            <a:off x="3389302" y="4252707"/>
            <a:ext cx="1018014" cy="735759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80" name="Line 22"/>
          <p:cNvSpPr>
            <a:spLocks noChangeShapeType="1"/>
          </p:cNvSpPr>
          <p:nvPr/>
        </p:nvSpPr>
        <p:spPr bwMode="auto">
          <a:xfrm rot="4080000">
            <a:off x="3459385" y="4949103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1" name="Line 22"/>
          <p:cNvSpPr>
            <a:spLocks noChangeShapeType="1"/>
          </p:cNvSpPr>
          <p:nvPr/>
        </p:nvSpPr>
        <p:spPr bwMode="auto">
          <a:xfrm rot="4080000">
            <a:off x="3459385" y="5258602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2" name="Rectangle 37"/>
          <p:cNvSpPr>
            <a:spLocks noChangeAspect="1" noChangeArrowheads="1"/>
          </p:cNvSpPr>
          <p:nvPr/>
        </p:nvSpPr>
        <p:spPr bwMode="auto">
          <a:xfrm>
            <a:off x="3680529" y="4739486"/>
            <a:ext cx="1243043" cy="28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4629" tIns="17011" rIns="34629" bIns="17011">
            <a:spAutoFit/>
          </a:bodyPr>
          <a:lstStyle/>
          <a:p>
            <a:pPr defTabSz="349250" eaLnBrk="0" hangingPunct="0"/>
            <a:r>
              <a:rPr lang="ja-JP" altLang="en-US" sz="1600" dirty="0" smtClean="0">
                <a:solidFill>
                  <a:srgbClr val="FFFFFF"/>
                </a:solidFill>
                <a:latin typeface="Osaka" charset="-128"/>
                <a:ea typeface="Osaka" charset="-128"/>
              </a:rPr>
              <a:t>酵素</a:t>
            </a:r>
            <a:endParaRPr lang="ja-JP" altLang="en-US" sz="1600" dirty="0">
              <a:solidFill>
                <a:srgbClr val="FFFFFF"/>
              </a:solidFill>
              <a:latin typeface="Osaka" charset="-128"/>
              <a:ea typeface="Osaka" charset="-128"/>
            </a:endParaRPr>
          </a:p>
        </p:txBody>
      </p:sp>
      <p:sp>
        <p:nvSpPr>
          <p:cNvPr id="183" name="Line 22"/>
          <p:cNvSpPr>
            <a:spLocks noChangeShapeType="1"/>
          </p:cNvSpPr>
          <p:nvPr/>
        </p:nvSpPr>
        <p:spPr bwMode="auto">
          <a:xfrm rot="4080000">
            <a:off x="3459385" y="5101576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4" name="AutoShape 24" descr="大理石 (白)"/>
          <p:cNvSpPr>
            <a:spLocks noChangeArrowheads="1"/>
          </p:cNvSpPr>
          <p:nvPr/>
        </p:nvSpPr>
        <p:spPr bwMode="auto">
          <a:xfrm>
            <a:off x="3675066" y="5029048"/>
            <a:ext cx="756000" cy="252000"/>
          </a:xfrm>
          <a:prstGeom prst="roundRect">
            <a:avLst>
              <a:gd name="adj" fmla="val 16667"/>
            </a:avLst>
          </a:prstGeom>
          <a:blipFill dpi="0" rotWithShape="0">
            <a:blip r:embed="rId10" cstate="print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outerShdw dist="35921" dir="2700000" algn="ctr" rotWithShape="0">
              <a:srgbClr val="FC0128"/>
            </a:outerShdw>
          </a:effectLst>
        </p:spPr>
        <p:txBody>
          <a:bodyPr lIns="34629" tIns="17011" rIns="34629" bIns="17011">
            <a:spAutoFit/>
          </a:bodyPr>
          <a:lstStyle/>
          <a:p>
            <a:pPr defTabSz="349250" eaLnBrk="0" hangingPunct="0"/>
            <a:r>
              <a:rPr lang="ja-JP" altLang="en-US" sz="1600" b="1" dirty="0">
                <a:solidFill>
                  <a:srgbClr val="CF0E30"/>
                </a:solidFill>
                <a:latin typeface="ＭＳ Ｐゴシック" pitchFamily="50" charset="-128"/>
                <a:ea typeface="ＭＳ Ｐゴシック"/>
              </a:rPr>
              <a:t>有機酸</a:t>
            </a:r>
          </a:p>
        </p:txBody>
      </p:sp>
      <p:pic>
        <p:nvPicPr>
          <p:cNvPr id="187" name="図 72" descr="kinoko-2.png"/>
          <p:cNvPicPr>
            <a:picLocks noChangeAspect="1"/>
          </p:cNvPicPr>
          <p:nvPr/>
        </p:nvPicPr>
        <p:blipFill rotWithShape="1">
          <a:blip r:embed="rId11" cstate="print"/>
          <a:srcRect l="40089" b="42758"/>
          <a:stretch/>
        </p:blipFill>
        <p:spPr bwMode="gray">
          <a:xfrm>
            <a:off x="492254" y="2694177"/>
            <a:ext cx="825098" cy="76635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円/楕円 191"/>
          <p:cNvSpPr/>
          <p:nvPr/>
        </p:nvSpPr>
        <p:spPr>
          <a:xfrm>
            <a:off x="595794" y="2852952"/>
            <a:ext cx="144000" cy="144000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99" name="図 198" descr="030811 シュウ酸輸送の図.jpg"/>
          <p:cNvPicPr>
            <a:picLocks noChangeAspect="1"/>
          </p:cNvPicPr>
          <p:nvPr/>
        </p:nvPicPr>
        <p:blipFill>
          <a:blip r:embed="rId12" cstate="print"/>
          <a:srcRect l="2083" t="13889" r="4583" b="9306"/>
          <a:stretch>
            <a:fillRect/>
          </a:stretch>
        </p:blipFill>
        <p:spPr>
          <a:xfrm>
            <a:off x="633924" y="4112753"/>
            <a:ext cx="2645683" cy="1632859"/>
          </a:xfrm>
          <a:prstGeom prst="rect">
            <a:avLst/>
          </a:prstGeom>
        </p:spPr>
      </p:pic>
      <p:sp>
        <p:nvSpPr>
          <p:cNvPr id="202" name="AutoShape 16"/>
          <p:cNvSpPr>
            <a:spLocks noChangeArrowheads="1"/>
          </p:cNvSpPr>
          <p:nvPr/>
        </p:nvSpPr>
        <p:spPr bwMode="auto">
          <a:xfrm>
            <a:off x="483446" y="3872742"/>
            <a:ext cx="2376000" cy="288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002060"/>
            </a:solidFill>
            <a:round/>
            <a:headEnd/>
            <a:tailEnd/>
          </a:ln>
          <a:effectLst/>
        </p:spPr>
        <p:txBody>
          <a:bodyPr lIns="34629" tIns="17011" rIns="34629" bIns="17011">
            <a:spAutoFit/>
          </a:bodyPr>
          <a:lstStyle/>
          <a:p>
            <a:pPr algn="ctr" defTabSz="349250" eaLnBrk="0" hangingPunct="0"/>
            <a:r>
              <a:rPr lang="en-US" altLang="ja-JP" sz="1600" dirty="0" smtClean="0">
                <a:solidFill>
                  <a:srgbClr val="FFFF00"/>
                </a:solidFill>
                <a:latin typeface="Osaka" charset="-128"/>
                <a:ea typeface="Osaka" charset="-128"/>
              </a:rPr>
              <a:t>2. </a:t>
            </a:r>
            <a:r>
              <a:rPr lang="ja-JP" altLang="en-US" sz="1600" dirty="0" smtClean="0">
                <a:solidFill>
                  <a:srgbClr val="FFFF00"/>
                </a:solidFill>
                <a:latin typeface="Osaka" charset="-128"/>
                <a:ea typeface="Osaka" charset="-128"/>
              </a:rPr>
              <a:t>有機酸生合成機構解明</a:t>
            </a:r>
            <a:endParaRPr lang="ja-JP" altLang="en-US" sz="1600" dirty="0">
              <a:solidFill>
                <a:srgbClr val="FFFF00"/>
              </a:solidFill>
              <a:latin typeface="Osaka" charset="-128"/>
              <a:ea typeface="Osaka" charset="-128"/>
            </a:endParaRPr>
          </a:p>
        </p:txBody>
      </p:sp>
      <p:sp>
        <p:nvSpPr>
          <p:cNvPr id="203" name="AutoShape 16"/>
          <p:cNvSpPr>
            <a:spLocks noChangeArrowheads="1"/>
          </p:cNvSpPr>
          <p:nvPr/>
        </p:nvSpPr>
        <p:spPr bwMode="auto">
          <a:xfrm>
            <a:off x="481612" y="5825734"/>
            <a:ext cx="3852000" cy="58283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002060"/>
            </a:solidFill>
            <a:round/>
            <a:headEnd/>
            <a:tailEnd/>
          </a:ln>
          <a:effectLst/>
        </p:spPr>
        <p:txBody>
          <a:bodyPr lIns="34629" tIns="17011" rIns="34629" bIns="17011">
            <a:spAutoFit/>
          </a:bodyPr>
          <a:lstStyle/>
          <a:p>
            <a:pPr algn="ctr" defTabSz="349250" eaLnBrk="0" hangingPunct="0"/>
            <a:r>
              <a:rPr lang="en-US" altLang="ja-JP" sz="1600" dirty="0" smtClean="0">
                <a:solidFill>
                  <a:srgbClr val="FFFF00"/>
                </a:solidFill>
                <a:latin typeface="Osaka" charset="-128"/>
                <a:ea typeface="Osaka" charset="-128"/>
              </a:rPr>
              <a:t>3. </a:t>
            </a:r>
            <a:r>
              <a:rPr lang="ja-JP" altLang="en-US" sz="1600" dirty="0" smtClean="0">
                <a:solidFill>
                  <a:srgbClr val="FFFF00"/>
                </a:solidFill>
                <a:latin typeface="Osaka" charset="-128"/>
                <a:ea typeface="Osaka" charset="-128"/>
              </a:rPr>
              <a:t>菌による森林保全とスギの高付加価値化</a:t>
            </a:r>
            <a:endParaRPr lang="ja-JP" altLang="en-US" sz="1600" dirty="0">
              <a:solidFill>
                <a:srgbClr val="FFFF00"/>
              </a:solidFill>
              <a:latin typeface="Osaka" charset="-128"/>
              <a:ea typeface="Osaka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7305" y="6172126"/>
            <a:ext cx="396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815" y="6171658"/>
            <a:ext cx="40911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1400" dirty="0" smtClean="0">
                <a:latin typeface="+mn-ea"/>
                <a:ea typeface="+mn-ea"/>
              </a:rPr>
              <a:t>a) </a:t>
            </a:r>
            <a:r>
              <a:rPr kumimoji="1" lang="ja-JP" altLang="en-US" sz="1400" dirty="0" smtClean="0">
                <a:latin typeface="+mn-ea"/>
                <a:ea typeface="+mn-ea"/>
              </a:rPr>
              <a:t>ヒノキ林土壌形成微生物の特性解明とその応用</a:t>
            </a:r>
            <a:endParaRPr kumimoji="1" lang="en-US" altLang="ja-JP" sz="1400" dirty="0" smtClean="0">
              <a:latin typeface="+mn-ea"/>
              <a:ea typeface="+mn-ea"/>
            </a:endParaRPr>
          </a:p>
          <a:p>
            <a:pPr>
              <a:lnSpc>
                <a:spcPts val="1500"/>
              </a:lnSpc>
            </a:pPr>
            <a:r>
              <a:rPr lang="en-US" altLang="ja-JP" sz="1400" dirty="0" smtClean="0">
                <a:latin typeface="+mn-ea"/>
                <a:ea typeface="+mn-ea"/>
              </a:rPr>
              <a:t>b) </a:t>
            </a:r>
            <a:r>
              <a:rPr lang="ja-JP" altLang="en-US" sz="1400" dirty="0" smtClean="0">
                <a:latin typeface="+mn-ea"/>
                <a:ea typeface="+mn-ea"/>
              </a:rPr>
              <a:t>スギ大径材の耐久性を保持した乾燥技術の開発</a:t>
            </a:r>
            <a:endParaRPr kumimoji="1" lang="ja-JP" altLang="en-US" sz="1400" dirty="0">
              <a:latin typeface="+mn-ea"/>
              <a:ea typeface="+mn-ea"/>
            </a:endParaRPr>
          </a:p>
        </p:txBody>
      </p:sp>
      <p:sp>
        <p:nvSpPr>
          <p:cNvPr id="172" name="AutoShape 24" descr="大理石 (白)"/>
          <p:cNvSpPr>
            <a:spLocks noChangeArrowheads="1"/>
          </p:cNvSpPr>
          <p:nvPr/>
        </p:nvSpPr>
        <p:spPr bwMode="auto">
          <a:xfrm>
            <a:off x="568818" y="3528096"/>
            <a:ext cx="756000" cy="252000"/>
          </a:xfrm>
          <a:prstGeom prst="roundRect">
            <a:avLst>
              <a:gd name="adj" fmla="val 16667"/>
            </a:avLst>
          </a:prstGeom>
          <a:blipFill dpi="0" rotWithShape="0">
            <a:blip r:embed="rId10" cstate="print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outerShdw dist="35921" dir="2700000" algn="ctr" rotWithShape="0">
              <a:srgbClr val="FC0128"/>
            </a:outerShdw>
          </a:effectLst>
        </p:spPr>
        <p:txBody>
          <a:bodyPr lIns="34629" tIns="17011" rIns="34629" bIns="17011">
            <a:spAutoFit/>
          </a:bodyPr>
          <a:lstStyle/>
          <a:p>
            <a:pPr defTabSz="349250" eaLnBrk="0" hangingPunct="0"/>
            <a:r>
              <a:rPr lang="ja-JP" altLang="en-US" sz="1600" b="1" dirty="0">
                <a:solidFill>
                  <a:srgbClr val="CF0E30"/>
                </a:solidFill>
                <a:latin typeface="ＭＳ Ｐゴシック" pitchFamily="50" charset="-128"/>
                <a:ea typeface="ＭＳ Ｐゴシック"/>
              </a:rPr>
              <a:t>有機酸</a:t>
            </a:r>
          </a:p>
        </p:txBody>
      </p:sp>
      <p:sp>
        <p:nvSpPr>
          <p:cNvPr id="170" name="Line 22"/>
          <p:cNvSpPr>
            <a:spLocks noChangeShapeType="1"/>
          </p:cNvSpPr>
          <p:nvPr/>
        </p:nvSpPr>
        <p:spPr bwMode="auto">
          <a:xfrm rot="2280000">
            <a:off x="973238" y="3577612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3" name="Line 69"/>
          <p:cNvSpPr>
            <a:spLocks noChangeShapeType="1"/>
          </p:cNvSpPr>
          <p:nvPr/>
        </p:nvSpPr>
        <p:spPr bwMode="auto">
          <a:xfrm rot="15780000">
            <a:off x="1281007" y="2280766"/>
            <a:ext cx="72000" cy="11520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Calibri"/>
              <a:ea typeface="ＭＳ Ｐゴシック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120196" y="2940710"/>
            <a:ext cx="972000" cy="612000"/>
            <a:chOff x="411302" y="7081206"/>
            <a:chExt cx="972000" cy="612000"/>
          </a:xfrm>
        </p:grpSpPr>
        <p:sp>
          <p:nvSpPr>
            <p:cNvPr id="197" name="Oval 30"/>
            <p:cNvSpPr>
              <a:spLocks noChangeArrowheads="1"/>
            </p:cNvSpPr>
            <p:nvPr/>
          </p:nvSpPr>
          <p:spPr bwMode="auto">
            <a:xfrm>
              <a:off x="411302" y="7081206"/>
              <a:ext cx="972000" cy="612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ja-JP" altLang="en-US" sz="2400" kern="0" smtClean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98" name="Text Box 31"/>
            <p:cNvSpPr txBox="1">
              <a:spLocks noChangeArrowheads="1"/>
            </p:cNvSpPr>
            <p:nvPr/>
          </p:nvSpPr>
          <p:spPr bwMode="auto">
            <a:xfrm>
              <a:off x="535069" y="7146058"/>
              <a:ext cx="769282" cy="50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8021" tIns="19010" rIns="38021" bIns="19010">
              <a:spAutoFit/>
            </a:bodyPr>
            <a:lstStyle/>
            <a:p>
              <a:pPr defTabSz="381000">
                <a:lnSpc>
                  <a:spcPts val="1800"/>
                </a:lnSpc>
              </a:pPr>
              <a:r>
                <a:rPr lang="ja-JP" altLang="en-US" dirty="0" smtClean="0">
                  <a:solidFill>
                    <a:srgbClr val="000000"/>
                  </a:solidFill>
                  <a:latin typeface="Times New Roman"/>
                  <a:ea typeface="ＭＳ Ｐゴシック"/>
                </a:rPr>
                <a:t>外生</a:t>
              </a:r>
              <a:endPara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  <a:p>
              <a:pPr defTabSz="381000">
                <a:lnSpc>
                  <a:spcPts val="1800"/>
                </a:lnSpc>
              </a:pPr>
              <a:r>
                <a:rPr lang="ja-JP" altLang="en-US" dirty="0" smtClean="0">
                  <a:solidFill>
                    <a:srgbClr val="000000"/>
                  </a:solidFill>
                  <a:latin typeface="Times New Roman"/>
                  <a:ea typeface="ＭＳ Ｐゴシック"/>
                </a:rPr>
                <a:t>菌根菌</a:t>
              </a:r>
              <a:endParaRPr lang="ja-JP" altLang="en-US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221" name="角丸四角形 220"/>
          <p:cNvSpPr/>
          <p:nvPr/>
        </p:nvSpPr>
        <p:spPr>
          <a:xfrm>
            <a:off x="523786" y="1991262"/>
            <a:ext cx="1368000" cy="756000"/>
          </a:xfrm>
          <a:prstGeom prst="roundRect">
            <a:avLst>
              <a:gd name="adj" fmla="val 1826"/>
            </a:avLst>
          </a:prstGeom>
          <a:solidFill>
            <a:schemeClr val="bg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 smtClea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22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59430"/>
            <a:ext cx="1298479" cy="6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" name="テキスト ボックス 224"/>
          <p:cNvSpPr txBox="1"/>
          <p:nvPr/>
        </p:nvSpPr>
        <p:spPr>
          <a:xfrm>
            <a:off x="836850" y="2358249"/>
            <a:ext cx="1080000" cy="42575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050" b="1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ja-JP" sz="1050" b="1" i="1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E</a:t>
            </a:r>
            <a:r>
              <a:rPr lang="en-US" altLang="ja-JP" sz="1050" b="1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en-US" altLang="ja-JP" sz="1200" b="1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-</a:t>
            </a:r>
            <a:r>
              <a:rPr lang="ja-JP" altLang="en-US" sz="1200" b="1" dirty="0" smtClean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ケイ皮酸メチル</a:t>
            </a:r>
            <a:endParaRPr lang="ja-JP" altLang="en-US" sz="1200" b="1" dirty="0">
              <a:solidFill>
                <a:srgbClr val="FF0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AutoShape 16"/>
          <p:cNvSpPr>
            <a:spLocks noChangeArrowheads="1"/>
          </p:cNvSpPr>
          <p:nvPr/>
        </p:nvSpPr>
        <p:spPr bwMode="auto">
          <a:xfrm>
            <a:off x="511928" y="1252994"/>
            <a:ext cx="2160000" cy="288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002060"/>
            </a:solidFill>
            <a:round/>
            <a:headEnd/>
            <a:tailEnd/>
          </a:ln>
          <a:effectLst/>
        </p:spPr>
        <p:txBody>
          <a:bodyPr lIns="34629" tIns="17011" rIns="34629" bIns="17011">
            <a:spAutoFit/>
          </a:bodyPr>
          <a:lstStyle/>
          <a:p>
            <a:pPr algn="ctr" defTabSz="349250" eaLnBrk="0" hangingPunct="0"/>
            <a:r>
              <a:rPr lang="en-US" altLang="ja-JP" sz="1600" dirty="0" smtClean="0">
                <a:solidFill>
                  <a:srgbClr val="FFFF00"/>
                </a:solidFill>
                <a:latin typeface="Osaka" charset="-128"/>
                <a:ea typeface="Osaka" charset="-128"/>
              </a:rPr>
              <a:t>1. </a:t>
            </a:r>
            <a:r>
              <a:rPr lang="ja-JP" altLang="en-US" sz="1600" dirty="0" smtClean="0">
                <a:solidFill>
                  <a:srgbClr val="FFFF00"/>
                </a:solidFill>
                <a:latin typeface="Osaka" charset="-128"/>
                <a:ea typeface="Osaka" charset="-128"/>
              </a:rPr>
              <a:t>香生合成機構の解明</a:t>
            </a:r>
            <a:endParaRPr lang="ja-JP" altLang="en-US" sz="1600" dirty="0">
              <a:solidFill>
                <a:srgbClr val="FFFF00"/>
              </a:solidFill>
              <a:latin typeface="Osaka" charset="-128"/>
              <a:ea typeface="Osaka" charset="-128"/>
            </a:endParaRPr>
          </a:p>
        </p:txBody>
      </p:sp>
      <p:sp>
        <p:nvSpPr>
          <p:cNvPr id="190" name="Line 69"/>
          <p:cNvSpPr>
            <a:spLocks noChangeShapeType="1"/>
          </p:cNvSpPr>
          <p:nvPr/>
        </p:nvSpPr>
        <p:spPr bwMode="auto">
          <a:xfrm rot="-2400000" flipV="1">
            <a:off x="493697" y="2706472"/>
            <a:ext cx="72000" cy="2160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Calibri"/>
              <a:ea typeface="ＭＳ Ｐゴシック"/>
            </a:endParaRPr>
          </a:p>
        </p:txBody>
      </p:sp>
      <p:pic>
        <p:nvPicPr>
          <p:cNvPr id="226" name="Picture 11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682401" y="2458473"/>
            <a:ext cx="3815927" cy="4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2" descr="C:\Users\hattori\Desktop\kinoko82000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58734" r="37210" b="4869"/>
          <a:stretch/>
        </p:blipFill>
        <p:spPr bwMode="auto">
          <a:xfrm>
            <a:off x="2202558" y="1914890"/>
            <a:ext cx="1800000" cy="17953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Rectangle 34"/>
          <p:cNvSpPr>
            <a:spLocks noChangeArrowheads="1"/>
          </p:cNvSpPr>
          <p:nvPr/>
        </p:nvSpPr>
        <p:spPr bwMode="auto">
          <a:xfrm>
            <a:off x="4524702" y="1199762"/>
            <a:ext cx="1980000" cy="252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30" name="AutoShape 290"/>
          <p:cNvSpPr>
            <a:spLocks noChangeArrowheads="1"/>
          </p:cNvSpPr>
          <p:nvPr/>
        </p:nvSpPr>
        <p:spPr bwMode="gray">
          <a:xfrm>
            <a:off x="516690" y="1584954"/>
            <a:ext cx="1224000" cy="360000"/>
          </a:xfrm>
          <a:prstGeom prst="roundRect">
            <a:avLst>
              <a:gd name="adj" fmla="val 5411"/>
            </a:avLst>
          </a:prstGeom>
          <a:solidFill>
            <a:srgbClr val="FFFF99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483310" y="1620262"/>
            <a:ext cx="1332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prstClr val="black"/>
                </a:solidFill>
                <a:latin typeface="Century" panose="02040604050505020304" pitchFamily="18" charset="0"/>
                <a:ea typeface="ＭＳ Ｐゴシック"/>
                <a:cs typeface="Arial" panose="020B0604020202020204" pitchFamily="34" charset="0"/>
              </a:rPr>
              <a:t>代謝経路</a:t>
            </a:r>
            <a:r>
              <a:rPr lang="en-US" altLang="ja-JP" sz="1400" dirty="0" smtClean="0">
                <a:solidFill>
                  <a:prstClr val="black"/>
                </a:solidFill>
                <a:latin typeface="Century" panose="02040604050505020304" pitchFamily="18" charset="0"/>
                <a:ea typeface="ＭＳ Ｐゴシック"/>
                <a:cs typeface="Arial" panose="020B0604020202020204" pitchFamily="34" charset="0"/>
              </a:rPr>
              <a:t>,</a:t>
            </a:r>
            <a:r>
              <a:rPr lang="ja-JP" altLang="en-US" sz="1400" dirty="0" smtClean="0">
                <a:solidFill>
                  <a:prstClr val="black"/>
                </a:solidFill>
                <a:latin typeface="Century" panose="02040604050505020304" pitchFamily="18" charset="0"/>
                <a:ea typeface="ＭＳ Ｐゴシック"/>
                <a:cs typeface="Arial" panose="020B0604020202020204" pitchFamily="34" charset="0"/>
              </a:rPr>
              <a:t>酵素</a:t>
            </a:r>
            <a:r>
              <a:rPr lang="en-US" altLang="ja-JP" sz="1400" dirty="0" smtClean="0">
                <a:solidFill>
                  <a:prstClr val="black"/>
                </a:solidFill>
                <a:latin typeface="Century" panose="02040604050505020304" pitchFamily="18" charset="0"/>
                <a:ea typeface="ＭＳ Ｐゴシック"/>
                <a:cs typeface="Arial" panose="020B0604020202020204" pitchFamily="34" charset="0"/>
              </a:rPr>
              <a:t>,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 smtClean="0">
                <a:solidFill>
                  <a:prstClr val="black"/>
                </a:solidFill>
                <a:latin typeface="Century" panose="02040604050505020304" pitchFamily="18" charset="0"/>
                <a:ea typeface="ＭＳ Ｐゴシック"/>
                <a:cs typeface="Arial" panose="020B0604020202020204" pitchFamily="34" charset="0"/>
              </a:rPr>
              <a:t>遺伝子の解明</a:t>
            </a:r>
            <a:endParaRPr lang="ja-JP" altLang="en-US" sz="1400" dirty="0">
              <a:solidFill>
                <a:prstClr val="black"/>
              </a:solidFill>
              <a:latin typeface="Century" panose="02040604050505020304" pitchFamily="18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96" name="Oval 30"/>
          <p:cNvSpPr>
            <a:spLocks noChangeArrowheads="1"/>
          </p:cNvSpPr>
          <p:nvPr/>
        </p:nvSpPr>
        <p:spPr bwMode="auto">
          <a:xfrm>
            <a:off x="3131840" y="3852560"/>
            <a:ext cx="1296000" cy="324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ja-JP" altLang="en-US" sz="2400" kern="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4" name="Text Box 31"/>
          <p:cNvSpPr txBox="1">
            <a:spLocks noChangeArrowheads="1"/>
          </p:cNvSpPr>
          <p:nvPr/>
        </p:nvSpPr>
        <p:spPr bwMode="auto">
          <a:xfrm>
            <a:off x="3183599" y="3868635"/>
            <a:ext cx="1230947" cy="3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8021" tIns="19010" rIns="38021" bIns="19010">
            <a:spAutoFit/>
          </a:bodyPr>
          <a:lstStyle/>
          <a:p>
            <a:pPr defTabSz="381000"/>
            <a:r>
              <a:rPr lang="ja-JP" altLang="en-US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木材腐朽菌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16301" y="1196974"/>
            <a:ext cx="4104000" cy="442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外生菌根菌と、木材腐朽菌は、</a:t>
            </a:r>
            <a:r>
              <a:rPr lang="ja-JP" altLang="en-US" dirty="0">
                <a:latin typeface="+mn-ea"/>
              </a:rPr>
              <a:t>森林形成</a:t>
            </a:r>
            <a:r>
              <a:rPr lang="ja-JP" altLang="en-US" dirty="0" smtClean="0">
                <a:latin typeface="+mn-ea"/>
              </a:rPr>
              <a:t>に必須の働き</a:t>
            </a:r>
            <a:r>
              <a:rPr lang="ja-JP" altLang="en-US" dirty="0">
                <a:latin typeface="+mn-ea"/>
              </a:rPr>
              <a:t>をしています。</a:t>
            </a:r>
            <a:endParaRPr lang="en-US" altLang="ja-JP" dirty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latin typeface="+mn-ea"/>
              </a:rPr>
              <a:t>　まず、外生菌根菌は樹木に共生し、樹木に水分、ミネラルを供給しています。一方、木材腐朽菌は倒木、落枝の木材</a:t>
            </a:r>
            <a:r>
              <a:rPr lang="ja-JP" altLang="en-US" dirty="0">
                <a:latin typeface="+mn-ea"/>
              </a:rPr>
              <a:t>細胞壁を</a:t>
            </a:r>
            <a:r>
              <a:rPr lang="ja-JP" altLang="en-US" dirty="0" smtClean="0">
                <a:latin typeface="+mn-ea"/>
              </a:rPr>
              <a:t>分解腐し、土壌の腐植形成に導いています。</a:t>
            </a:r>
            <a:endParaRPr lang="en-US" altLang="ja-JP" dirty="0" smtClean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latin typeface="+mn-ea"/>
              </a:rPr>
              <a:t>　森林形成</a:t>
            </a:r>
            <a:r>
              <a:rPr lang="ja-JP" altLang="en-US" dirty="0">
                <a:latin typeface="+mn-ea"/>
              </a:rPr>
              <a:t>に必須</a:t>
            </a:r>
            <a:r>
              <a:rPr lang="ja-JP" altLang="en-US" dirty="0" smtClean="0">
                <a:latin typeface="+mn-ea"/>
              </a:rPr>
              <a:t>の、これら代謝機能を、生化学、分子生物学、有機化学を基に、解明しています。</a:t>
            </a:r>
            <a:endParaRPr lang="en-US" altLang="ja-JP" dirty="0" smtClean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latin typeface="+mn-ea"/>
              </a:rPr>
              <a:t>１</a:t>
            </a:r>
            <a:r>
              <a:rPr lang="ja-JP" altLang="en-US" dirty="0" smtClean="0">
                <a:latin typeface="+mn-ea"/>
              </a:rPr>
              <a:t>．香生合成機構の解明</a:t>
            </a:r>
            <a:endParaRPr lang="en-US" altLang="ja-JP" dirty="0" smtClean="0">
              <a:latin typeface="+mn-ea"/>
            </a:endParaRPr>
          </a:p>
          <a:p>
            <a:pPr marL="180975" indent="-180975" fontAlgn="auto">
              <a:spcAft>
                <a:spcPts val="0"/>
              </a:spcAft>
              <a:defRPr/>
            </a:pPr>
            <a:r>
              <a:rPr lang="ja-JP" altLang="en-US" dirty="0" smtClean="0">
                <a:latin typeface="+mn-ea"/>
              </a:rPr>
              <a:t>　　</a:t>
            </a:r>
            <a:r>
              <a:rPr lang="en-US" altLang="ja-JP" dirty="0" smtClean="0">
                <a:latin typeface="+mn-ea"/>
              </a:rPr>
              <a:t>(</a:t>
            </a:r>
            <a:r>
              <a:rPr lang="en-US" altLang="ja-JP" i="1" dirty="0" smtClean="0">
                <a:latin typeface="+mn-ea"/>
              </a:rPr>
              <a:t>E</a:t>
            </a:r>
            <a:r>
              <a:rPr lang="en-US" altLang="ja-JP" dirty="0" smtClean="0">
                <a:latin typeface="+mn-ea"/>
              </a:rPr>
              <a:t>)-</a:t>
            </a:r>
            <a:r>
              <a:rPr lang="ja-JP" altLang="en-US" dirty="0" smtClean="0">
                <a:latin typeface="+mn-ea"/>
              </a:rPr>
              <a:t>ケイ皮酸メチル生合成経路を解明しています。きのこ形成、他生物との相互作用に機能してる可能性が有ります。</a:t>
            </a:r>
            <a:endParaRPr lang="en-US" altLang="ja-JP" dirty="0" smtClean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latin typeface="+mn-ea"/>
              </a:rPr>
              <a:t>２</a:t>
            </a:r>
            <a:r>
              <a:rPr lang="ja-JP" altLang="en-US" dirty="0" smtClean="0">
                <a:latin typeface="+mn-ea"/>
              </a:rPr>
              <a:t>．　有機酸生合成機構の解明</a:t>
            </a:r>
            <a:endParaRPr lang="en-US" altLang="ja-JP" dirty="0" smtClean="0">
              <a:latin typeface="+mn-ea"/>
            </a:endParaRPr>
          </a:p>
          <a:p>
            <a:pPr marL="180975" indent="-180975" fontAlgn="auto">
              <a:spcAft>
                <a:spcPts val="0"/>
              </a:spcAft>
              <a:defRPr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シュウ酸生合成機構を中心に解明しています</a:t>
            </a:r>
            <a:r>
              <a:rPr lang="en-US" altLang="ja-JP" dirty="0" smtClean="0">
                <a:latin typeface="+mn-ea"/>
              </a:rPr>
              <a:t>(</a:t>
            </a:r>
            <a:r>
              <a:rPr lang="ja-JP" altLang="en-US" dirty="0" smtClean="0">
                <a:latin typeface="+mn-ea"/>
              </a:rPr>
              <a:t>科研費共同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 err="1" smtClean="0">
                <a:latin typeface="+mn-ea"/>
              </a:rPr>
              <a:t>。</a:t>
            </a:r>
            <a:r>
              <a:rPr lang="ja-JP" altLang="en-US" dirty="0" smtClean="0">
                <a:latin typeface="+mn-ea"/>
              </a:rPr>
              <a:t>細胞壁分解、土壌中のリンの可溶化に機能してます。</a:t>
            </a:r>
            <a:endParaRPr lang="en-US" altLang="ja-JP" dirty="0" smtClean="0">
              <a:latin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latin typeface="+mn-ea"/>
              </a:rPr>
              <a:t>３</a:t>
            </a:r>
            <a:r>
              <a:rPr lang="ja-JP" altLang="en-US" dirty="0" smtClean="0">
                <a:latin typeface="+mn-ea"/>
              </a:rPr>
              <a:t>．菌による森林保全とスギの高付加価値化　　　</a:t>
            </a:r>
            <a:endParaRPr lang="en-US" altLang="ja-JP" dirty="0" smtClean="0">
              <a:latin typeface="+mn-ea"/>
            </a:endParaRPr>
          </a:p>
          <a:p>
            <a:pPr marL="228600" indent="-228600" fontAlgn="auto">
              <a:spcAft>
                <a:spcPts val="0"/>
              </a:spcAft>
              <a:buAutoNum type="alphaLcParenR"/>
              <a:defRPr/>
            </a:pPr>
            <a:r>
              <a:rPr lang="ja-JP" altLang="en-US" dirty="0" smtClean="0">
                <a:latin typeface="+mn-ea"/>
              </a:rPr>
              <a:t>耐久性が高いヒノキ落枝を腐朽し、腐植に導いている、特異な菌の特性解明に取り組んでいます。その菌をヒノキ林で保護することにより、ヒノキ林の健全な発育を試みようとしています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科研費共同</a:t>
            </a:r>
            <a:r>
              <a:rPr lang="en-US" altLang="ja-JP" dirty="0">
                <a:latin typeface="+mn-ea"/>
              </a:rPr>
              <a:t>) </a:t>
            </a:r>
            <a:r>
              <a:rPr lang="ja-JP" altLang="en-US" dirty="0" err="1" smtClean="0">
                <a:latin typeface="+mn-ea"/>
              </a:rPr>
              <a:t>。</a:t>
            </a:r>
            <a:endParaRPr lang="en-US" altLang="ja-JP" dirty="0" smtClean="0">
              <a:latin typeface="+mn-ea"/>
            </a:endParaRPr>
          </a:p>
          <a:p>
            <a:pPr marL="228600" indent="-228600" fontAlgn="auto">
              <a:spcAft>
                <a:spcPts val="0"/>
              </a:spcAft>
              <a:buAutoNum type="alphaLcParenR"/>
              <a:defRPr/>
            </a:pPr>
            <a:r>
              <a:rPr lang="ja-JP" altLang="en-US" dirty="0" smtClean="0">
                <a:latin typeface="+mn-ea"/>
              </a:rPr>
              <a:t>スギに高付加価値を付与する研究に取り組んでいます。木材腐朽菌、シロアリに高い耐性をもつ、スギの板、柱をつくるため、スギ大径材の乾燥条件を、解明しています</a:t>
            </a:r>
            <a:r>
              <a:rPr lang="en-US" altLang="ja-JP" dirty="0" smtClean="0">
                <a:latin typeface="+mn-ea"/>
              </a:rPr>
              <a:t>(</a:t>
            </a:r>
            <a:r>
              <a:rPr lang="ja-JP" altLang="en-US" dirty="0" smtClean="0">
                <a:latin typeface="+mn-ea"/>
              </a:rPr>
              <a:t>農林水産省共同</a:t>
            </a:r>
            <a:r>
              <a:rPr lang="en-US" altLang="ja-JP" dirty="0">
                <a:latin typeface="+mn-ea"/>
              </a:rPr>
              <a:t>) </a:t>
            </a:r>
            <a:r>
              <a:rPr lang="ja-JP" altLang="en-US" dirty="0" err="1" smtClean="0">
                <a:latin typeface="+mn-ea"/>
              </a:rPr>
              <a:t>。</a:t>
            </a:r>
            <a:endParaRPr lang="ja-JP" altLang="en-US" dirty="0">
              <a:latin typeface="+mn-ea"/>
            </a:endParaRPr>
          </a:p>
        </p:txBody>
      </p:sp>
      <p:sp>
        <p:nvSpPr>
          <p:cNvPr id="232" name="Rectangle 37"/>
          <p:cNvSpPr>
            <a:spLocks noChangeArrowheads="1"/>
          </p:cNvSpPr>
          <p:nvPr/>
        </p:nvSpPr>
        <p:spPr bwMode="auto">
          <a:xfrm>
            <a:off x="3312493" y="3556664"/>
            <a:ext cx="792000" cy="1728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4629" tIns="17011" rIns="34629" bIns="17011">
            <a:spAutoFit/>
          </a:bodyPr>
          <a:lstStyle/>
          <a:p>
            <a:pPr defTabSz="349250" eaLnBrk="0" hangingPunct="0"/>
            <a:r>
              <a:rPr lang="ja-JP" altLang="en-US" sz="900" dirty="0" smtClean="0">
                <a:solidFill>
                  <a:srgbClr val="002060"/>
                </a:solidFill>
                <a:latin typeface="Osaka" charset="-128"/>
                <a:ea typeface="Osaka" charset="-128"/>
              </a:rPr>
              <a:t>画　木村眞貴</a:t>
            </a:r>
            <a:endParaRPr lang="ja-JP" altLang="en-US" sz="900" dirty="0">
              <a:solidFill>
                <a:srgbClr val="002060"/>
              </a:solidFill>
              <a:latin typeface="Osaka" charset="-128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3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AutoShape 5"/>
          <p:cNvSpPr>
            <a:spLocks noChangeArrowheads="1"/>
          </p:cNvSpPr>
          <p:nvPr/>
        </p:nvSpPr>
        <p:spPr bwMode="auto">
          <a:xfrm>
            <a:off x="477208" y="3068960"/>
            <a:ext cx="4032000" cy="35280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ja-JP" altLang="en-US" sz="2400" kern="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8" name="Rectangle 34"/>
          <p:cNvSpPr>
            <a:spLocks noChangeArrowheads="1"/>
          </p:cNvSpPr>
          <p:nvPr/>
        </p:nvSpPr>
        <p:spPr bwMode="auto">
          <a:xfrm>
            <a:off x="483918" y="1212205"/>
            <a:ext cx="1116000" cy="1836000"/>
          </a:xfrm>
          <a:prstGeom prst="rect">
            <a:avLst/>
          </a:prstGeom>
          <a:solidFill>
            <a:srgbClr val="00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5" name="Rectangle 34"/>
          <p:cNvSpPr>
            <a:spLocks noChangeArrowheads="1"/>
          </p:cNvSpPr>
          <p:nvPr/>
        </p:nvSpPr>
        <p:spPr bwMode="auto">
          <a:xfrm>
            <a:off x="1579196" y="1219925"/>
            <a:ext cx="1116000" cy="1872000"/>
          </a:xfrm>
          <a:prstGeom prst="rect">
            <a:avLst/>
          </a:prstGeom>
          <a:solidFill>
            <a:srgbClr val="00E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14" name="Group 7"/>
          <p:cNvGrpSpPr>
            <a:grpSpLocks noChangeAspect="1"/>
          </p:cNvGrpSpPr>
          <p:nvPr/>
        </p:nvGrpSpPr>
        <p:grpSpPr bwMode="auto">
          <a:xfrm flipH="1">
            <a:off x="2610328" y="1210255"/>
            <a:ext cx="3888000" cy="2080257"/>
            <a:chOff x="195" y="557"/>
            <a:chExt cx="4909" cy="2397"/>
          </a:xfrm>
        </p:grpSpPr>
        <p:pic>
          <p:nvPicPr>
            <p:cNvPr id="115" name="Picture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" y="557"/>
              <a:ext cx="481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" y="1039"/>
              <a:ext cx="481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" y="1522"/>
              <a:ext cx="48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6" y="1997"/>
              <a:ext cx="4818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1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5" y="2471"/>
              <a:ext cx="4909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" name="直角三角形 206"/>
          <p:cNvSpPr/>
          <p:nvPr/>
        </p:nvSpPr>
        <p:spPr>
          <a:xfrm rot="10800000">
            <a:off x="1839276" y="3336155"/>
            <a:ext cx="2664000" cy="2808000"/>
          </a:xfrm>
          <a:prstGeom prst="rtTriangle">
            <a:avLst/>
          </a:prstGeom>
          <a:solidFill>
            <a:srgbClr val="66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0848" y="1196975"/>
            <a:ext cx="4038600" cy="5400675"/>
          </a:xfrm>
          <a:ln w="6350"/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200" dirty="0" smtClean="0">
                <a:latin typeface="+mn-ea"/>
              </a:rPr>
              <a:t>&lt;</a:t>
            </a:r>
            <a:r>
              <a:rPr lang="ja-JP" altLang="en-US" sz="1200" dirty="0" smtClean="0">
                <a:latin typeface="+mn-ea"/>
              </a:rPr>
              <a:t>図表</a:t>
            </a:r>
            <a:r>
              <a:rPr lang="en-US" altLang="ja-JP" sz="1200" dirty="0" smtClean="0">
                <a:latin typeface="+mn-ea"/>
              </a:rPr>
              <a:t>&gt;</a:t>
            </a:r>
            <a:endParaRPr lang="ja-JP" altLang="en-US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8188" y="60390"/>
            <a:ext cx="7200000" cy="1044000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/>
          </a:gradFill>
          <a:ln>
            <a:noFill/>
          </a:ln>
          <a:effectLst>
            <a:softEdge rad="25400"/>
          </a:effectLst>
          <a:extLst/>
        </p:spPr>
        <p:txBody>
          <a:bodyPr rtlCol="0">
            <a:normAutofit/>
          </a:bodyPr>
          <a:lstStyle/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en-US" altLang="ja-JP" sz="2700" dirty="0" smtClean="0">
                <a:latin typeface="+mn-ea"/>
              </a:rPr>
              <a:t/>
            </a:r>
            <a:br>
              <a:rPr lang="en-US" altLang="ja-JP" sz="2700" dirty="0" smtClean="0">
                <a:latin typeface="+mn-ea"/>
              </a:rPr>
            </a:br>
            <a:endParaRPr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935651" cy="10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50" descr="sp-23"/>
          <p:cNvPicPr>
            <a:picLocks noChangeAspect="1" noChangeArrowheads="1"/>
          </p:cNvPicPr>
          <p:nvPr/>
        </p:nvPicPr>
        <p:blipFill rotWithShape="1">
          <a:blip r:embed="rId9" cstate="print"/>
          <a:srcRect l="35589" t="20046" r="33344" b="50023"/>
          <a:stretch/>
        </p:blipFill>
        <p:spPr bwMode="auto">
          <a:xfrm>
            <a:off x="3328519" y="4067733"/>
            <a:ext cx="1018014" cy="735759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80" name="Line 22"/>
          <p:cNvSpPr>
            <a:spLocks noChangeShapeType="1"/>
          </p:cNvSpPr>
          <p:nvPr/>
        </p:nvSpPr>
        <p:spPr bwMode="auto">
          <a:xfrm rot="4080000">
            <a:off x="3359756" y="4926085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1" name="Line 22"/>
          <p:cNvSpPr>
            <a:spLocks noChangeShapeType="1"/>
          </p:cNvSpPr>
          <p:nvPr/>
        </p:nvSpPr>
        <p:spPr bwMode="auto">
          <a:xfrm rot="4080000">
            <a:off x="3359756" y="5235584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2" name="Rectangle 37"/>
          <p:cNvSpPr>
            <a:spLocks noChangeArrowheads="1"/>
          </p:cNvSpPr>
          <p:nvPr/>
        </p:nvSpPr>
        <p:spPr bwMode="auto">
          <a:xfrm>
            <a:off x="3443236" y="4554511"/>
            <a:ext cx="936000" cy="28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4629" tIns="17011" rIns="34629" bIns="17011">
            <a:spAutoFit/>
          </a:bodyPr>
          <a:lstStyle/>
          <a:p>
            <a:pPr defTabSz="349250" eaLnBrk="0" hangingPunct="0"/>
            <a:r>
              <a:rPr lang="en-US" altLang="ja-JP" sz="1600" dirty="0" smtClean="0">
                <a:solidFill>
                  <a:srgbClr val="FFFFFF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Enzymes</a:t>
            </a:r>
            <a:endParaRPr lang="ja-JP" altLang="en-US" sz="1600" dirty="0">
              <a:solidFill>
                <a:srgbClr val="FFFFFF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83" name="Line 22"/>
          <p:cNvSpPr>
            <a:spLocks noChangeShapeType="1"/>
          </p:cNvSpPr>
          <p:nvPr/>
        </p:nvSpPr>
        <p:spPr bwMode="auto">
          <a:xfrm rot="4080000">
            <a:off x="3359756" y="5078558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187" name="図 72" descr="kinoko-2.png"/>
          <p:cNvPicPr>
            <a:picLocks noChangeAspect="1"/>
          </p:cNvPicPr>
          <p:nvPr/>
        </p:nvPicPr>
        <p:blipFill rotWithShape="1">
          <a:blip r:embed="rId10" cstate="print"/>
          <a:srcRect l="40089" b="42758"/>
          <a:stretch/>
        </p:blipFill>
        <p:spPr bwMode="gray">
          <a:xfrm>
            <a:off x="492254" y="2413596"/>
            <a:ext cx="825098" cy="76635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円/楕円 191"/>
          <p:cNvSpPr/>
          <p:nvPr/>
        </p:nvSpPr>
        <p:spPr>
          <a:xfrm>
            <a:off x="617060" y="2527945"/>
            <a:ext cx="144000" cy="144000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smtClea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2" name="AutoShape 16"/>
          <p:cNvSpPr>
            <a:spLocks noChangeArrowheads="1"/>
          </p:cNvSpPr>
          <p:nvPr/>
        </p:nvSpPr>
        <p:spPr bwMode="auto">
          <a:xfrm>
            <a:off x="483446" y="3659193"/>
            <a:ext cx="3564000" cy="27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002060"/>
            </a:solidFill>
            <a:round/>
            <a:headEnd/>
            <a:tailEnd/>
          </a:ln>
          <a:effectLst/>
        </p:spPr>
        <p:txBody>
          <a:bodyPr lIns="34629" tIns="17011" rIns="34629" bIns="17011">
            <a:spAutoFit/>
          </a:bodyPr>
          <a:lstStyle/>
          <a:p>
            <a:pPr defTabSz="349250" eaLnBrk="0" hangingPunct="0"/>
            <a:r>
              <a:rPr lang="en-US" altLang="ja-JP" sz="1600" dirty="0" smtClean="0">
                <a:solidFill>
                  <a:srgbClr val="FFFF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2. Mechanisms for carbon metabolism</a:t>
            </a:r>
            <a:endParaRPr lang="ja-JP" altLang="en-US" sz="1600" dirty="0">
              <a:solidFill>
                <a:srgbClr val="FFFF00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203" name="AutoShape 16"/>
          <p:cNvSpPr>
            <a:spLocks noChangeArrowheads="1"/>
          </p:cNvSpPr>
          <p:nvPr/>
        </p:nvSpPr>
        <p:spPr bwMode="auto">
          <a:xfrm>
            <a:off x="481612" y="5662026"/>
            <a:ext cx="4068000" cy="288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002060"/>
            </a:solidFill>
            <a:round/>
            <a:headEnd/>
            <a:tailEnd/>
          </a:ln>
          <a:effectLst/>
        </p:spPr>
        <p:txBody>
          <a:bodyPr lIns="34629" tIns="17011" rIns="34629" bIns="17011">
            <a:spAutoFit/>
          </a:bodyPr>
          <a:lstStyle/>
          <a:p>
            <a:pPr defTabSz="349250" eaLnBrk="0" hangingPunct="0"/>
            <a:r>
              <a:rPr lang="en-US" altLang="ja-JP" sz="1600" dirty="0" smtClean="0">
                <a:solidFill>
                  <a:srgbClr val="FFFF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3. Sustainable utilization of forest resources</a:t>
            </a:r>
            <a:endParaRPr lang="ja-JP" altLang="en-US" sz="1600" dirty="0">
              <a:solidFill>
                <a:srgbClr val="FFFF00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6039" y="5987152"/>
            <a:ext cx="3996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v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404" y="5949280"/>
            <a:ext cx="4176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a) Isolation of fungi to preserve Japanese cypress forest. </a:t>
            </a:r>
          </a:p>
          <a:p>
            <a:pPr marL="180975" indent="-180975">
              <a:lnSpc>
                <a:spcPts val="1500"/>
              </a:lnSpc>
            </a:pP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b) Development of an artificial drying method to produce Japanese cedar boards and column with high   durability.</a:t>
            </a:r>
            <a:endParaRPr lang="ja-JP" altLang="en-US" sz="12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70" name="Line 22"/>
          <p:cNvSpPr>
            <a:spLocks noChangeShapeType="1"/>
          </p:cNvSpPr>
          <p:nvPr/>
        </p:nvSpPr>
        <p:spPr bwMode="auto">
          <a:xfrm rot="2280000">
            <a:off x="1127613" y="3137581"/>
            <a:ext cx="93522" cy="3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3" name="Line 69"/>
          <p:cNvSpPr>
            <a:spLocks noChangeShapeType="1"/>
          </p:cNvSpPr>
          <p:nvPr/>
        </p:nvSpPr>
        <p:spPr bwMode="auto">
          <a:xfrm rot="15780000">
            <a:off x="1302273" y="1955759"/>
            <a:ext cx="72000" cy="11520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Calibri"/>
              <a:ea typeface="ＭＳ Ｐゴシック"/>
            </a:endParaRPr>
          </a:p>
        </p:txBody>
      </p:sp>
      <p:sp>
        <p:nvSpPr>
          <p:cNvPr id="197" name="Oval 30"/>
          <p:cNvSpPr>
            <a:spLocks noChangeArrowheads="1"/>
          </p:cNvSpPr>
          <p:nvPr/>
        </p:nvSpPr>
        <p:spPr bwMode="auto">
          <a:xfrm>
            <a:off x="1158296" y="2662729"/>
            <a:ext cx="972000" cy="43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ja-JP" altLang="en-US" sz="2400" kern="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8" name="Text Box 31"/>
          <p:cNvSpPr txBox="1">
            <a:spLocks noChangeArrowheads="1"/>
          </p:cNvSpPr>
          <p:nvPr/>
        </p:nvSpPr>
        <p:spPr bwMode="auto">
          <a:xfrm>
            <a:off x="1224914" y="2699006"/>
            <a:ext cx="864000" cy="3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8021" tIns="19010" rIns="38021" bIns="19010">
            <a:spAutoFit/>
          </a:bodyPr>
          <a:lstStyle/>
          <a:p>
            <a:pPr algn="ctr" defTabSz="381000">
              <a:lnSpc>
                <a:spcPts val="1300"/>
              </a:lnSpc>
            </a:pPr>
            <a:r>
              <a:rPr lang="en-US" altLang="ja-JP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Ectomyco-rrhizal</a:t>
            </a: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fungi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1" name="角丸四角形 220"/>
          <p:cNvSpPr/>
          <p:nvPr/>
        </p:nvSpPr>
        <p:spPr>
          <a:xfrm>
            <a:off x="523786" y="1634356"/>
            <a:ext cx="1368000" cy="756000"/>
          </a:xfrm>
          <a:prstGeom prst="roundRect">
            <a:avLst>
              <a:gd name="adj" fmla="val 1826"/>
            </a:avLst>
          </a:prstGeom>
          <a:solidFill>
            <a:schemeClr val="bg1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 dirty="0" smtClea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pic>
        <p:nvPicPr>
          <p:cNvPr id="22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2524"/>
            <a:ext cx="1298479" cy="66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" name="テキスト ボックス 224"/>
          <p:cNvSpPr txBox="1"/>
          <p:nvPr/>
        </p:nvSpPr>
        <p:spPr>
          <a:xfrm>
            <a:off x="836850" y="2006857"/>
            <a:ext cx="1080000" cy="4147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</a:t>
            </a:r>
            <a:r>
              <a:rPr lang="en-US" altLang="ja-JP" sz="1050" i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)–methyl-</a:t>
            </a:r>
            <a:r>
              <a:rPr lang="en-US" altLang="ja-JP" sz="105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cinnamate</a:t>
            </a:r>
            <a:endParaRPr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0" name="AutoShape 16"/>
          <p:cNvSpPr>
            <a:spLocks noChangeArrowheads="1"/>
          </p:cNvSpPr>
          <p:nvPr/>
        </p:nvSpPr>
        <p:spPr bwMode="auto">
          <a:xfrm>
            <a:off x="511928" y="1252994"/>
            <a:ext cx="3096000" cy="27637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>
            <a:solidFill>
              <a:srgbClr val="002060"/>
            </a:solidFill>
            <a:round/>
            <a:headEnd/>
            <a:tailEnd/>
          </a:ln>
          <a:effectLst/>
        </p:spPr>
        <p:txBody>
          <a:bodyPr lIns="34629" tIns="17011" rIns="34629" bIns="17011">
            <a:spAutoFit/>
          </a:bodyPr>
          <a:lstStyle/>
          <a:p>
            <a:pPr defTabSz="349250" eaLnBrk="0" hangingPunct="0"/>
            <a:r>
              <a:rPr lang="en-US" altLang="ja-JP" sz="1400" dirty="0" smtClean="0">
                <a:solidFill>
                  <a:srgbClr val="FFFF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1. Mechanisms for odor biosynthesis</a:t>
            </a:r>
            <a:endParaRPr lang="ja-JP" altLang="en-US" sz="1400" dirty="0">
              <a:solidFill>
                <a:srgbClr val="FFFF00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190" name="Line 69"/>
          <p:cNvSpPr>
            <a:spLocks noChangeShapeType="1"/>
          </p:cNvSpPr>
          <p:nvPr/>
        </p:nvSpPr>
        <p:spPr bwMode="auto">
          <a:xfrm rot="-2400000" flipV="1">
            <a:off x="514963" y="2381465"/>
            <a:ext cx="72000" cy="2160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Calibri"/>
              <a:ea typeface="ＭＳ Ｐゴシック"/>
            </a:endParaRPr>
          </a:p>
        </p:txBody>
      </p:sp>
      <p:pic>
        <p:nvPicPr>
          <p:cNvPr id="228" name="Picture 2" descr="C:\Users\hattori\Desktop\kinoko8200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58734" r="37210" b="4869"/>
          <a:stretch/>
        </p:blipFill>
        <p:spPr bwMode="auto">
          <a:xfrm>
            <a:off x="2202558" y="1605484"/>
            <a:ext cx="1800000" cy="17953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Rectangle 34"/>
          <p:cNvSpPr>
            <a:spLocks noChangeArrowheads="1"/>
          </p:cNvSpPr>
          <p:nvPr/>
        </p:nvSpPr>
        <p:spPr bwMode="auto">
          <a:xfrm>
            <a:off x="4524702" y="1199762"/>
            <a:ext cx="1980000" cy="252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4008" y="1196975"/>
            <a:ext cx="4032000" cy="4536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Three main projects are being conducted with regard to ectomycorrhizal fungi and wood-rotting fungi for sustainable production and utilization of lignocelluloses.</a:t>
            </a:r>
          </a:p>
          <a:p>
            <a:pPr marL="228600" indent="-228600" fontAlgn="auto">
              <a:spcAft>
                <a:spcPts val="0"/>
              </a:spcAft>
              <a:buAutoNum type="arabicPeriod"/>
              <a:defRPr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 for odor biosynthesis in the ectomycorrhizal fungus</a:t>
            </a: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A pathway for (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)-methyl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cinnamate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biosynthesis is investigated. Characterization of cDNA encoding enzymes involved in the biosynthesis is carried out.</a:t>
            </a:r>
          </a:p>
          <a:p>
            <a:pPr marL="228600" indent="-228600" fontAlgn="auto">
              <a:spcAft>
                <a:spcPts val="0"/>
              </a:spcAft>
              <a:buAutoNum type="arabicPeriod" startAt="2"/>
              <a:defRPr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 for carbon metabolism in the wood-rotting fungi and </a:t>
            </a:r>
            <a:r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t>ectomycorrhizal fungi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fontAlgn="auto">
              <a:spcAft>
                <a:spcPts val="0"/>
              </a:spcAft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A mechanisms for oxalate biosynthesis in the two  fungi are elucidated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 (Fund: Grant-in-aid for Scientific Research)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auto">
              <a:spcAft>
                <a:spcPts val="0"/>
              </a:spcAft>
              <a:buAutoNum type="arabicPeriod" startAt="3"/>
              <a:defRPr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utilization of forest resources</a:t>
            </a:r>
          </a:p>
          <a:p>
            <a:pPr marL="355600" indent="-355600" fontAlgn="auto">
              <a:spcAft>
                <a:spcPts val="0"/>
              </a:spcAft>
              <a:defRPr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a) Isolation and characterization of fungi that degrades liter of Japanese cypress is conducted to develop management  of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Japanese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cypress forest using the isolated fungi.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(Fund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Grant-in-aid for Scientific Research)</a:t>
            </a:r>
          </a:p>
          <a:p>
            <a:pPr marL="355600" indent="-355600" fontAlgn="auto">
              <a:spcAft>
                <a:spcPts val="0"/>
              </a:spcAft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b) To give an added value for Japanese cedar,  development of an artificial drying method to produce Japanese cedar boards and column with high durability is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conduced. (Fund: MAFF) 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ectangle 37"/>
          <p:cNvSpPr>
            <a:spLocks noChangeArrowheads="1"/>
          </p:cNvSpPr>
          <p:nvPr/>
        </p:nvSpPr>
        <p:spPr bwMode="auto">
          <a:xfrm>
            <a:off x="3312493" y="3247258"/>
            <a:ext cx="792000" cy="1728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34629" tIns="17011" rIns="34629" bIns="17011">
            <a:spAutoFit/>
          </a:bodyPr>
          <a:lstStyle/>
          <a:p>
            <a:pPr defTabSz="349250" eaLnBrk="0" hangingPunct="0"/>
            <a:r>
              <a:rPr lang="ja-JP" altLang="en-US" sz="900" dirty="0" smtClean="0">
                <a:solidFill>
                  <a:srgbClr val="002060"/>
                </a:solidFill>
                <a:latin typeface="Osaka" charset="-128"/>
                <a:ea typeface="Osaka" charset="-128"/>
              </a:rPr>
              <a:t>画　木村眞貴</a:t>
            </a:r>
            <a:endParaRPr lang="ja-JP" altLang="en-US" sz="900" dirty="0">
              <a:solidFill>
                <a:srgbClr val="002060"/>
              </a:solidFill>
              <a:latin typeface="Osaka" charset="-128"/>
              <a:ea typeface="Osaka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475656" y="56123"/>
            <a:ext cx="7236000" cy="1118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Elucidation of metabolism in forest microorganisms and its application for </a:t>
            </a:r>
            <a:r>
              <a:rPr lang="en-US" altLang="ja-JP" sz="24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sustainable production and utilization </a:t>
            </a:r>
            <a:r>
              <a:rPr lang="en-US" altLang="ja-JP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of lignocelluloses</a:t>
            </a:r>
            <a:br>
              <a:rPr lang="en-US" altLang="ja-JP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</a:br>
            <a:r>
              <a:rPr lang="en-US" altLang="ja-JP" sz="1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Keywords: wood-rotting fungi, ectomycorrhizal fungi , </a:t>
            </a:r>
            <a:r>
              <a:rPr lang="en-US" altLang="ja-JP" sz="16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Asso</a:t>
            </a:r>
            <a:r>
              <a:rPr lang="en-US" altLang="ja-JP" sz="1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Prof. </a:t>
            </a:r>
            <a:r>
              <a:rPr lang="en-US" altLang="ja-JP" sz="16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Takefumi</a:t>
            </a:r>
            <a:r>
              <a:rPr lang="en-US" altLang="ja-JP" sz="1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 Hattori </a:t>
            </a:r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237" name="AutoShape 290"/>
          <p:cNvSpPr>
            <a:spLocks noChangeArrowheads="1"/>
          </p:cNvSpPr>
          <p:nvPr/>
        </p:nvSpPr>
        <p:spPr bwMode="gray">
          <a:xfrm>
            <a:off x="2246154" y="2703315"/>
            <a:ext cx="576000" cy="360000"/>
          </a:xfrm>
          <a:prstGeom prst="roundRect">
            <a:avLst>
              <a:gd name="adj" fmla="val 5411"/>
            </a:avLst>
          </a:prstGeom>
          <a:solidFill>
            <a:srgbClr val="FFFF99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2155624" y="2692921"/>
            <a:ext cx="7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Bioche-mistry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9" name="AutoShape 290"/>
          <p:cNvSpPr>
            <a:spLocks noChangeArrowheads="1"/>
          </p:cNvSpPr>
          <p:nvPr/>
        </p:nvSpPr>
        <p:spPr bwMode="gray">
          <a:xfrm rot="-1620000">
            <a:off x="2787419" y="2950949"/>
            <a:ext cx="1224000" cy="216000"/>
          </a:xfrm>
          <a:prstGeom prst="roundRect">
            <a:avLst>
              <a:gd name="adj" fmla="val 5411"/>
            </a:avLst>
          </a:prstGeom>
          <a:solidFill>
            <a:srgbClr val="FFFF99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240" name="テキスト ボックス 239"/>
          <p:cNvSpPr txBox="1"/>
          <p:nvPr/>
        </p:nvSpPr>
        <p:spPr>
          <a:xfrm rot="-1620000">
            <a:off x="2725464" y="2973719"/>
            <a:ext cx="1368000" cy="216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Molecular biology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1" name="Rectangle 37"/>
          <p:cNvSpPr>
            <a:spLocks noChangeArrowheads="1"/>
          </p:cNvSpPr>
          <p:nvPr/>
        </p:nvSpPr>
        <p:spPr bwMode="auto">
          <a:xfrm>
            <a:off x="3309844" y="3189461"/>
            <a:ext cx="720000" cy="23953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34629" tIns="17011" rIns="34629" bIns="17011">
            <a:spAutoFit/>
          </a:bodyPr>
          <a:lstStyle/>
          <a:p>
            <a:pPr defTabSz="349250" eaLnBrk="0" hangingPunct="0">
              <a:lnSpc>
                <a:spcPts val="800"/>
              </a:lnSpc>
            </a:pPr>
            <a:r>
              <a:rPr lang="en-US" altLang="ja-JP" sz="900" dirty="0" smtClean="0">
                <a:solidFill>
                  <a:srgbClr val="002060"/>
                </a:solidFill>
                <a:latin typeface="Osaka" charset="-128"/>
                <a:ea typeface="Osaka" charset="-128"/>
              </a:rPr>
              <a:t>Illustration by Maki Kimura</a:t>
            </a:r>
            <a:endParaRPr lang="ja-JP" altLang="en-US" sz="900" dirty="0">
              <a:solidFill>
                <a:srgbClr val="002060"/>
              </a:solidFill>
              <a:latin typeface="Osaka" charset="-128"/>
              <a:ea typeface="Osaka" charset="-128"/>
            </a:endParaRPr>
          </a:p>
        </p:txBody>
      </p:sp>
      <p:sp>
        <p:nvSpPr>
          <p:cNvPr id="242" name="AutoShape 290"/>
          <p:cNvSpPr>
            <a:spLocks noChangeArrowheads="1"/>
          </p:cNvSpPr>
          <p:nvPr/>
        </p:nvSpPr>
        <p:spPr bwMode="gray">
          <a:xfrm>
            <a:off x="3345324" y="1624608"/>
            <a:ext cx="612000" cy="360000"/>
          </a:xfrm>
          <a:prstGeom prst="roundRect">
            <a:avLst>
              <a:gd name="adj" fmla="val 5411"/>
            </a:avLst>
          </a:prstGeom>
          <a:solidFill>
            <a:srgbClr val="FFFF99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3283369" y="1625337"/>
            <a:ext cx="7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err="1" smtClean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Metabo-lism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7" name="AutoShape 24" descr="大理石 (白)"/>
          <p:cNvSpPr>
            <a:spLocks noChangeArrowheads="1"/>
          </p:cNvSpPr>
          <p:nvPr/>
        </p:nvSpPr>
        <p:spPr bwMode="auto">
          <a:xfrm>
            <a:off x="3563888" y="4883300"/>
            <a:ext cx="900000" cy="396000"/>
          </a:xfrm>
          <a:prstGeom prst="roundRect">
            <a:avLst>
              <a:gd name="adj" fmla="val 16667"/>
            </a:avLst>
          </a:prstGeom>
          <a:blipFill dpi="0" rotWithShape="0">
            <a:blip r:embed="rId13" cstate="print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outerShdw dist="35921" dir="2700000" algn="ctr" rotWithShape="0">
              <a:srgbClr val="FC0128"/>
            </a:outerShdw>
          </a:effectLst>
        </p:spPr>
        <p:txBody>
          <a:bodyPr lIns="34629" tIns="17011" rIns="34629" bIns="17011">
            <a:spAutoFit/>
          </a:bodyPr>
          <a:lstStyle/>
          <a:p>
            <a:pPr defTabSz="349250" eaLnBrk="0" hangingPunct="0">
              <a:lnSpc>
                <a:spcPts val="1500"/>
              </a:lnSpc>
            </a:pPr>
            <a:r>
              <a:rPr lang="en-US" altLang="ja-JP" sz="1600" b="1" dirty="0" smtClean="0">
                <a:solidFill>
                  <a:srgbClr val="CF0E3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Organic acids</a:t>
            </a:r>
            <a:endParaRPr lang="ja-JP" altLang="en-US" sz="1600" b="1" dirty="0">
              <a:solidFill>
                <a:srgbClr val="CF0E3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9" name="Rectangle 35"/>
          <p:cNvSpPr>
            <a:spLocks noChangeAspect="1" noChangeArrowheads="1"/>
          </p:cNvSpPr>
          <p:nvPr/>
        </p:nvSpPr>
        <p:spPr bwMode="auto">
          <a:xfrm>
            <a:off x="3323128" y="5320665"/>
            <a:ext cx="719151" cy="280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4629" tIns="17011" rIns="34629" bIns="17011">
            <a:spAutoFit/>
          </a:bodyPr>
          <a:lstStyle/>
          <a:p>
            <a:pPr defTabSz="349250" eaLnBrk="0" hangingPunct="0"/>
            <a:r>
              <a:rPr lang="en-US" altLang="ja-JP" sz="1600" dirty="0" smtClean="0">
                <a:solidFill>
                  <a:srgbClr val="FFFF00"/>
                </a:solidFill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Humus</a:t>
            </a:r>
            <a:endParaRPr lang="ja-JP" altLang="en-US" sz="1600" dirty="0">
              <a:solidFill>
                <a:srgbClr val="FFFF00"/>
              </a:solidFill>
              <a:latin typeface="Arial" panose="020B0604020202020204" pitchFamily="34" charset="0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250" name="AutoShape 36"/>
          <p:cNvSpPr>
            <a:spLocks noChangeArrowheads="1"/>
          </p:cNvSpPr>
          <p:nvPr/>
        </p:nvSpPr>
        <p:spPr bwMode="auto">
          <a:xfrm>
            <a:off x="3329627" y="5335599"/>
            <a:ext cx="684000" cy="252000"/>
          </a:xfrm>
          <a:prstGeom prst="roundRect">
            <a:avLst>
              <a:gd name="adj" fmla="val 23935"/>
            </a:avLst>
          </a:prstGeom>
          <a:noFill/>
          <a:ln w="19050">
            <a:solidFill>
              <a:srgbClr val="FAF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55" name="Oval 30"/>
          <p:cNvSpPr>
            <a:spLocks noChangeArrowheads="1"/>
          </p:cNvSpPr>
          <p:nvPr/>
        </p:nvSpPr>
        <p:spPr bwMode="auto">
          <a:xfrm>
            <a:off x="3964241" y="3465383"/>
            <a:ext cx="540000" cy="64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ja-JP" altLang="en-US" sz="2400" kern="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56" name="Text Box 31"/>
          <p:cNvSpPr txBox="1">
            <a:spLocks noChangeArrowheads="1"/>
          </p:cNvSpPr>
          <p:nvPr/>
        </p:nvSpPr>
        <p:spPr bwMode="auto">
          <a:xfrm>
            <a:off x="3973709" y="3616673"/>
            <a:ext cx="540000" cy="4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8021" tIns="19010" rIns="38021" bIns="19010">
            <a:spAutoFit/>
          </a:bodyPr>
          <a:lstStyle/>
          <a:p>
            <a:pPr algn="ctr" defTabSz="381000">
              <a:lnSpc>
                <a:spcPts val="1100"/>
              </a:lnSpc>
            </a:pP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Wood-</a:t>
            </a:r>
          </a:p>
          <a:p>
            <a:pPr algn="ctr" defTabSz="381000">
              <a:lnSpc>
                <a:spcPts val="1100"/>
              </a:lnSpc>
            </a:pPr>
            <a:r>
              <a:rPr lang="en-US" altLang="ja-JP" sz="12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rotting fungi</a:t>
            </a:r>
            <a:endParaRPr lang="ja-JP" alt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48" name="正方形/長方形 247"/>
          <p:cNvSpPr/>
          <p:nvPr/>
        </p:nvSpPr>
        <p:spPr>
          <a:xfrm>
            <a:off x="528919" y="3972316"/>
            <a:ext cx="2628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v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44" name="コンテンツ プレースホルダ 359" descr="図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5" y="3960112"/>
            <a:ext cx="2564985" cy="169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AutoShape 24" descr="大理石 (白)"/>
          <p:cNvSpPr>
            <a:spLocks noChangeArrowheads="1"/>
          </p:cNvSpPr>
          <p:nvPr/>
        </p:nvSpPr>
        <p:spPr bwMode="auto">
          <a:xfrm>
            <a:off x="568818" y="3142865"/>
            <a:ext cx="900000" cy="396000"/>
          </a:xfrm>
          <a:prstGeom prst="roundRect">
            <a:avLst>
              <a:gd name="adj" fmla="val 16667"/>
            </a:avLst>
          </a:prstGeom>
          <a:blipFill dpi="0" rotWithShape="0">
            <a:blip r:embed="rId13" cstate="print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outerShdw dist="35921" dir="2700000" algn="ctr" rotWithShape="0">
              <a:srgbClr val="FC0128"/>
            </a:outerShdw>
          </a:effectLst>
        </p:spPr>
        <p:txBody>
          <a:bodyPr lIns="34629" tIns="17011" rIns="34629" bIns="17011">
            <a:spAutoFit/>
          </a:bodyPr>
          <a:lstStyle/>
          <a:p>
            <a:pPr defTabSz="349250" eaLnBrk="0" hangingPunct="0">
              <a:lnSpc>
                <a:spcPts val="1500"/>
              </a:lnSpc>
            </a:pPr>
            <a:r>
              <a:rPr lang="en-US" altLang="ja-JP" sz="1600" b="1" dirty="0" smtClean="0">
                <a:solidFill>
                  <a:srgbClr val="CF0E3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Organic acids</a:t>
            </a:r>
            <a:endParaRPr lang="ja-JP" altLang="en-US" sz="1600" b="1" dirty="0">
              <a:solidFill>
                <a:srgbClr val="CF0E3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54641" y="5827522"/>
            <a:ext cx="4032000" cy="75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57680" y="5805264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Research field: Forest Science</a:t>
            </a:r>
          </a:p>
          <a:p>
            <a:r>
              <a:rPr lang="en-US" altLang="ja-JP" sz="1200" dirty="0" smtClean="0"/>
              <a:t>Major: Wood Science</a:t>
            </a:r>
          </a:p>
          <a:p>
            <a:r>
              <a:rPr kumimoji="1" lang="en-US" altLang="ja-JP" sz="1200" dirty="0" smtClean="0"/>
              <a:t>E-mail: </a:t>
            </a:r>
            <a:r>
              <a:rPr kumimoji="1" lang="en-US" altLang="ja-JP" sz="1200" dirty="0" smtClean="0">
                <a:hlinkClick r:id="rId15"/>
              </a:rPr>
              <a:t>thattori@tokushima-u.ac.jp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Phone: +81-88-656-7183</a:t>
            </a:r>
            <a:endParaRPr kumimoji="1" lang="ja-JP" altLang="en-US" sz="1200" dirty="0"/>
          </a:p>
        </p:txBody>
      </p:sp>
      <p:sp>
        <p:nvSpPr>
          <p:cNvPr id="226" name="コンテンツ プレースホルダー 22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0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研究者紹介V３ひな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研究者紹介V３ひな形</Template>
  <TotalTime>1289</TotalTime>
  <Words>204</Words>
  <Application>Microsoft Office PowerPoint</Application>
  <PresentationFormat>画面に合わせる (4:3)</PresentationFormat>
  <Paragraphs>69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研究者紹介V３ひな形</vt:lpstr>
      <vt:lpstr>森林微生物代謝機能の解明と 森林資源の循環的利用への応用 　　　［キーワード：木材腐朽菌，外生菌根菌,　炭素代謝］　　准教授　服部　武文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&lt;研究題目&gt;                                                &lt;肩書&gt;　&lt;氏名first  name, family name&gt;</dc:title>
  <dc:creator>admini</dc:creator>
  <cp:lastModifiedBy>admini</cp:lastModifiedBy>
  <cp:revision>123</cp:revision>
  <cp:lastPrinted>2016-06-17T05:40:39Z</cp:lastPrinted>
  <dcterms:created xsi:type="dcterms:W3CDTF">2015-04-30T08:53:54Z</dcterms:created>
  <dcterms:modified xsi:type="dcterms:W3CDTF">2016-06-20T00:09:31Z</dcterms:modified>
</cp:coreProperties>
</file>